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</p:sldIdLst>
  <p:sldSz cx="9144000" cy="6858000" type="letter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1B1B1B"/>
    <a:srgbClr val="191919"/>
    <a:srgbClr val="131313"/>
    <a:srgbClr val="0F0F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90" d="100"/>
          <a:sy n="90" d="100"/>
        </p:scale>
        <p:origin x="-390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85EDD-E21A-4631-A848-0FB733E05106}" type="datetimeFigureOut">
              <a:rPr lang="es-CO" smtClean="0"/>
              <a:t>11/04/2016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41406-43DA-401F-B17E-D1DC67745A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35830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85EDD-E21A-4631-A848-0FB733E05106}" type="datetimeFigureOut">
              <a:rPr lang="es-CO" smtClean="0"/>
              <a:t>11/04/2016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41406-43DA-401F-B17E-D1DC67745A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52267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85EDD-E21A-4631-A848-0FB733E05106}" type="datetimeFigureOut">
              <a:rPr lang="es-CO" smtClean="0"/>
              <a:t>11/04/2016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41406-43DA-401F-B17E-D1DC67745A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20200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85EDD-E21A-4631-A848-0FB733E05106}" type="datetimeFigureOut">
              <a:rPr lang="es-CO" smtClean="0"/>
              <a:t>11/04/2016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41406-43DA-401F-B17E-D1DC67745A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79044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85EDD-E21A-4631-A848-0FB733E05106}" type="datetimeFigureOut">
              <a:rPr lang="es-CO" smtClean="0"/>
              <a:t>11/04/2016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41406-43DA-401F-B17E-D1DC67745A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57110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85EDD-E21A-4631-A848-0FB733E05106}" type="datetimeFigureOut">
              <a:rPr lang="es-CO" smtClean="0"/>
              <a:t>11/04/2016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41406-43DA-401F-B17E-D1DC67745A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67610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85EDD-E21A-4631-A848-0FB733E05106}" type="datetimeFigureOut">
              <a:rPr lang="es-CO" smtClean="0"/>
              <a:t>11/04/2016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41406-43DA-401F-B17E-D1DC67745A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07779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85EDD-E21A-4631-A848-0FB733E05106}" type="datetimeFigureOut">
              <a:rPr lang="es-CO" smtClean="0"/>
              <a:t>11/04/2016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41406-43DA-401F-B17E-D1DC67745A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00073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85EDD-E21A-4631-A848-0FB733E05106}" type="datetimeFigureOut">
              <a:rPr lang="es-CO" smtClean="0"/>
              <a:t>11/04/2016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41406-43DA-401F-B17E-D1DC67745A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16231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85EDD-E21A-4631-A848-0FB733E05106}" type="datetimeFigureOut">
              <a:rPr lang="es-CO" smtClean="0"/>
              <a:t>11/04/2016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41406-43DA-401F-B17E-D1DC67745A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22406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85EDD-E21A-4631-A848-0FB733E05106}" type="datetimeFigureOut">
              <a:rPr lang="es-CO" smtClean="0"/>
              <a:t>11/04/2016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41406-43DA-401F-B17E-D1DC67745A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64105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85EDD-E21A-4631-A848-0FB733E05106}" type="datetimeFigureOut">
              <a:rPr lang="es-CO" smtClean="0"/>
              <a:t>11/04/2016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41406-43DA-401F-B17E-D1DC67745A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8049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apboyaca.gov.co/?page_id=718" TargetMode="External"/><Relationship Id="rId5" Type="http://schemas.openxmlformats.org/officeDocument/2006/relationships/hyperlink" Target="http://www.cundinamarca.gov.co/wps/portal/Secretariadeplaneacion" TargetMode="External"/><Relationship Id="rId4" Type="http://schemas.openxmlformats.org/officeDocument/2006/relationships/hyperlink" Target="http://www.sdp.gov.co/portal/page/portal/PortalSDP/Rape_Region_Centra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upo 49"/>
          <p:cNvGrpSpPr/>
          <p:nvPr/>
        </p:nvGrpSpPr>
        <p:grpSpPr>
          <a:xfrm>
            <a:off x="-3492482" y="0"/>
            <a:ext cx="20695634" cy="7026219"/>
            <a:chOff x="-2674334" y="1089081"/>
            <a:chExt cx="20695634" cy="7026219"/>
          </a:xfrm>
        </p:grpSpPr>
        <p:sp>
          <p:nvSpPr>
            <p:cNvPr id="7" name="Rectángulo 6"/>
            <p:cNvSpPr/>
            <p:nvPr/>
          </p:nvSpPr>
          <p:spPr>
            <a:xfrm>
              <a:off x="-2674334" y="1089081"/>
              <a:ext cx="20695634" cy="7026219"/>
            </a:xfrm>
            <a:prstGeom prst="rect">
              <a:avLst/>
            </a:prstGeom>
            <a:solidFill>
              <a:srgbClr val="1B1B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CO" sz="2400" dirty="0"/>
            </a:p>
          </p:txBody>
        </p:sp>
        <p:grpSp>
          <p:nvGrpSpPr>
            <p:cNvPr id="28" name="Grupo 27"/>
            <p:cNvGrpSpPr/>
            <p:nvPr/>
          </p:nvGrpSpPr>
          <p:grpSpPr>
            <a:xfrm>
              <a:off x="-2459858" y="1313130"/>
              <a:ext cx="7398225" cy="6592620"/>
              <a:chOff x="-1545458" y="2716057"/>
              <a:chExt cx="6483825" cy="5021548"/>
            </a:xfrm>
          </p:grpSpPr>
          <p:pic>
            <p:nvPicPr>
              <p:cNvPr id="27" name="Imagen 2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-1545458" y="2716057"/>
                <a:ext cx="6483825" cy="4934578"/>
              </a:xfrm>
              <a:prstGeom prst="rect">
                <a:avLst/>
              </a:prstGeom>
            </p:spPr>
          </p:pic>
          <p:pic>
            <p:nvPicPr>
              <p:cNvPr id="26" name="Imagen 25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309" t="24929" r="7805" b="26431"/>
              <a:stretch/>
            </p:blipFill>
            <p:spPr>
              <a:xfrm>
                <a:off x="-1545458" y="5784115"/>
                <a:ext cx="2028477" cy="1953490"/>
              </a:xfrm>
              <a:prstGeom prst="rect">
                <a:avLst/>
              </a:prstGeom>
            </p:spPr>
          </p:pic>
        </p:grpSp>
        <p:grpSp>
          <p:nvGrpSpPr>
            <p:cNvPr id="38" name="Grupo 37"/>
            <p:cNvGrpSpPr/>
            <p:nvPr/>
          </p:nvGrpSpPr>
          <p:grpSpPr>
            <a:xfrm>
              <a:off x="5670504" y="1273806"/>
              <a:ext cx="12056808" cy="1235063"/>
              <a:chOff x="5670504" y="1273806"/>
              <a:chExt cx="12056808" cy="1235063"/>
            </a:xfrm>
          </p:grpSpPr>
          <p:sp>
            <p:nvSpPr>
              <p:cNvPr id="35" name="Rectángulo redondeado 34"/>
              <p:cNvSpPr/>
              <p:nvPr/>
            </p:nvSpPr>
            <p:spPr>
              <a:xfrm>
                <a:off x="6165125" y="1503952"/>
                <a:ext cx="11562187" cy="1004917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indent="5473700" algn="just"/>
                <a:r>
                  <a:rPr lang="es-CO" sz="1200" dirty="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La  alcaldía  mayor  de  Bogotá  en  conjunto  con  el  gabinete  distrital  de  gobierno tiene la misión de</a:t>
                </a:r>
              </a:p>
              <a:p>
                <a:pPr indent="5473700" algn="just"/>
                <a:r>
                  <a:rPr lang="es-CO" sz="1200" dirty="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coordinar el trabajo de las entidades distritales bajo los parámetros de actuación del programa y plan de desarrollo, mediante la creación de políticas que fortalezcan la función admirativa y la actuación en sinergia para responder a las problemáticas de la ciudad mediante los instrumentos de gestión que fortalezcan el desarrollo institucional y faciliten el adecuado manejo de la ciudad. En esta medida la alcaldía trabaja por la creación de instrumentos de coordinación y de gestión para atender a las necesidades de la población. Mayor información: </a:t>
                </a:r>
                <a:r>
                  <a:rPr lang="es-CO" sz="1200" dirty="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  <a:hlinkClick r:id="rId4"/>
                  </a:rPr>
                  <a:t>http://www.sdp.gov.co/portal/page/portal/PortalSDP/Rape_Region_Central</a:t>
                </a:r>
                <a:endParaRPr lang="es-CO" sz="1200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Rectángulo redondeado 35"/>
              <p:cNvSpPr/>
              <p:nvPr/>
            </p:nvSpPr>
            <p:spPr>
              <a:xfrm>
                <a:off x="5670504" y="1273806"/>
                <a:ext cx="5964140" cy="530931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s-CO" sz="2400" b="1" dirty="0"/>
                  <a:t>1. BOGOTÁ DISTRITO CAPITAL</a:t>
                </a:r>
              </a:p>
            </p:txBody>
          </p:sp>
        </p:grpSp>
        <p:grpSp>
          <p:nvGrpSpPr>
            <p:cNvPr id="39" name="Grupo 38"/>
            <p:cNvGrpSpPr/>
            <p:nvPr/>
          </p:nvGrpSpPr>
          <p:grpSpPr>
            <a:xfrm>
              <a:off x="5628853" y="2632341"/>
              <a:ext cx="12056808" cy="1235063"/>
              <a:chOff x="5670504" y="1273806"/>
              <a:chExt cx="12056808" cy="1235063"/>
            </a:xfrm>
          </p:grpSpPr>
          <p:sp>
            <p:nvSpPr>
              <p:cNvPr id="40" name="Rectángulo redondeado 39"/>
              <p:cNvSpPr/>
              <p:nvPr/>
            </p:nvSpPr>
            <p:spPr>
              <a:xfrm>
                <a:off x="6165125" y="1503952"/>
                <a:ext cx="11562187" cy="1004917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indent="5473700" algn="just"/>
                <a:r>
                  <a:rPr lang="es-CO" sz="1200" dirty="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El Departamento de Cundinamarca es gestor y promotor del desarrollo integral, por medio de la prestación de servicios, desarrollo de planes y programas, y la coordinación, tutela, asistencia administrativa, técnica y financiera de los municipios con el fin de mejorar la calidad de vida de los Cundinamarqueses.  Mayor información: </a:t>
                </a:r>
                <a:r>
                  <a:rPr lang="es-ES" sz="1200" dirty="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  <a:hlinkClick r:id="rId5"/>
                  </a:rPr>
                  <a:t>http://www.cundinamarca.gov.co/wps/portal/Secretariadeplaneacion</a:t>
                </a:r>
                <a:endParaRPr lang="es-CO" sz="1200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Rectángulo redondeado 40"/>
              <p:cNvSpPr/>
              <p:nvPr/>
            </p:nvSpPr>
            <p:spPr>
              <a:xfrm>
                <a:off x="5670504" y="1273806"/>
                <a:ext cx="5964140" cy="530931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s-CO" sz="2400" b="1" dirty="0"/>
                  <a:t>2. GOBERNACIÓN DE CUNDINAMARCA</a:t>
                </a:r>
              </a:p>
            </p:txBody>
          </p:sp>
        </p:grpSp>
        <p:grpSp>
          <p:nvGrpSpPr>
            <p:cNvPr id="42" name="Grupo 41"/>
            <p:cNvGrpSpPr/>
            <p:nvPr/>
          </p:nvGrpSpPr>
          <p:grpSpPr>
            <a:xfrm>
              <a:off x="5564589" y="3941329"/>
              <a:ext cx="12056808" cy="1235063"/>
              <a:chOff x="5670504" y="1273806"/>
              <a:chExt cx="12056808" cy="1235063"/>
            </a:xfrm>
          </p:grpSpPr>
          <p:sp>
            <p:nvSpPr>
              <p:cNvPr id="43" name="Rectángulo redondeado 42"/>
              <p:cNvSpPr/>
              <p:nvPr/>
            </p:nvSpPr>
            <p:spPr>
              <a:xfrm>
                <a:off x="6165125" y="1503952"/>
                <a:ext cx="11562187" cy="1004917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69875" indent="5284788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s-CO" sz="1200" dirty="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El Departamento de Boyacá busca brindar un servicio público de calidad, con la implementación de sólidas bases de desarrollo sostenible, humano y ambiental, mediante procesos de participación, liderazgo público y gestión estratégica; apropiación de valores y articulación de políticas, tendencias a mejorar las condiciones de vida de la población.  Mayor información: </a:t>
                </a:r>
                <a:r>
                  <a:rPr lang="es-ES" sz="1200" u="sng" dirty="0">
                    <a:solidFill>
                      <a:srgbClr val="0000FF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hlinkClick r:id="rId6"/>
                  </a:rPr>
                  <a:t>http://www.dapboyaca.gov.co/?page_id=718</a:t>
                </a:r>
                <a:endParaRPr lang="es-CO" sz="1200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Rectángulo redondeado 43"/>
              <p:cNvSpPr/>
              <p:nvPr/>
            </p:nvSpPr>
            <p:spPr>
              <a:xfrm>
                <a:off x="5670504" y="1273806"/>
                <a:ext cx="5964140" cy="530931"/>
              </a:xfrm>
              <a:prstGeom prst="roundRect">
                <a:avLst/>
              </a:prstGeom>
              <a:solidFill>
                <a:schemeClr val="accent6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s-CO" sz="2400" b="1" dirty="0"/>
                  <a:t>3. GOBERNACIÓN DE BOYACÁ</a:t>
                </a:r>
              </a:p>
            </p:txBody>
          </p:sp>
        </p:grpSp>
        <p:grpSp>
          <p:nvGrpSpPr>
            <p:cNvPr id="45" name="Grupo 44"/>
            <p:cNvGrpSpPr/>
            <p:nvPr/>
          </p:nvGrpSpPr>
          <p:grpSpPr>
            <a:xfrm>
              <a:off x="5570041" y="6775311"/>
              <a:ext cx="12056808" cy="1235063"/>
              <a:chOff x="5670504" y="1273806"/>
              <a:chExt cx="12056808" cy="1235063"/>
            </a:xfrm>
          </p:grpSpPr>
          <p:sp>
            <p:nvSpPr>
              <p:cNvPr id="46" name="Rectángulo redondeado 45"/>
              <p:cNvSpPr/>
              <p:nvPr/>
            </p:nvSpPr>
            <p:spPr>
              <a:xfrm>
                <a:off x="6165125" y="1503952"/>
                <a:ext cx="11562187" cy="1004917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CC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69875" indent="5284788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s-CO" sz="1200" dirty="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El Departamento del Meta sustenta su misión constitucional en el ejercicio planificador, la transparencia de sus procesos, el ejercicio pleno de los derechos ciudadanos, la organización funcional, equitativa y cohesionada del territorio, sus autoridades y sus comunidades; y una gestión orientada a resultados, buscando hacer realidad sueños individuales y colectivos a partir de una redistribución social de la riqueza del Meta..  Mayor información: </a:t>
                </a:r>
                <a:r>
                  <a:rPr lang="es-ES" sz="1200" u="sng" dirty="0">
                    <a:solidFill>
                      <a:srgbClr val="0000FF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http://www.meta.gov.co/web/blog/con-los-alcaldes-del-meta-se-re%C3%BAne-este-mi%C3%A9rcoles-la-gobernadora-marcela-amaya-garc%C3%ADa</a:t>
                </a:r>
                <a:endParaRPr lang="es-CO" sz="1200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Rectángulo redondeado 46"/>
              <p:cNvSpPr/>
              <p:nvPr/>
            </p:nvSpPr>
            <p:spPr>
              <a:xfrm>
                <a:off x="5670504" y="1273806"/>
                <a:ext cx="5964140" cy="530931"/>
              </a:xfrm>
              <a:prstGeom prst="roundRect">
                <a:avLst/>
              </a:prstGeom>
              <a:solidFill>
                <a:srgbClr val="CC33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s-CO" sz="2400" b="1" dirty="0"/>
                  <a:t>5. GOBERNACIÓN DEL META</a:t>
                </a:r>
              </a:p>
            </p:txBody>
          </p:sp>
        </p:grpSp>
        <p:grpSp>
          <p:nvGrpSpPr>
            <p:cNvPr id="49" name="Grupo 48"/>
            <p:cNvGrpSpPr/>
            <p:nvPr/>
          </p:nvGrpSpPr>
          <p:grpSpPr>
            <a:xfrm>
              <a:off x="5659197" y="5315577"/>
              <a:ext cx="11950893" cy="1355949"/>
              <a:chOff x="5670504" y="6679603"/>
              <a:chExt cx="11950893" cy="1355949"/>
            </a:xfrm>
          </p:grpSpPr>
          <p:sp>
            <p:nvSpPr>
              <p:cNvPr id="48" name="Rectángulo redondeado 47"/>
              <p:cNvSpPr/>
              <p:nvPr/>
            </p:nvSpPr>
            <p:spPr>
              <a:xfrm>
                <a:off x="6059210" y="7030635"/>
                <a:ext cx="11562187" cy="1004917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69875" indent="5284788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s-CO" sz="1200" dirty="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El Departamento del Tolima promueve el desarrollo económico, social y ambiental del Departamento del Tolima, para la construcción de una sociedad democrática, justa y participativa, a través de la conformación de alianzas estratégicas y la intermediación entre la nación y los municipios; apoyados en un Sistema Integrado de Gestión orientado a la calidad y satisfacción en la prestación de sus servicios.  Mayor información: </a:t>
                </a:r>
                <a:r>
                  <a:rPr lang="es-ES" sz="1200" u="sng" dirty="0">
                    <a:solidFill>
                      <a:srgbClr val="0000FF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http://www.tolima.gov.co/publicaciones.php?id=12072</a:t>
                </a:r>
                <a:endParaRPr lang="es-CO" sz="1200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Rectángulo redondeado 18"/>
              <p:cNvSpPr/>
              <p:nvPr/>
            </p:nvSpPr>
            <p:spPr>
              <a:xfrm>
                <a:off x="5670504" y="6679603"/>
                <a:ext cx="5964140" cy="631258"/>
              </a:xfrm>
              <a:prstGeom prst="roundRect">
                <a:avLst/>
              </a:prstGeom>
              <a:solidFill>
                <a:srgbClr val="7030A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s-CO" sz="2400" b="1" dirty="0"/>
                  <a:t>4. GOBERNACIÓN DEL TOLIMA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421152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</TotalTime>
  <Words>406</Words>
  <Application>Microsoft Office PowerPoint</Application>
  <PresentationFormat>Carta (216 x 279 mm)</PresentationFormat>
  <Paragraphs>11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Arial Narrow</vt:lpstr>
      <vt:lpstr>Calibri</vt:lpstr>
      <vt:lpstr>Calibri Light</vt:lpstr>
      <vt:lpstr>Times New Roman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Jeimy Vargas Cubides</dc:creator>
  <cp:lastModifiedBy>Jeimy Vargas Cubides</cp:lastModifiedBy>
  <cp:revision>6</cp:revision>
  <dcterms:created xsi:type="dcterms:W3CDTF">2016-04-11T19:52:13Z</dcterms:created>
  <dcterms:modified xsi:type="dcterms:W3CDTF">2016-04-11T21:04:29Z</dcterms:modified>
</cp:coreProperties>
</file>