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0085388" cy="7562850"/>
  <p:notesSz cx="7010400" cy="9296400"/>
  <p:defaultTextStyle>
    <a:defPPr>
      <a:defRPr lang="es-ES"/>
    </a:defPPr>
    <a:lvl1pPr marL="0" algn="l" defTabSz="5042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4200" algn="l" defTabSz="5042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8400" algn="l" defTabSz="5042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2600" algn="l" defTabSz="5042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6801" algn="l" defTabSz="5042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21001" algn="l" defTabSz="5042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5201" algn="l" defTabSz="5042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9401" algn="l" defTabSz="5042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3601" algn="l" defTabSz="5042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17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1686" y="96"/>
      </p:cViewPr>
      <p:guideLst>
        <p:guide orient="horz" pos="2382"/>
        <p:guide pos="31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2CAE1F5-BB77-E343-8F30-B2297EB88D72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0F23FC5-0D61-5D40-894C-F0F28E269B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351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042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4200" algn="l" defTabSz="5042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8400" algn="l" defTabSz="5042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2600" algn="l" defTabSz="5042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16801" algn="l" defTabSz="5042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21001" algn="l" defTabSz="5042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25201" algn="l" defTabSz="5042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29401" algn="l" defTabSz="5042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33601" algn="l" defTabSz="5042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6404" y="2349386"/>
            <a:ext cx="8572580" cy="1621111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808" y="4285615"/>
            <a:ext cx="7059772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4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1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5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9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709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845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11906" y="302865"/>
            <a:ext cx="2269212" cy="6452932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04269" y="302865"/>
            <a:ext cx="6639547" cy="6452932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395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732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6676" y="4859832"/>
            <a:ext cx="8572580" cy="150206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96676" y="3205459"/>
            <a:ext cx="8572580" cy="1654373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4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949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04269" y="1764666"/>
            <a:ext cx="4454380" cy="499113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26739" y="1764666"/>
            <a:ext cx="4454380" cy="499113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7404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4269" y="1692889"/>
            <a:ext cx="4456131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4200" indent="0">
              <a:buNone/>
              <a:defRPr sz="2200" b="1"/>
            </a:lvl2pPr>
            <a:lvl3pPr marL="1008400" indent="0">
              <a:buNone/>
              <a:defRPr sz="2000" b="1"/>
            </a:lvl3pPr>
            <a:lvl4pPr marL="1512600" indent="0">
              <a:buNone/>
              <a:defRPr sz="1800" b="1"/>
            </a:lvl4pPr>
            <a:lvl5pPr marL="2016801" indent="0">
              <a:buNone/>
              <a:defRPr sz="1800" b="1"/>
            </a:lvl5pPr>
            <a:lvl6pPr marL="2521001" indent="0">
              <a:buNone/>
              <a:defRPr sz="1800" b="1"/>
            </a:lvl6pPr>
            <a:lvl7pPr marL="3025201" indent="0">
              <a:buNone/>
              <a:defRPr sz="1800" b="1"/>
            </a:lvl7pPr>
            <a:lvl8pPr marL="3529401" indent="0">
              <a:buNone/>
              <a:defRPr sz="1800" b="1"/>
            </a:lvl8pPr>
            <a:lvl9pPr marL="4033601" indent="0">
              <a:buNone/>
              <a:defRPr sz="18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4269" y="2398404"/>
            <a:ext cx="4456131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123237" y="1692889"/>
            <a:ext cx="4457882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4200" indent="0">
              <a:buNone/>
              <a:defRPr sz="2200" b="1"/>
            </a:lvl2pPr>
            <a:lvl3pPr marL="1008400" indent="0">
              <a:buNone/>
              <a:defRPr sz="2000" b="1"/>
            </a:lvl3pPr>
            <a:lvl4pPr marL="1512600" indent="0">
              <a:buNone/>
              <a:defRPr sz="1800" b="1"/>
            </a:lvl4pPr>
            <a:lvl5pPr marL="2016801" indent="0">
              <a:buNone/>
              <a:defRPr sz="1800" b="1"/>
            </a:lvl5pPr>
            <a:lvl6pPr marL="2521001" indent="0">
              <a:buNone/>
              <a:defRPr sz="1800" b="1"/>
            </a:lvl6pPr>
            <a:lvl7pPr marL="3025201" indent="0">
              <a:buNone/>
              <a:defRPr sz="1800" b="1"/>
            </a:lvl7pPr>
            <a:lvl8pPr marL="3529401" indent="0">
              <a:buNone/>
              <a:defRPr sz="1800" b="1"/>
            </a:lvl8pPr>
            <a:lvl9pPr marL="4033601" indent="0">
              <a:buNone/>
              <a:defRPr sz="18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123237" y="2398404"/>
            <a:ext cx="4457882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725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985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093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270" y="301113"/>
            <a:ext cx="3318023" cy="128148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43107" y="301114"/>
            <a:ext cx="5638012" cy="64546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04270" y="1582597"/>
            <a:ext cx="3318023" cy="5173200"/>
          </a:xfrm>
        </p:spPr>
        <p:txBody>
          <a:bodyPr/>
          <a:lstStyle>
            <a:lvl1pPr marL="0" indent="0">
              <a:buNone/>
              <a:defRPr sz="1500"/>
            </a:lvl1pPr>
            <a:lvl2pPr marL="504200" indent="0">
              <a:buNone/>
              <a:defRPr sz="1300"/>
            </a:lvl2pPr>
            <a:lvl3pPr marL="1008400" indent="0">
              <a:buNone/>
              <a:defRPr sz="1100"/>
            </a:lvl3pPr>
            <a:lvl4pPr marL="1512600" indent="0">
              <a:buNone/>
              <a:defRPr sz="1000"/>
            </a:lvl4pPr>
            <a:lvl5pPr marL="2016801" indent="0">
              <a:buNone/>
              <a:defRPr sz="1000"/>
            </a:lvl5pPr>
            <a:lvl6pPr marL="2521001" indent="0">
              <a:buNone/>
              <a:defRPr sz="1000"/>
            </a:lvl6pPr>
            <a:lvl7pPr marL="3025201" indent="0">
              <a:buNone/>
              <a:defRPr sz="1000"/>
            </a:lvl7pPr>
            <a:lvl8pPr marL="3529401" indent="0">
              <a:buNone/>
              <a:defRPr sz="1000"/>
            </a:lvl8pPr>
            <a:lvl9pPr marL="4033601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886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6807" y="5293995"/>
            <a:ext cx="6051233" cy="62498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976807" y="675755"/>
            <a:ext cx="6051233" cy="4537710"/>
          </a:xfrm>
        </p:spPr>
        <p:txBody>
          <a:bodyPr/>
          <a:lstStyle>
            <a:lvl1pPr marL="0" indent="0">
              <a:buNone/>
              <a:defRPr sz="3500"/>
            </a:lvl1pPr>
            <a:lvl2pPr marL="504200" indent="0">
              <a:buNone/>
              <a:defRPr sz="3100"/>
            </a:lvl2pPr>
            <a:lvl3pPr marL="1008400" indent="0">
              <a:buNone/>
              <a:defRPr sz="2600"/>
            </a:lvl3pPr>
            <a:lvl4pPr marL="1512600" indent="0">
              <a:buNone/>
              <a:defRPr sz="2200"/>
            </a:lvl4pPr>
            <a:lvl5pPr marL="2016801" indent="0">
              <a:buNone/>
              <a:defRPr sz="2200"/>
            </a:lvl5pPr>
            <a:lvl6pPr marL="2521001" indent="0">
              <a:buNone/>
              <a:defRPr sz="2200"/>
            </a:lvl6pPr>
            <a:lvl7pPr marL="3025201" indent="0">
              <a:buNone/>
              <a:defRPr sz="2200"/>
            </a:lvl7pPr>
            <a:lvl8pPr marL="3529401" indent="0">
              <a:buNone/>
              <a:defRPr sz="2200"/>
            </a:lvl8pPr>
            <a:lvl9pPr marL="4033601" indent="0">
              <a:buNone/>
              <a:defRPr sz="22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976807" y="5918981"/>
            <a:ext cx="6051233" cy="887584"/>
          </a:xfrm>
        </p:spPr>
        <p:txBody>
          <a:bodyPr/>
          <a:lstStyle>
            <a:lvl1pPr marL="0" indent="0">
              <a:buNone/>
              <a:defRPr sz="1500"/>
            </a:lvl1pPr>
            <a:lvl2pPr marL="504200" indent="0">
              <a:buNone/>
              <a:defRPr sz="1300"/>
            </a:lvl2pPr>
            <a:lvl3pPr marL="1008400" indent="0">
              <a:buNone/>
              <a:defRPr sz="1100"/>
            </a:lvl3pPr>
            <a:lvl4pPr marL="1512600" indent="0">
              <a:buNone/>
              <a:defRPr sz="1000"/>
            </a:lvl4pPr>
            <a:lvl5pPr marL="2016801" indent="0">
              <a:buNone/>
              <a:defRPr sz="1000"/>
            </a:lvl5pPr>
            <a:lvl6pPr marL="2521001" indent="0">
              <a:buNone/>
              <a:defRPr sz="1000"/>
            </a:lvl6pPr>
            <a:lvl7pPr marL="3025201" indent="0">
              <a:buNone/>
              <a:defRPr sz="1000"/>
            </a:lvl7pPr>
            <a:lvl8pPr marL="3529401" indent="0">
              <a:buNone/>
              <a:defRPr sz="1000"/>
            </a:lvl8pPr>
            <a:lvl9pPr marL="4033601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5412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04270" y="302865"/>
            <a:ext cx="9076849" cy="1260475"/>
          </a:xfrm>
          <a:prstGeom prst="rect">
            <a:avLst/>
          </a:prstGeom>
        </p:spPr>
        <p:txBody>
          <a:bodyPr vert="horz" lIns="100840" tIns="50420" rIns="100840" bIns="504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4270" y="1764666"/>
            <a:ext cx="9076849" cy="4991131"/>
          </a:xfrm>
          <a:prstGeom prst="rect">
            <a:avLst/>
          </a:prstGeom>
        </p:spPr>
        <p:txBody>
          <a:bodyPr vert="horz" lIns="100840" tIns="50420" rIns="100840" bIns="504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04270" y="7009642"/>
            <a:ext cx="2353257" cy="402652"/>
          </a:xfrm>
          <a:prstGeom prst="rect">
            <a:avLst/>
          </a:prstGeom>
        </p:spPr>
        <p:txBody>
          <a:bodyPr vert="horz" lIns="100840" tIns="50420" rIns="100840" bIns="504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3163F-4591-7344-A5BA-0DE4CF6D5F48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445841" y="7009642"/>
            <a:ext cx="3193706" cy="402652"/>
          </a:xfrm>
          <a:prstGeom prst="rect">
            <a:avLst/>
          </a:prstGeom>
        </p:spPr>
        <p:txBody>
          <a:bodyPr vert="horz" lIns="100840" tIns="50420" rIns="100840" bIns="504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227862" y="7009642"/>
            <a:ext cx="2353257" cy="402652"/>
          </a:xfrm>
          <a:prstGeom prst="rect">
            <a:avLst/>
          </a:prstGeom>
        </p:spPr>
        <p:txBody>
          <a:bodyPr vert="horz" lIns="100840" tIns="50420" rIns="100840" bIns="504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0A1C9-BBFB-3C44-84EE-63B5561D2A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866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42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150" indent="-378150" algn="l" defTabSz="504200" rtl="0" eaLnBrk="1" latinLnBrk="0" hangingPunct="1">
        <a:spcBef>
          <a:spcPct val="20000"/>
        </a:spcBef>
        <a:buFont typeface="Arial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9325" indent="-315125" algn="l" defTabSz="504200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0500" indent="-252100" algn="l" defTabSz="504200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4701" indent="-252100" algn="l" defTabSz="504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8901" indent="-252100" algn="l" defTabSz="504200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3101" indent="-252100" algn="l" defTabSz="504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7301" indent="-252100" algn="l" defTabSz="504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1501" indent="-252100" algn="l" defTabSz="504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5701" indent="-252100" algn="l" defTabSz="504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042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5042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5042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5042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5042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5042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5042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5042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5042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angular 7"/>
          <p:cNvCxnSpPr>
            <a:stCxn id="2" idx="2"/>
            <a:endCxn id="5" idx="0"/>
          </p:cNvCxnSpPr>
          <p:nvPr/>
        </p:nvCxnSpPr>
        <p:spPr>
          <a:xfrm rot="5400000">
            <a:off x="3865500" y="2283372"/>
            <a:ext cx="1530582" cy="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2260956" y="1888959"/>
            <a:ext cx="2088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900" dirty="0">
                <a:latin typeface="+mj-lt"/>
                <a:cs typeface="Myriad Pro"/>
              </a:rPr>
              <a:t>Carlos Córdoba Martínez</a:t>
            </a:r>
          </a:p>
          <a:p>
            <a:pPr algn="just"/>
            <a:r>
              <a:rPr lang="es-ES" sz="900" b="1" dirty="0">
                <a:solidFill>
                  <a:schemeClr val="tx2"/>
                </a:solidFill>
                <a:latin typeface="+mj-lt"/>
                <a:cs typeface="Myriad Pro"/>
              </a:rPr>
              <a:t>Director Ejecutivo 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Ext. 1001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ccordoba@regioncentralrape.gov.co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881282" y="1216240"/>
            <a:ext cx="5499018" cy="3018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800" b="1" dirty="0"/>
              <a:t>CONSEJO DIRECTIVO</a:t>
            </a:r>
          </a:p>
        </p:txBody>
      </p:sp>
      <p:sp>
        <p:nvSpPr>
          <p:cNvPr id="5" name="Rectángulo 4"/>
          <p:cNvSpPr/>
          <p:nvPr/>
        </p:nvSpPr>
        <p:spPr>
          <a:xfrm>
            <a:off x="3695281" y="3048663"/>
            <a:ext cx="1871018" cy="6176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 dirty="0"/>
              <a:t>DIRECCIÓN </a:t>
            </a:r>
          </a:p>
          <a:p>
            <a:pPr algn="ctr"/>
            <a:r>
              <a:rPr lang="es-CO" sz="1400" b="1" dirty="0"/>
              <a:t>EJECUTIVA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7865422" y="2396710"/>
            <a:ext cx="22199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+mj-lt"/>
                <a:cs typeface="Myriad Pro"/>
              </a:rPr>
              <a:t>Leonel Hernando Nieto Bernal</a:t>
            </a:r>
          </a:p>
          <a:p>
            <a:r>
              <a:rPr lang="es-ES" sz="900" dirty="0">
                <a:cs typeface="Myriad Pro"/>
              </a:rPr>
              <a:t>Ext. 1002</a:t>
            </a:r>
          </a:p>
          <a:p>
            <a:r>
              <a:rPr lang="it-IT" sz="900" dirty="0">
                <a:latin typeface="+mj-lt"/>
                <a:cs typeface="Myriad Pro"/>
              </a:rPr>
              <a:t>lnieto@regioncentralrape.gov.co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7789615" y="3634609"/>
            <a:ext cx="192601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900" dirty="0">
                <a:latin typeface="+mj-lt"/>
                <a:cs typeface="Myriad Pro"/>
              </a:rPr>
              <a:t>Nubia Camacho Bustos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Ext. 1003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ncamacho@regioncentralrape.gov.co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7890280" y="4850682"/>
            <a:ext cx="2052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cs typeface="Myriad Pro"/>
              </a:rPr>
              <a:t>Jhon EmersonEspitia Suarez</a:t>
            </a:r>
          </a:p>
          <a:p>
            <a:r>
              <a:rPr lang="es-ES" sz="900" dirty="0">
                <a:cs typeface="Myriad Pro"/>
              </a:rPr>
              <a:t>Ext. 1005</a:t>
            </a:r>
          </a:p>
          <a:p>
            <a:r>
              <a:rPr lang="it-IT" sz="900" dirty="0">
                <a:cs typeface="Myriad Pro"/>
              </a:rPr>
              <a:t>jespitia@regioncentralrape.gov.co</a:t>
            </a:r>
            <a:endParaRPr lang="es-ES" sz="900" dirty="0">
              <a:cs typeface="Myriad Pro"/>
            </a:endParaRPr>
          </a:p>
          <a:p>
            <a:pPr algn="just"/>
            <a:endParaRPr lang="es-ES" sz="900" dirty="0">
              <a:latin typeface="+mj-lt"/>
              <a:cs typeface="Myriad Pro"/>
            </a:endParaRPr>
          </a:p>
        </p:txBody>
      </p:sp>
      <p:sp>
        <p:nvSpPr>
          <p:cNvPr id="20" name="Abrir llave 19"/>
          <p:cNvSpPr/>
          <p:nvPr/>
        </p:nvSpPr>
        <p:spPr>
          <a:xfrm>
            <a:off x="6047532" y="2212125"/>
            <a:ext cx="59732" cy="215468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Rectángulo 21"/>
          <p:cNvSpPr/>
          <p:nvPr/>
        </p:nvSpPr>
        <p:spPr>
          <a:xfrm>
            <a:off x="868515" y="3558020"/>
            <a:ext cx="1896651" cy="5140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/>
              <a:t>OFICINA ASESORA DE PLANEACIÓN INSTITUCIONAL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449227" y="4926011"/>
            <a:ext cx="2000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900" dirty="0">
                <a:latin typeface="+mj-lt"/>
                <a:cs typeface="Myriad Pro"/>
              </a:rPr>
              <a:t>Lisbeth Buitrago Quevedo</a:t>
            </a:r>
          </a:p>
          <a:p>
            <a:pPr algn="just"/>
            <a:r>
              <a:rPr lang="es-ES" sz="900" b="1" dirty="0">
                <a:solidFill>
                  <a:schemeClr val="tx2"/>
                </a:solidFill>
                <a:latin typeface="+mj-lt"/>
                <a:cs typeface="Myriad Pro"/>
              </a:rPr>
              <a:t>Jefe de Oficina Asesora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Ext. 4000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lbuitrago@regioncentralrape.gov.co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2648619" y="6611699"/>
            <a:ext cx="1821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900" dirty="0">
                <a:latin typeface="+mj-lt"/>
                <a:cs typeface="Myriad Pro"/>
              </a:rPr>
              <a:t>Oscar Flórez Moreno</a:t>
            </a:r>
          </a:p>
          <a:p>
            <a:pPr algn="just"/>
            <a:r>
              <a:rPr lang="es-ES" sz="900" b="1" dirty="0">
                <a:solidFill>
                  <a:schemeClr val="tx2"/>
                </a:solidFill>
                <a:latin typeface="+mj-lt"/>
                <a:cs typeface="Myriad Pro"/>
              </a:rPr>
              <a:t>Director Corporativo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Ext. 2001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oflorez@regioncentralrape.gov.co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5504151" y="6611699"/>
            <a:ext cx="1873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900" dirty="0">
                <a:latin typeface="+mj-lt"/>
                <a:cs typeface="Myriad Pro"/>
              </a:rPr>
              <a:t>Adriana Posada Peláez</a:t>
            </a:r>
          </a:p>
          <a:p>
            <a:pPr algn="just"/>
            <a:r>
              <a:rPr lang="es-ES" sz="900" b="1" dirty="0">
                <a:solidFill>
                  <a:schemeClr val="tx2"/>
                </a:solidFill>
                <a:latin typeface="+mj-lt"/>
                <a:cs typeface="Myriad Pro"/>
              </a:rPr>
              <a:t>Directora Técnica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Ext. 3001</a:t>
            </a:r>
          </a:p>
          <a:p>
            <a:pPr algn="just"/>
            <a:r>
              <a:rPr lang="es-ES" sz="900" dirty="0">
                <a:latin typeface="+mj-lt"/>
                <a:cs typeface="Myriad Pro"/>
              </a:rPr>
              <a:t>aposada@regioncentralrape.gov.co</a:t>
            </a:r>
          </a:p>
        </p:txBody>
      </p:sp>
      <p:cxnSp>
        <p:nvCxnSpPr>
          <p:cNvPr id="45" name="Conector angular 44"/>
          <p:cNvCxnSpPr>
            <a:stCxn id="5" idx="2"/>
            <a:endCxn id="22" idx="3"/>
          </p:cNvCxnSpPr>
          <p:nvPr/>
        </p:nvCxnSpPr>
        <p:spPr>
          <a:xfrm rot="5400000">
            <a:off x="3623616" y="2807888"/>
            <a:ext cx="148724" cy="186562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ector angular 51"/>
          <p:cNvCxnSpPr/>
          <p:nvPr/>
        </p:nvCxnSpPr>
        <p:spPr>
          <a:xfrm rot="5400000" flipH="1" flipV="1">
            <a:off x="4661979" y="3490703"/>
            <a:ext cx="555" cy="2854504"/>
          </a:xfrm>
          <a:prstGeom prst="bentConnector3">
            <a:avLst>
              <a:gd name="adj1" fmla="val 41289189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/>
          <p:cNvCxnSpPr>
            <a:stCxn id="5" idx="2"/>
          </p:cNvCxnSpPr>
          <p:nvPr/>
        </p:nvCxnSpPr>
        <p:spPr>
          <a:xfrm>
            <a:off x="4630790" y="3666338"/>
            <a:ext cx="2" cy="100281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ángulo 31"/>
          <p:cNvSpPr/>
          <p:nvPr/>
        </p:nvSpPr>
        <p:spPr>
          <a:xfrm>
            <a:off x="2522022" y="4924484"/>
            <a:ext cx="1740024" cy="7676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/>
              <a:t>DIRECCIÓN CORPORATIVA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5504151" y="4923929"/>
            <a:ext cx="1890948" cy="7676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/>
              <a:t>DIRECCIÓN DE PLANIFICACIÓN, GESTIÓN Y EJECUCIÓN DE PROYECTOS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6125398" y="4229926"/>
            <a:ext cx="1740024" cy="3018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/>
              <a:t>ASESOR DE CONTROL INTERNO 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6125398" y="3098917"/>
            <a:ext cx="1740024" cy="3018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/>
              <a:t>ASESORA DE COMUNICACIONES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6121056" y="2024844"/>
            <a:ext cx="1740024" cy="3018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/>
              <a:t>ASESOR JURÍDICO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0274" y="2887756"/>
            <a:ext cx="689032" cy="74685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7264" y="5764172"/>
            <a:ext cx="758150" cy="810799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3586" y="5740104"/>
            <a:ext cx="791695" cy="823575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48351" y="1756015"/>
            <a:ext cx="1193626" cy="128115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9026" y="4142440"/>
            <a:ext cx="753627" cy="802092"/>
          </a:xfrm>
          <a:prstGeom prst="rect">
            <a:avLst/>
          </a:prstGeom>
        </p:spPr>
      </p:pic>
      <p:pic>
        <p:nvPicPr>
          <p:cNvPr id="1026" name="img376595" descr="f5c4b25f-ff9e-4371-b002-4a6ac38c010c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338" y="1666642"/>
            <a:ext cx="711342" cy="71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n 1" descr="image00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2359" y="4072104"/>
            <a:ext cx="716487" cy="83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94831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89</Words>
  <Application>Microsoft Office PowerPoint</Application>
  <PresentationFormat>Personalizado</PresentationFormat>
  <Paragraphs>34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ST1</dc:creator>
  <cp:lastModifiedBy>Cesar Orlando Parra Sanabria</cp:lastModifiedBy>
  <cp:revision>35</cp:revision>
  <cp:lastPrinted>2016-05-03T16:35:45Z</cp:lastPrinted>
  <dcterms:created xsi:type="dcterms:W3CDTF">2016-04-25T16:47:08Z</dcterms:created>
  <dcterms:modified xsi:type="dcterms:W3CDTF">2016-09-16T16:12:23Z</dcterms:modified>
</cp:coreProperties>
</file>