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0" r:id="rId2"/>
    <p:sldId id="259" r:id="rId3"/>
    <p:sldId id="262" r:id="rId4"/>
    <p:sldId id="285" r:id="rId5"/>
    <p:sldId id="308" r:id="rId6"/>
    <p:sldId id="309" r:id="rId7"/>
    <p:sldId id="310" r:id="rId8"/>
    <p:sldId id="286" r:id="rId9"/>
    <p:sldId id="287" r:id="rId10"/>
    <p:sldId id="288" r:id="rId11"/>
    <p:sldId id="316" r:id="rId12"/>
    <p:sldId id="318" r:id="rId13"/>
    <p:sldId id="319" r:id="rId14"/>
    <p:sldId id="320" r:id="rId15"/>
    <p:sldId id="289" r:id="rId16"/>
    <p:sldId id="290" r:id="rId17"/>
    <p:sldId id="291" r:id="rId18"/>
    <p:sldId id="292" r:id="rId19"/>
    <p:sldId id="293" r:id="rId20"/>
    <p:sldId id="295" r:id="rId21"/>
    <p:sldId id="317" r:id="rId22"/>
    <p:sldId id="258" r:id="rId23"/>
  </p:sldIdLst>
  <p:sldSz cx="10085388" cy="7562850"/>
  <p:notesSz cx="6858000" cy="9144000"/>
  <p:defaultTextStyle>
    <a:defPPr>
      <a:defRPr lang="es-ES"/>
    </a:defPPr>
    <a:lvl1pPr marL="0" algn="l" defTabSz="504200" rtl="0" eaLnBrk="1" latinLnBrk="0" hangingPunct="1">
      <a:defRPr sz="2000" kern="1200">
        <a:solidFill>
          <a:schemeClr val="tx1"/>
        </a:solidFill>
        <a:latin typeface="+mn-lt"/>
        <a:ea typeface="+mn-ea"/>
        <a:cs typeface="+mn-cs"/>
      </a:defRPr>
    </a:lvl1pPr>
    <a:lvl2pPr marL="504200" algn="l" defTabSz="504200" rtl="0" eaLnBrk="1" latinLnBrk="0" hangingPunct="1">
      <a:defRPr sz="2000" kern="1200">
        <a:solidFill>
          <a:schemeClr val="tx1"/>
        </a:solidFill>
        <a:latin typeface="+mn-lt"/>
        <a:ea typeface="+mn-ea"/>
        <a:cs typeface="+mn-cs"/>
      </a:defRPr>
    </a:lvl2pPr>
    <a:lvl3pPr marL="1008400" algn="l" defTabSz="504200" rtl="0" eaLnBrk="1" latinLnBrk="0" hangingPunct="1">
      <a:defRPr sz="2000" kern="1200">
        <a:solidFill>
          <a:schemeClr val="tx1"/>
        </a:solidFill>
        <a:latin typeface="+mn-lt"/>
        <a:ea typeface="+mn-ea"/>
        <a:cs typeface="+mn-cs"/>
      </a:defRPr>
    </a:lvl3pPr>
    <a:lvl4pPr marL="1512600" algn="l" defTabSz="504200" rtl="0" eaLnBrk="1" latinLnBrk="0" hangingPunct="1">
      <a:defRPr sz="2000" kern="1200">
        <a:solidFill>
          <a:schemeClr val="tx1"/>
        </a:solidFill>
        <a:latin typeface="+mn-lt"/>
        <a:ea typeface="+mn-ea"/>
        <a:cs typeface="+mn-cs"/>
      </a:defRPr>
    </a:lvl4pPr>
    <a:lvl5pPr marL="2016801" algn="l" defTabSz="504200" rtl="0" eaLnBrk="1" latinLnBrk="0" hangingPunct="1">
      <a:defRPr sz="2000" kern="1200">
        <a:solidFill>
          <a:schemeClr val="tx1"/>
        </a:solidFill>
        <a:latin typeface="+mn-lt"/>
        <a:ea typeface="+mn-ea"/>
        <a:cs typeface="+mn-cs"/>
      </a:defRPr>
    </a:lvl5pPr>
    <a:lvl6pPr marL="2521001" algn="l" defTabSz="504200" rtl="0" eaLnBrk="1" latinLnBrk="0" hangingPunct="1">
      <a:defRPr sz="2000" kern="1200">
        <a:solidFill>
          <a:schemeClr val="tx1"/>
        </a:solidFill>
        <a:latin typeface="+mn-lt"/>
        <a:ea typeface="+mn-ea"/>
        <a:cs typeface="+mn-cs"/>
      </a:defRPr>
    </a:lvl6pPr>
    <a:lvl7pPr marL="3025201" algn="l" defTabSz="504200" rtl="0" eaLnBrk="1" latinLnBrk="0" hangingPunct="1">
      <a:defRPr sz="2000" kern="1200">
        <a:solidFill>
          <a:schemeClr val="tx1"/>
        </a:solidFill>
        <a:latin typeface="+mn-lt"/>
        <a:ea typeface="+mn-ea"/>
        <a:cs typeface="+mn-cs"/>
      </a:defRPr>
    </a:lvl7pPr>
    <a:lvl8pPr marL="3529401" algn="l" defTabSz="504200" rtl="0" eaLnBrk="1" latinLnBrk="0" hangingPunct="1">
      <a:defRPr sz="2000" kern="1200">
        <a:solidFill>
          <a:schemeClr val="tx1"/>
        </a:solidFill>
        <a:latin typeface="+mn-lt"/>
        <a:ea typeface="+mn-ea"/>
        <a:cs typeface="+mn-cs"/>
      </a:defRPr>
    </a:lvl8pPr>
    <a:lvl9pPr marL="4033601" algn="l" defTabSz="50420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1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870" y="48"/>
      </p:cViewPr>
      <p:guideLst>
        <p:guide orient="horz" pos="2382"/>
        <p:guide pos="3177"/>
      </p:guideLst>
    </p:cSldViewPr>
  </p:slideViewPr>
  <p:notesTextViewPr>
    <p:cViewPr>
      <p:scale>
        <a:sx n="100" d="100"/>
        <a:sy n="100" d="100"/>
      </p:scale>
      <p:origin x="0" y="0"/>
    </p:cViewPr>
  </p:notesTextViewPr>
  <p:sorterViewPr>
    <p:cViewPr>
      <p:scale>
        <a:sx n="100" d="100"/>
        <a:sy n="100" d="100"/>
      </p:scale>
      <p:origin x="0" y="-14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CAE1F5-BB77-E343-8F30-B2297EB88D72}" type="datetimeFigureOut">
              <a:rPr lang="es-ES" smtClean="0"/>
              <a:t>22/08/2016</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F23FC5-0D61-5D40-894C-F0F28E269BEC}" type="slidenum">
              <a:rPr lang="es-ES" smtClean="0"/>
              <a:t>‹Nº›</a:t>
            </a:fld>
            <a:endParaRPr lang="es-ES"/>
          </a:p>
        </p:txBody>
      </p:sp>
    </p:spTree>
    <p:extLst>
      <p:ext uri="{BB962C8B-B14F-4D97-AF65-F5344CB8AC3E}">
        <p14:creationId xmlns:p14="http://schemas.microsoft.com/office/powerpoint/2010/main" val="2433351707"/>
      </p:ext>
    </p:extLst>
  </p:cSld>
  <p:clrMap bg1="lt1" tx1="dk1" bg2="lt2" tx2="dk2" accent1="accent1" accent2="accent2" accent3="accent3" accent4="accent4" accent5="accent5" accent6="accent6" hlink="hlink" folHlink="folHlink"/>
  <p:notesStyle>
    <a:lvl1pPr marL="0" algn="l" defTabSz="504200" rtl="0" eaLnBrk="1" latinLnBrk="0" hangingPunct="1">
      <a:defRPr sz="1300" kern="1200">
        <a:solidFill>
          <a:schemeClr val="tx1"/>
        </a:solidFill>
        <a:latin typeface="+mn-lt"/>
        <a:ea typeface="+mn-ea"/>
        <a:cs typeface="+mn-cs"/>
      </a:defRPr>
    </a:lvl1pPr>
    <a:lvl2pPr marL="504200" algn="l" defTabSz="504200" rtl="0" eaLnBrk="1" latinLnBrk="0" hangingPunct="1">
      <a:defRPr sz="1300" kern="1200">
        <a:solidFill>
          <a:schemeClr val="tx1"/>
        </a:solidFill>
        <a:latin typeface="+mn-lt"/>
        <a:ea typeface="+mn-ea"/>
        <a:cs typeface="+mn-cs"/>
      </a:defRPr>
    </a:lvl2pPr>
    <a:lvl3pPr marL="1008400" algn="l" defTabSz="504200" rtl="0" eaLnBrk="1" latinLnBrk="0" hangingPunct="1">
      <a:defRPr sz="1300" kern="1200">
        <a:solidFill>
          <a:schemeClr val="tx1"/>
        </a:solidFill>
        <a:latin typeface="+mn-lt"/>
        <a:ea typeface="+mn-ea"/>
        <a:cs typeface="+mn-cs"/>
      </a:defRPr>
    </a:lvl3pPr>
    <a:lvl4pPr marL="1512600" algn="l" defTabSz="504200" rtl="0" eaLnBrk="1" latinLnBrk="0" hangingPunct="1">
      <a:defRPr sz="1300" kern="1200">
        <a:solidFill>
          <a:schemeClr val="tx1"/>
        </a:solidFill>
        <a:latin typeface="+mn-lt"/>
        <a:ea typeface="+mn-ea"/>
        <a:cs typeface="+mn-cs"/>
      </a:defRPr>
    </a:lvl4pPr>
    <a:lvl5pPr marL="2016801" algn="l" defTabSz="504200" rtl="0" eaLnBrk="1" latinLnBrk="0" hangingPunct="1">
      <a:defRPr sz="1300" kern="1200">
        <a:solidFill>
          <a:schemeClr val="tx1"/>
        </a:solidFill>
        <a:latin typeface="+mn-lt"/>
        <a:ea typeface="+mn-ea"/>
        <a:cs typeface="+mn-cs"/>
      </a:defRPr>
    </a:lvl5pPr>
    <a:lvl6pPr marL="2521001" algn="l" defTabSz="504200" rtl="0" eaLnBrk="1" latinLnBrk="0" hangingPunct="1">
      <a:defRPr sz="1300" kern="1200">
        <a:solidFill>
          <a:schemeClr val="tx1"/>
        </a:solidFill>
        <a:latin typeface="+mn-lt"/>
        <a:ea typeface="+mn-ea"/>
        <a:cs typeface="+mn-cs"/>
      </a:defRPr>
    </a:lvl6pPr>
    <a:lvl7pPr marL="3025201" algn="l" defTabSz="504200" rtl="0" eaLnBrk="1" latinLnBrk="0" hangingPunct="1">
      <a:defRPr sz="1300" kern="1200">
        <a:solidFill>
          <a:schemeClr val="tx1"/>
        </a:solidFill>
        <a:latin typeface="+mn-lt"/>
        <a:ea typeface="+mn-ea"/>
        <a:cs typeface="+mn-cs"/>
      </a:defRPr>
    </a:lvl7pPr>
    <a:lvl8pPr marL="3529401" algn="l" defTabSz="504200" rtl="0" eaLnBrk="1" latinLnBrk="0" hangingPunct="1">
      <a:defRPr sz="1300" kern="1200">
        <a:solidFill>
          <a:schemeClr val="tx1"/>
        </a:solidFill>
        <a:latin typeface="+mn-lt"/>
        <a:ea typeface="+mn-ea"/>
        <a:cs typeface="+mn-cs"/>
      </a:defRPr>
    </a:lvl8pPr>
    <a:lvl9pPr marL="4033601" algn="l" defTabSz="504200"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6404" y="2349386"/>
            <a:ext cx="8572580" cy="1621111"/>
          </a:xfrm>
        </p:spPr>
        <p:txBody>
          <a:bodyPr/>
          <a:lstStyle/>
          <a:p>
            <a:r>
              <a:rPr lang="es-ES_tradnl"/>
              <a:t>Clic para editar título</a:t>
            </a:r>
            <a:endParaRPr lang="es-ES"/>
          </a:p>
        </p:txBody>
      </p:sp>
      <p:sp>
        <p:nvSpPr>
          <p:cNvPr id="3" name="Subtítulo 2"/>
          <p:cNvSpPr>
            <a:spLocks noGrp="1"/>
          </p:cNvSpPr>
          <p:nvPr>
            <p:ph type="subTitle" idx="1"/>
          </p:nvPr>
        </p:nvSpPr>
        <p:spPr>
          <a:xfrm>
            <a:off x="1512808" y="4285615"/>
            <a:ext cx="7059772" cy="1932728"/>
          </a:xfrm>
        </p:spPr>
        <p:txBody>
          <a:bodyPr/>
          <a:lstStyle>
            <a:lvl1pPr marL="0" indent="0" algn="ctr">
              <a:buNone/>
              <a:defRPr>
                <a:solidFill>
                  <a:schemeClr val="tx1">
                    <a:tint val="75000"/>
                  </a:schemeClr>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4B53163F-4591-7344-A5BA-0DE4CF6D5F48}" type="datetimeFigureOut">
              <a:rPr lang="es-ES" smtClean="0"/>
              <a:t>22/08/2016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780A1C9-BBFB-3C44-84EE-63B5561D2AF7}" type="slidenum">
              <a:rPr lang="es-ES" smtClean="0"/>
              <a:t>‹Nº›</a:t>
            </a:fld>
            <a:endParaRPr lang="es-ES"/>
          </a:p>
        </p:txBody>
      </p:sp>
    </p:spTree>
    <p:extLst>
      <p:ext uri="{BB962C8B-B14F-4D97-AF65-F5344CB8AC3E}">
        <p14:creationId xmlns:p14="http://schemas.microsoft.com/office/powerpoint/2010/main" val="2527095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B53163F-4591-7344-A5BA-0DE4CF6D5F48}" type="datetimeFigureOut">
              <a:rPr lang="es-ES" smtClean="0"/>
              <a:t>22/08/2016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780A1C9-BBFB-3C44-84EE-63B5561D2AF7}" type="slidenum">
              <a:rPr lang="es-ES" smtClean="0"/>
              <a:t>‹Nº›</a:t>
            </a:fld>
            <a:endParaRPr lang="es-ES"/>
          </a:p>
        </p:txBody>
      </p:sp>
    </p:spTree>
    <p:extLst>
      <p:ext uri="{BB962C8B-B14F-4D97-AF65-F5344CB8AC3E}">
        <p14:creationId xmlns:p14="http://schemas.microsoft.com/office/powerpoint/2010/main" val="76845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311906" y="302865"/>
            <a:ext cx="2269212" cy="6452932"/>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504269" y="302865"/>
            <a:ext cx="6639547" cy="6452932"/>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B53163F-4591-7344-A5BA-0DE4CF6D5F48}" type="datetimeFigureOut">
              <a:rPr lang="es-ES" smtClean="0"/>
              <a:t>22/08/2016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780A1C9-BBFB-3C44-84EE-63B5561D2AF7}" type="slidenum">
              <a:rPr lang="es-ES" smtClean="0"/>
              <a:t>‹Nº›</a:t>
            </a:fld>
            <a:endParaRPr lang="es-ES"/>
          </a:p>
        </p:txBody>
      </p:sp>
    </p:spTree>
    <p:extLst>
      <p:ext uri="{BB962C8B-B14F-4D97-AF65-F5344CB8AC3E}">
        <p14:creationId xmlns:p14="http://schemas.microsoft.com/office/powerpoint/2010/main" val="295395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B53163F-4591-7344-A5BA-0DE4CF6D5F48}" type="datetimeFigureOut">
              <a:rPr lang="es-ES" smtClean="0"/>
              <a:t>22/08/2016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780A1C9-BBFB-3C44-84EE-63B5561D2AF7}" type="slidenum">
              <a:rPr lang="es-ES" smtClean="0"/>
              <a:t>‹Nº›</a:t>
            </a:fld>
            <a:endParaRPr lang="es-ES"/>
          </a:p>
        </p:txBody>
      </p:sp>
    </p:spTree>
    <p:extLst>
      <p:ext uri="{BB962C8B-B14F-4D97-AF65-F5344CB8AC3E}">
        <p14:creationId xmlns:p14="http://schemas.microsoft.com/office/powerpoint/2010/main" val="352732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676" y="4859832"/>
            <a:ext cx="8572580" cy="1502066"/>
          </a:xfrm>
        </p:spPr>
        <p:txBody>
          <a:bodyPr anchor="t"/>
          <a:lstStyle>
            <a:lvl1pPr algn="l">
              <a:defRPr sz="4400" b="1" cap="all"/>
            </a:lvl1pPr>
          </a:lstStyle>
          <a:p>
            <a:r>
              <a:rPr lang="es-ES_tradnl"/>
              <a:t>Clic para editar título</a:t>
            </a:r>
            <a:endParaRPr lang="es-ES"/>
          </a:p>
        </p:txBody>
      </p:sp>
      <p:sp>
        <p:nvSpPr>
          <p:cNvPr id="3" name="Marcador de texto 2"/>
          <p:cNvSpPr>
            <a:spLocks noGrp="1"/>
          </p:cNvSpPr>
          <p:nvPr>
            <p:ph type="body" idx="1"/>
          </p:nvPr>
        </p:nvSpPr>
        <p:spPr>
          <a:xfrm>
            <a:off x="796676" y="3205459"/>
            <a:ext cx="8572580" cy="1654373"/>
          </a:xfrm>
        </p:spPr>
        <p:txBody>
          <a:bodyPr anchor="b"/>
          <a:lstStyle>
            <a:lvl1pPr marL="0" indent="0">
              <a:buNone/>
              <a:defRPr sz="2200">
                <a:solidFill>
                  <a:schemeClr val="tx1">
                    <a:tint val="75000"/>
                  </a:schemeClr>
                </a:solidFill>
              </a:defRPr>
            </a:lvl1pPr>
            <a:lvl2pPr marL="504200" indent="0">
              <a:buNone/>
              <a:defRPr sz="2000">
                <a:solidFill>
                  <a:schemeClr val="tx1">
                    <a:tint val="75000"/>
                  </a:schemeClr>
                </a:solidFill>
              </a:defRPr>
            </a:lvl2pPr>
            <a:lvl3pPr marL="1008400" indent="0">
              <a:buNone/>
              <a:defRPr sz="1800">
                <a:solidFill>
                  <a:schemeClr val="tx1">
                    <a:tint val="75000"/>
                  </a:schemeClr>
                </a:solidFill>
              </a:defRPr>
            </a:lvl3pPr>
            <a:lvl4pPr marL="1512600" indent="0">
              <a:buNone/>
              <a:defRPr sz="1500">
                <a:solidFill>
                  <a:schemeClr val="tx1">
                    <a:tint val="75000"/>
                  </a:schemeClr>
                </a:solidFill>
              </a:defRPr>
            </a:lvl4pPr>
            <a:lvl5pPr marL="2016801" indent="0">
              <a:buNone/>
              <a:defRPr sz="1500">
                <a:solidFill>
                  <a:schemeClr val="tx1">
                    <a:tint val="75000"/>
                  </a:schemeClr>
                </a:solidFill>
              </a:defRPr>
            </a:lvl5pPr>
            <a:lvl6pPr marL="2521001" indent="0">
              <a:buNone/>
              <a:defRPr sz="1500">
                <a:solidFill>
                  <a:schemeClr val="tx1">
                    <a:tint val="75000"/>
                  </a:schemeClr>
                </a:solidFill>
              </a:defRPr>
            </a:lvl6pPr>
            <a:lvl7pPr marL="3025201" indent="0">
              <a:buNone/>
              <a:defRPr sz="1500">
                <a:solidFill>
                  <a:schemeClr val="tx1">
                    <a:tint val="75000"/>
                  </a:schemeClr>
                </a:solidFill>
              </a:defRPr>
            </a:lvl7pPr>
            <a:lvl8pPr marL="3529401" indent="0">
              <a:buNone/>
              <a:defRPr sz="1500">
                <a:solidFill>
                  <a:schemeClr val="tx1">
                    <a:tint val="75000"/>
                  </a:schemeClr>
                </a:solidFill>
              </a:defRPr>
            </a:lvl8pPr>
            <a:lvl9pPr marL="4033601" indent="0">
              <a:buNone/>
              <a:defRPr sz="15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4B53163F-4591-7344-A5BA-0DE4CF6D5F48}" type="datetimeFigureOut">
              <a:rPr lang="es-ES" smtClean="0"/>
              <a:t>22/08/2016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780A1C9-BBFB-3C44-84EE-63B5561D2AF7}" type="slidenum">
              <a:rPr lang="es-ES" smtClean="0"/>
              <a:t>‹Nº›</a:t>
            </a:fld>
            <a:endParaRPr lang="es-ES"/>
          </a:p>
        </p:txBody>
      </p:sp>
    </p:spTree>
    <p:extLst>
      <p:ext uri="{BB962C8B-B14F-4D97-AF65-F5344CB8AC3E}">
        <p14:creationId xmlns:p14="http://schemas.microsoft.com/office/powerpoint/2010/main" val="3649490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504269" y="1764666"/>
            <a:ext cx="4454380" cy="499113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126739" y="1764666"/>
            <a:ext cx="4454380" cy="499113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4B53163F-4591-7344-A5BA-0DE4CF6D5F48}" type="datetimeFigureOut">
              <a:rPr lang="es-ES" smtClean="0"/>
              <a:t>22/08/2016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780A1C9-BBFB-3C44-84EE-63B5561D2AF7}" type="slidenum">
              <a:rPr lang="es-ES" smtClean="0"/>
              <a:t>‹Nº›</a:t>
            </a:fld>
            <a:endParaRPr lang="es-ES"/>
          </a:p>
        </p:txBody>
      </p:sp>
    </p:spTree>
    <p:extLst>
      <p:ext uri="{BB962C8B-B14F-4D97-AF65-F5344CB8AC3E}">
        <p14:creationId xmlns:p14="http://schemas.microsoft.com/office/powerpoint/2010/main" val="136740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4269" y="1692889"/>
            <a:ext cx="4456131" cy="705515"/>
          </a:xfrm>
        </p:spPr>
        <p:txBody>
          <a:bodyPr anchor="b"/>
          <a:lstStyle>
            <a:lvl1pPr marL="0" indent="0">
              <a:buNone/>
              <a:defRPr sz="2600" b="1"/>
            </a:lvl1pPr>
            <a:lvl2pPr marL="504200" indent="0">
              <a:buNone/>
              <a:defRPr sz="2200" b="1"/>
            </a:lvl2pPr>
            <a:lvl3pPr marL="1008400" indent="0">
              <a:buNone/>
              <a:defRPr sz="2000" b="1"/>
            </a:lvl3pPr>
            <a:lvl4pPr marL="1512600" indent="0">
              <a:buNone/>
              <a:defRPr sz="1800" b="1"/>
            </a:lvl4pPr>
            <a:lvl5pPr marL="2016801" indent="0">
              <a:buNone/>
              <a:defRPr sz="1800" b="1"/>
            </a:lvl5pPr>
            <a:lvl6pPr marL="2521001" indent="0">
              <a:buNone/>
              <a:defRPr sz="1800" b="1"/>
            </a:lvl6pPr>
            <a:lvl7pPr marL="3025201" indent="0">
              <a:buNone/>
              <a:defRPr sz="1800" b="1"/>
            </a:lvl7pPr>
            <a:lvl8pPr marL="3529401" indent="0">
              <a:buNone/>
              <a:defRPr sz="1800" b="1"/>
            </a:lvl8pPr>
            <a:lvl9pPr marL="4033601" indent="0">
              <a:buNone/>
              <a:defRPr sz="1800" b="1"/>
            </a:lvl9pPr>
          </a:lstStyle>
          <a:p>
            <a:pPr lvl="0"/>
            <a:r>
              <a:rPr lang="es-ES_tradnl"/>
              <a:t>Haga clic para modificar el estilo de texto del patrón</a:t>
            </a:r>
          </a:p>
        </p:txBody>
      </p:sp>
      <p:sp>
        <p:nvSpPr>
          <p:cNvPr id="4" name="Marcador de contenido 3"/>
          <p:cNvSpPr>
            <a:spLocks noGrp="1"/>
          </p:cNvSpPr>
          <p:nvPr>
            <p:ph sz="half" idx="2"/>
          </p:nvPr>
        </p:nvSpPr>
        <p:spPr>
          <a:xfrm>
            <a:off x="504269" y="2398404"/>
            <a:ext cx="4456131" cy="435739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23237" y="1692889"/>
            <a:ext cx="4457882" cy="705515"/>
          </a:xfrm>
        </p:spPr>
        <p:txBody>
          <a:bodyPr anchor="b"/>
          <a:lstStyle>
            <a:lvl1pPr marL="0" indent="0">
              <a:buNone/>
              <a:defRPr sz="2600" b="1"/>
            </a:lvl1pPr>
            <a:lvl2pPr marL="504200" indent="0">
              <a:buNone/>
              <a:defRPr sz="2200" b="1"/>
            </a:lvl2pPr>
            <a:lvl3pPr marL="1008400" indent="0">
              <a:buNone/>
              <a:defRPr sz="2000" b="1"/>
            </a:lvl3pPr>
            <a:lvl4pPr marL="1512600" indent="0">
              <a:buNone/>
              <a:defRPr sz="1800" b="1"/>
            </a:lvl4pPr>
            <a:lvl5pPr marL="2016801" indent="0">
              <a:buNone/>
              <a:defRPr sz="1800" b="1"/>
            </a:lvl5pPr>
            <a:lvl6pPr marL="2521001" indent="0">
              <a:buNone/>
              <a:defRPr sz="1800" b="1"/>
            </a:lvl6pPr>
            <a:lvl7pPr marL="3025201" indent="0">
              <a:buNone/>
              <a:defRPr sz="1800" b="1"/>
            </a:lvl7pPr>
            <a:lvl8pPr marL="3529401" indent="0">
              <a:buNone/>
              <a:defRPr sz="1800" b="1"/>
            </a:lvl8pPr>
            <a:lvl9pPr marL="4033601" indent="0">
              <a:buNone/>
              <a:defRPr sz="18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23237" y="2398404"/>
            <a:ext cx="4457882" cy="435739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4B53163F-4591-7344-A5BA-0DE4CF6D5F48}" type="datetimeFigureOut">
              <a:rPr lang="es-ES" smtClean="0"/>
              <a:t>22/08/2016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780A1C9-BBFB-3C44-84EE-63B5561D2AF7}" type="slidenum">
              <a:rPr lang="es-ES" smtClean="0"/>
              <a:t>‹Nº›</a:t>
            </a:fld>
            <a:endParaRPr lang="es-ES"/>
          </a:p>
        </p:txBody>
      </p:sp>
    </p:spTree>
    <p:extLst>
      <p:ext uri="{BB962C8B-B14F-4D97-AF65-F5344CB8AC3E}">
        <p14:creationId xmlns:p14="http://schemas.microsoft.com/office/powerpoint/2010/main" val="117725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4B53163F-4591-7344-A5BA-0DE4CF6D5F48}" type="datetimeFigureOut">
              <a:rPr lang="es-ES" smtClean="0"/>
              <a:t>22/08/2016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780A1C9-BBFB-3C44-84EE-63B5561D2AF7}" type="slidenum">
              <a:rPr lang="es-ES" smtClean="0"/>
              <a:t>‹Nº›</a:t>
            </a:fld>
            <a:endParaRPr lang="es-ES"/>
          </a:p>
        </p:txBody>
      </p:sp>
    </p:spTree>
    <p:extLst>
      <p:ext uri="{BB962C8B-B14F-4D97-AF65-F5344CB8AC3E}">
        <p14:creationId xmlns:p14="http://schemas.microsoft.com/office/powerpoint/2010/main" val="125985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B53163F-4591-7344-A5BA-0DE4CF6D5F48}" type="datetimeFigureOut">
              <a:rPr lang="es-ES" smtClean="0"/>
              <a:t>22/08/2016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780A1C9-BBFB-3C44-84EE-63B5561D2AF7}" type="slidenum">
              <a:rPr lang="es-ES" smtClean="0"/>
              <a:t>‹Nº›</a:t>
            </a:fld>
            <a:endParaRPr lang="es-ES"/>
          </a:p>
        </p:txBody>
      </p:sp>
    </p:spTree>
    <p:extLst>
      <p:ext uri="{BB962C8B-B14F-4D97-AF65-F5344CB8AC3E}">
        <p14:creationId xmlns:p14="http://schemas.microsoft.com/office/powerpoint/2010/main" val="176093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270" y="301113"/>
            <a:ext cx="3318023" cy="1281483"/>
          </a:xfrm>
        </p:spPr>
        <p:txBody>
          <a:bodyPr anchor="b"/>
          <a:lstStyle>
            <a:lvl1pPr algn="l">
              <a:defRPr sz="2200" b="1"/>
            </a:lvl1pPr>
          </a:lstStyle>
          <a:p>
            <a:r>
              <a:rPr lang="es-ES_tradnl"/>
              <a:t>Clic para editar título</a:t>
            </a:r>
            <a:endParaRPr lang="es-ES"/>
          </a:p>
        </p:txBody>
      </p:sp>
      <p:sp>
        <p:nvSpPr>
          <p:cNvPr id="3" name="Marcador de contenido 2"/>
          <p:cNvSpPr>
            <a:spLocks noGrp="1"/>
          </p:cNvSpPr>
          <p:nvPr>
            <p:ph idx="1"/>
          </p:nvPr>
        </p:nvSpPr>
        <p:spPr>
          <a:xfrm>
            <a:off x="3943107" y="301114"/>
            <a:ext cx="5638012" cy="645468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4270" y="1582597"/>
            <a:ext cx="3318023" cy="5173200"/>
          </a:xfrm>
        </p:spPr>
        <p:txBody>
          <a:bodyPr/>
          <a:lstStyle>
            <a:lvl1pPr marL="0" indent="0">
              <a:buNone/>
              <a:defRPr sz="1500"/>
            </a:lvl1pPr>
            <a:lvl2pPr marL="504200" indent="0">
              <a:buNone/>
              <a:defRPr sz="1300"/>
            </a:lvl2pPr>
            <a:lvl3pPr marL="1008400" indent="0">
              <a:buNone/>
              <a:defRPr sz="1100"/>
            </a:lvl3pPr>
            <a:lvl4pPr marL="1512600" indent="0">
              <a:buNone/>
              <a:defRPr sz="1000"/>
            </a:lvl4pPr>
            <a:lvl5pPr marL="2016801" indent="0">
              <a:buNone/>
              <a:defRPr sz="1000"/>
            </a:lvl5pPr>
            <a:lvl6pPr marL="2521001" indent="0">
              <a:buNone/>
              <a:defRPr sz="1000"/>
            </a:lvl6pPr>
            <a:lvl7pPr marL="3025201" indent="0">
              <a:buNone/>
              <a:defRPr sz="1000"/>
            </a:lvl7pPr>
            <a:lvl8pPr marL="3529401" indent="0">
              <a:buNone/>
              <a:defRPr sz="1000"/>
            </a:lvl8pPr>
            <a:lvl9pPr marL="4033601"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4B53163F-4591-7344-A5BA-0DE4CF6D5F48}" type="datetimeFigureOut">
              <a:rPr lang="es-ES" smtClean="0"/>
              <a:t>22/08/2016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780A1C9-BBFB-3C44-84EE-63B5561D2AF7}" type="slidenum">
              <a:rPr lang="es-ES" smtClean="0"/>
              <a:t>‹Nº›</a:t>
            </a:fld>
            <a:endParaRPr lang="es-ES"/>
          </a:p>
        </p:txBody>
      </p:sp>
    </p:spTree>
    <p:extLst>
      <p:ext uri="{BB962C8B-B14F-4D97-AF65-F5344CB8AC3E}">
        <p14:creationId xmlns:p14="http://schemas.microsoft.com/office/powerpoint/2010/main" val="3638862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807" y="5293995"/>
            <a:ext cx="6051233" cy="624986"/>
          </a:xfrm>
        </p:spPr>
        <p:txBody>
          <a:bodyPr anchor="b"/>
          <a:lstStyle>
            <a:lvl1pPr algn="l">
              <a:defRPr sz="2200" b="1"/>
            </a:lvl1pPr>
          </a:lstStyle>
          <a:p>
            <a:r>
              <a:rPr lang="es-ES_tradnl"/>
              <a:t>Clic para editar título</a:t>
            </a:r>
            <a:endParaRPr lang="es-ES"/>
          </a:p>
        </p:txBody>
      </p:sp>
      <p:sp>
        <p:nvSpPr>
          <p:cNvPr id="3" name="Marcador de posición de imagen 2"/>
          <p:cNvSpPr>
            <a:spLocks noGrp="1"/>
          </p:cNvSpPr>
          <p:nvPr>
            <p:ph type="pic" idx="1"/>
          </p:nvPr>
        </p:nvSpPr>
        <p:spPr>
          <a:xfrm>
            <a:off x="1976807" y="675755"/>
            <a:ext cx="6051233" cy="4537710"/>
          </a:xfrm>
        </p:spPr>
        <p:txBody>
          <a:bodyPr/>
          <a:lstStyle>
            <a:lvl1pPr marL="0" indent="0">
              <a:buNone/>
              <a:defRPr sz="3500"/>
            </a:lvl1pPr>
            <a:lvl2pPr marL="504200" indent="0">
              <a:buNone/>
              <a:defRPr sz="3100"/>
            </a:lvl2pPr>
            <a:lvl3pPr marL="1008400" indent="0">
              <a:buNone/>
              <a:defRPr sz="2600"/>
            </a:lvl3pPr>
            <a:lvl4pPr marL="1512600" indent="0">
              <a:buNone/>
              <a:defRPr sz="2200"/>
            </a:lvl4pPr>
            <a:lvl5pPr marL="2016801" indent="0">
              <a:buNone/>
              <a:defRPr sz="2200"/>
            </a:lvl5pPr>
            <a:lvl6pPr marL="2521001" indent="0">
              <a:buNone/>
              <a:defRPr sz="2200"/>
            </a:lvl6pPr>
            <a:lvl7pPr marL="3025201" indent="0">
              <a:buNone/>
              <a:defRPr sz="2200"/>
            </a:lvl7pPr>
            <a:lvl8pPr marL="3529401" indent="0">
              <a:buNone/>
              <a:defRPr sz="2200"/>
            </a:lvl8pPr>
            <a:lvl9pPr marL="4033601" indent="0">
              <a:buNone/>
              <a:defRPr sz="2200"/>
            </a:lvl9pPr>
          </a:lstStyle>
          <a:p>
            <a:endParaRPr lang="es-ES"/>
          </a:p>
        </p:txBody>
      </p:sp>
      <p:sp>
        <p:nvSpPr>
          <p:cNvPr id="4" name="Marcador de texto 3"/>
          <p:cNvSpPr>
            <a:spLocks noGrp="1"/>
          </p:cNvSpPr>
          <p:nvPr>
            <p:ph type="body" sz="half" idx="2"/>
          </p:nvPr>
        </p:nvSpPr>
        <p:spPr>
          <a:xfrm>
            <a:off x="1976807" y="5918981"/>
            <a:ext cx="6051233" cy="887584"/>
          </a:xfrm>
        </p:spPr>
        <p:txBody>
          <a:bodyPr/>
          <a:lstStyle>
            <a:lvl1pPr marL="0" indent="0">
              <a:buNone/>
              <a:defRPr sz="1500"/>
            </a:lvl1pPr>
            <a:lvl2pPr marL="504200" indent="0">
              <a:buNone/>
              <a:defRPr sz="1300"/>
            </a:lvl2pPr>
            <a:lvl3pPr marL="1008400" indent="0">
              <a:buNone/>
              <a:defRPr sz="1100"/>
            </a:lvl3pPr>
            <a:lvl4pPr marL="1512600" indent="0">
              <a:buNone/>
              <a:defRPr sz="1000"/>
            </a:lvl4pPr>
            <a:lvl5pPr marL="2016801" indent="0">
              <a:buNone/>
              <a:defRPr sz="1000"/>
            </a:lvl5pPr>
            <a:lvl6pPr marL="2521001" indent="0">
              <a:buNone/>
              <a:defRPr sz="1000"/>
            </a:lvl6pPr>
            <a:lvl7pPr marL="3025201" indent="0">
              <a:buNone/>
              <a:defRPr sz="1000"/>
            </a:lvl7pPr>
            <a:lvl8pPr marL="3529401" indent="0">
              <a:buNone/>
              <a:defRPr sz="1000"/>
            </a:lvl8pPr>
            <a:lvl9pPr marL="4033601"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4B53163F-4591-7344-A5BA-0DE4CF6D5F48}" type="datetimeFigureOut">
              <a:rPr lang="es-ES" smtClean="0"/>
              <a:t>22/08/2016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780A1C9-BBFB-3C44-84EE-63B5561D2AF7}" type="slidenum">
              <a:rPr lang="es-ES" smtClean="0"/>
              <a:t>‹Nº›</a:t>
            </a:fld>
            <a:endParaRPr lang="es-ES"/>
          </a:p>
        </p:txBody>
      </p:sp>
    </p:spTree>
    <p:extLst>
      <p:ext uri="{BB962C8B-B14F-4D97-AF65-F5344CB8AC3E}">
        <p14:creationId xmlns:p14="http://schemas.microsoft.com/office/powerpoint/2010/main" val="3005412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504270" y="302865"/>
            <a:ext cx="9076849" cy="1260475"/>
          </a:xfrm>
          <a:prstGeom prst="rect">
            <a:avLst/>
          </a:prstGeom>
        </p:spPr>
        <p:txBody>
          <a:bodyPr vert="horz" lIns="100840" tIns="50420" rIns="100840" bIns="504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504270" y="1764666"/>
            <a:ext cx="9076849" cy="4991131"/>
          </a:xfrm>
          <a:prstGeom prst="rect">
            <a:avLst/>
          </a:prstGeom>
        </p:spPr>
        <p:txBody>
          <a:bodyPr vert="horz" lIns="100840" tIns="50420" rIns="100840" bIns="504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504270" y="7009642"/>
            <a:ext cx="2353257" cy="402652"/>
          </a:xfrm>
          <a:prstGeom prst="rect">
            <a:avLst/>
          </a:prstGeom>
        </p:spPr>
        <p:txBody>
          <a:bodyPr vert="horz" lIns="100840" tIns="50420" rIns="100840" bIns="50420" rtlCol="0" anchor="ctr"/>
          <a:lstStyle>
            <a:lvl1pPr algn="l">
              <a:defRPr sz="1300">
                <a:solidFill>
                  <a:schemeClr val="tx1">
                    <a:tint val="75000"/>
                  </a:schemeClr>
                </a:solidFill>
              </a:defRPr>
            </a:lvl1pPr>
          </a:lstStyle>
          <a:p>
            <a:fld id="{4B53163F-4591-7344-A5BA-0DE4CF6D5F48}" type="datetimeFigureOut">
              <a:rPr lang="es-ES" smtClean="0"/>
              <a:t>22/08/2016</a:t>
            </a:fld>
            <a:endParaRPr lang="es-ES"/>
          </a:p>
        </p:txBody>
      </p:sp>
      <p:sp>
        <p:nvSpPr>
          <p:cNvPr id="5" name="Marcador de pie de página 4"/>
          <p:cNvSpPr>
            <a:spLocks noGrp="1"/>
          </p:cNvSpPr>
          <p:nvPr>
            <p:ph type="ftr" sz="quarter" idx="3"/>
          </p:nvPr>
        </p:nvSpPr>
        <p:spPr>
          <a:xfrm>
            <a:off x="3445841" y="7009642"/>
            <a:ext cx="3193706" cy="402652"/>
          </a:xfrm>
          <a:prstGeom prst="rect">
            <a:avLst/>
          </a:prstGeom>
        </p:spPr>
        <p:txBody>
          <a:bodyPr vert="horz" lIns="100840" tIns="50420" rIns="100840" bIns="50420" rtlCol="0" anchor="ctr"/>
          <a:lstStyle>
            <a:lvl1pPr algn="ctr">
              <a:defRPr sz="13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7227862" y="7009642"/>
            <a:ext cx="2353257" cy="402652"/>
          </a:xfrm>
          <a:prstGeom prst="rect">
            <a:avLst/>
          </a:prstGeom>
        </p:spPr>
        <p:txBody>
          <a:bodyPr vert="horz" lIns="100840" tIns="50420" rIns="100840" bIns="50420" rtlCol="0" anchor="ctr"/>
          <a:lstStyle>
            <a:lvl1pPr algn="r">
              <a:defRPr sz="1300">
                <a:solidFill>
                  <a:schemeClr val="tx1">
                    <a:tint val="75000"/>
                  </a:schemeClr>
                </a:solidFill>
              </a:defRPr>
            </a:lvl1pPr>
          </a:lstStyle>
          <a:p>
            <a:fld id="{A780A1C9-BBFB-3C44-84EE-63B5561D2AF7}" type="slidenum">
              <a:rPr lang="es-ES" smtClean="0"/>
              <a:t>‹Nº›</a:t>
            </a:fld>
            <a:endParaRPr lang="es-ES"/>
          </a:p>
        </p:txBody>
      </p:sp>
    </p:spTree>
    <p:extLst>
      <p:ext uri="{BB962C8B-B14F-4D97-AF65-F5344CB8AC3E}">
        <p14:creationId xmlns:p14="http://schemas.microsoft.com/office/powerpoint/2010/main" val="3988665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4200" rtl="0" eaLnBrk="1" latinLnBrk="0" hangingPunct="1">
        <a:spcBef>
          <a:spcPct val="0"/>
        </a:spcBef>
        <a:buNone/>
        <a:defRPr sz="4900" kern="1200">
          <a:solidFill>
            <a:schemeClr val="tx1"/>
          </a:solidFill>
          <a:latin typeface="+mj-lt"/>
          <a:ea typeface="+mj-ea"/>
          <a:cs typeface="+mj-cs"/>
        </a:defRPr>
      </a:lvl1pPr>
    </p:titleStyle>
    <p:bodyStyle>
      <a:lvl1pPr marL="378150" indent="-378150" algn="l" defTabSz="504200" rtl="0" eaLnBrk="1" latinLnBrk="0" hangingPunct="1">
        <a:spcBef>
          <a:spcPct val="20000"/>
        </a:spcBef>
        <a:buFont typeface="Arial"/>
        <a:buChar char="•"/>
        <a:defRPr sz="3500" kern="1200">
          <a:solidFill>
            <a:schemeClr val="tx1"/>
          </a:solidFill>
          <a:latin typeface="+mn-lt"/>
          <a:ea typeface="+mn-ea"/>
          <a:cs typeface="+mn-cs"/>
        </a:defRPr>
      </a:lvl1pPr>
      <a:lvl2pPr marL="819325" indent="-315125" algn="l" defTabSz="504200" rtl="0" eaLnBrk="1" latinLnBrk="0" hangingPunct="1">
        <a:spcBef>
          <a:spcPct val="20000"/>
        </a:spcBef>
        <a:buFont typeface="Arial"/>
        <a:buChar char="–"/>
        <a:defRPr sz="3100" kern="1200">
          <a:solidFill>
            <a:schemeClr val="tx1"/>
          </a:solidFill>
          <a:latin typeface="+mn-lt"/>
          <a:ea typeface="+mn-ea"/>
          <a:cs typeface="+mn-cs"/>
        </a:defRPr>
      </a:lvl2pPr>
      <a:lvl3pPr marL="1260500" indent="-252100" algn="l" defTabSz="504200" rtl="0" eaLnBrk="1" latinLnBrk="0" hangingPunct="1">
        <a:spcBef>
          <a:spcPct val="20000"/>
        </a:spcBef>
        <a:buFont typeface="Arial"/>
        <a:buChar char="•"/>
        <a:defRPr sz="2600" kern="1200">
          <a:solidFill>
            <a:schemeClr val="tx1"/>
          </a:solidFill>
          <a:latin typeface="+mn-lt"/>
          <a:ea typeface="+mn-ea"/>
          <a:cs typeface="+mn-cs"/>
        </a:defRPr>
      </a:lvl3pPr>
      <a:lvl4pPr marL="1764701" indent="-252100" algn="l" defTabSz="504200" rtl="0" eaLnBrk="1" latinLnBrk="0" hangingPunct="1">
        <a:spcBef>
          <a:spcPct val="20000"/>
        </a:spcBef>
        <a:buFont typeface="Arial"/>
        <a:buChar char="–"/>
        <a:defRPr sz="2200" kern="1200">
          <a:solidFill>
            <a:schemeClr val="tx1"/>
          </a:solidFill>
          <a:latin typeface="+mn-lt"/>
          <a:ea typeface="+mn-ea"/>
          <a:cs typeface="+mn-cs"/>
        </a:defRPr>
      </a:lvl4pPr>
      <a:lvl5pPr marL="2268901" indent="-252100" algn="l" defTabSz="504200" rtl="0" eaLnBrk="1" latinLnBrk="0" hangingPunct="1">
        <a:spcBef>
          <a:spcPct val="20000"/>
        </a:spcBef>
        <a:buFont typeface="Arial"/>
        <a:buChar char="»"/>
        <a:defRPr sz="2200" kern="1200">
          <a:solidFill>
            <a:schemeClr val="tx1"/>
          </a:solidFill>
          <a:latin typeface="+mn-lt"/>
          <a:ea typeface="+mn-ea"/>
          <a:cs typeface="+mn-cs"/>
        </a:defRPr>
      </a:lvl5pPr>
      <a:lvl6pPr marL="2773101" indent="-252100" algn="l" defTabSz="504200" rtl="0" eaLnBrk="1" latinLnBrk="0" hangingPunct="1">
        <a:spcBef>
          <a:spcPct val="20000"/>
        </a:spcBef>
        <a:buFont typeface="Arial"/>
        <a:buChar char="•"/>
        <a:defRPr sz="2200" kern="1200">
          <a:solidFill>
            <a:schemeClr val="tx1"/>
          </a:solidFill>
          <a:latin typeface="+mn-lt"/>
          <a:ea typeface="+mn-ea"/>
          <a:cs typeface="+mn-cs"/>
        </a:defRPr>
      </a:lvl6pPr>
      <a:lvl7pPr marL="3277301" indent="-252100" algn="l" defTabSz="504200" rtl="0" eaLnBrk="1" latinLnBrk="0" hangingPunct="1">
        <a:spcBef>
          <a:spcPct val="20000"/>
        </a:spcBef>
        <a:buFont typeface="Arial"/>
        <a:buChar char="•"/>
        <a:defRPr sz="2200" kern="1200">
          <a:solidFill>
            <a:schemeClr val="tx1"/>
          </a:solidFill>
          <a:latin typeface="+mn-lt"/>
          <a:ea typeface="+mn-ea"/>
          <a:cs typeface="+mn-cs"/>
        </a:defRPr>
      </a:lvl7pPr>
      <a:lvl8pPr marL="3781501" indent="-252100" algn="l" defTabSz="504200" rtl="0" eaLnBrk="1" latinLnBrk="0" hangingPunct="1">
        <a:spcBef>
          <a:spcPct val="20000"/>
        </a:spcBef>
        <a:buFont typeface="Arial"/>
        <a:buChar char="•"/>
        <a:defRPr sz="2200" kern="1200">
          <a:solidFill>
            <a:schemeClr val="tx1"/>
          </a:solidFill>
          <a:latin typeface="+mn-lt"/>
          <a:ea typeface="+mn-ea"/>
          <a:cs typeface="+mn-cs"/>
        </a:defRPr>
      </a:lvl8pPr>
      <a:lvl9pPr marL="4285701" indent="-252100" algn="l" defTabSz="50420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s-ES"/>
      </a:defPPr>
      <a:lvl1pPr marL="0" algn="l" defTabSz="504200" rtl="0" eaLnBrk="1" latinLnBrk="0" hangingPunct="1">
        <a:defRPr sz="2000" kern="1200">
          <a:solidFill>
            <a:schemeClr val="tx1"/>
          </a:solidFill>
          <a:latin typeface="+mn-lt"/>
          <a:ea typeface="+mn-ea"/>
          <a:cs typeface="+mn-cs"/>
        </a:defRPr>
      </a:lvl1pPr>
      <a:lvl2pPr marL="504200" algn="l" defTabSz="504200" rtl="0" eaLnBrk="1" latinLnBrk="0" hangingPunct="1">
        <a:defRPr sz="2000" kern="1200">
          <a:solidFill>
            <a:schemeClr val="tx1"/>
          </a:solidFill>
          <a:latin typeface="+mn-lt"/>
          <a:ea typeface="+mn-ea"/>
          <a:cs typeface="+mn-cs"/>
        </a:defRPr>
      </a:lvl2pPr>
      <a:lvl3pPr marL="1008400" algn="l" defTabSz="504200" rtl="0" eaLnBrk="1" latinLnBrk="0" hangingPunct="1">
        <a:defRPr sz="2000" kern="1200">
          <a:solidFill>
            <a:schemeClr val="tx1"/>
          </a:solidFill>
          <a:latin typeface="+mn-lt"/>
          <a:ea typeface="+mn-ea"/>
          <a:cs typeface="+mn-cs"/>
        </a:defRPr>
      </a:lvl3pPr>
      <a:lvl4pPr marL="1512600" algn="l" defTabSz="504200" rtl="0" eaLnBrk="1" latinLnBrk="0" hangingPunct="1">
        <a:defRPr sz="2000" kern="1200">
          <a:solidFill>
            <a:schemeClr val="tx1"/>
          </a:solidFill>
          <a:latin typeface="+mn-lt"/>
          <a:ea typeface="+mn-ea"/>
          <a:cs typeface="+mn-cs"/>
        </a:defRPr>
      </a:lvl4pPr>
      <a:lvl5pPr marL="2016801" algn="l" defTabSz="504200" rtl="0" eaLnBrk="1" latinLnBrk="0" hangingPunct="1">
        <a:defRPr sz="2000" kern="1200">
          <a:solidFill>
            <a:schemeClr val="tx1"/>
          </a:solidFill>
          <a:latin typeface="+mn-lt"/>
          <a:ea typeface="+mn-ea"/>
          <a:cs typeface="+mn-cs"/>
        </a:defRPr>
      </a:lvl5pPr>
      <a:lvl6pPr marL="2521001" algn="l" defTabSz="504200" rtl="0" eaLnBrk="1" latinLnBrk="0" hangingPunct="1">
        <a:defRPr sz="2000" kern="1200">
          <a:solidFill>
            <a:schemeClr val="tx1"/>
          </a:solidFill>
          <a:latin typeface="+mn-lt"/>
          <a:ea typeface="+mn-ea"/>
          <a:cs typeface="+mn-cs"/>
        </a:defRPr>
      </a:lvl6pPr>
      <a:lvl7pPr marL="3025201" algn="l" defTabSz="504200" rtl="0" eaLnBrk="1" latinLnBrk="0" hangingPunct="1">
        <a:defRPr sz="2000" kern="1200">
          <a:solidFill>
            <a:schemeClr val="tx1"/>
          </a:solidFill>
          <a:latin typeface="+mn-lt"/>
          <a:ea typeface="+mn-ea"/>
          <a:cs typeface="+mn-cs"/>
        </a:defRPr>
      </a:lvl7pPr>
      <a:lvl8pPr marL="3529401" algn="l" defTabSz="504200" rtl="0" eaLnBrk="1" latinLnBrk="0" hangingPunct="1">
        <a:defRPr sz="2000" kern="1200">
          <a:solidFill>
            <a:schemeClr val="tx1"/>
          </a:solidFill>
          <a:latin typeface="+mn-lt"/>
          <a:ea typeface="+mn-ea"/>
          <a:cs typeface="+mn-cs"/>
        </a:defRPr>
      </a:lvl8pPr>
      <a:lvl9pPr marL="4033601" algn="l" defTabSz="5042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1143220" y="4277786"/>
            <a:ext cx="7824539" cy="2985433"/>
          </a:xfrm>
          <a:prstGeom prst="rect">
            <a:avLst/>
          </a:prstGeom>
          <a:noFill/>
        </p:spPr>
        <p:txBody>
          <a:bodyPr wrap="square" rtlCol="0">
            <a:spAutoFit/>
          </a:bodyPr>
          <a:lstStyle/>
          <a:p>
            <a:pPr algn="ctr"/>
            <a:r>
              <a:rPr lang="es-ES" sz="4000" b="1" spc="10" dirty="0">
                <a:solidFill>
                  <a:schemeClr val="bg1"/>
                </a:solidFill>
                <a:latin typeface="Myriad Pro"/>
                <a:cs typeface="Myriad Pro"/>
              </a:rPr>
              <a:t>Con una reflexión, nos sumamos al Día Nacional de Lucha contra la Corrupción</a:t>
            </a:r>
          </a:p>
          <a:p>
            <a:pPr algn="ctr"/>
            <a:endParaRPr lang="es-ES" sz="4000" b="1" spc="10" dirty="0">
              <a:solidFill>
                <a:schemeClr val="bg1"/>
              </a:solidFill>
              <a:latin typeface="Myriad Pro"/>
              <a:cs typeface="Myriad Pro"/>
            </a:endParaRPr>
          </a:p>
          <a:p>
            <a:pPr algn="ctr"/>
            <a:r>
              <a:rPr lang="es-ES" sz="2800" spc="10" dirty="0">
                <a:solidFill>
                  <a:schemeClr val="bg1"/>
                </a:solidFill>
                <a:latin typeface="Myriad Pro"/>
                <a:cs typeface="Myriad Pro"/>
              </a:rPr>
              <a:t>18 de agosto de 2016</a:t>
            </a:r>
          </a:p>
        </p:txBody>
      </p:sp>
    </p:spTree>
    <p:extLst>
      <p:ext uri="{BB962C8B-B14F-4D97-AF65-F5344CB8AC3E}">
        <p14:creationId xmlns:p14="http://schemas.microsoft.com/office/powerpoint/2010/main" val="3466457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uadroTexto 12"/>
          <p:cNvSpPr txBox="1"/>
          <p:nvPr/>
        </p:nvSpPr>
        <p:spPr>
          <a:xfrm>
            <a:off x="2001900" y="1623581"/>
            <a:ext cx="6140750" cy="461665"/>
          </a:xfrm>
          <a:prstGeom prst="rect">
            <a:avLst/>
          </a:prstGeom>
          <a:noFill/>
        </p:spPr>
        <p:txBody>
          <a:bodyPr wrap="square" rtlCol="0">
            <a:spAutoFit/>
          </a:bodyPr>
          <a:lstStyle/>
          <a:p>
            <a:pPr lvl="0" algn="ctr" defTabSz="914400">
              <a:defRPr/>
            </a:pPr>
            <a:r>
              <a:rPr lang="es-CO" sz="2400" b="1" kern="0" dirty="0">
                <a:solidFill>
                  <a:schemeClr val="tx2"/>
                </a:solidFill>
                <a:latin typeface="Myriad Pro"/>
                <a:cs typeface="Myriad Pro"/>
              </a:rPr>
              <a:t>¿Qué hacer entonces?</a:t>
            </a:r>
          </a:p>
        </p:txBody>
      </p:sp>
      <p:sp>
        <p:nvSpPr>
          <p:cNvPr id="2" name="CuadroTexto 1"/>
          <p:cNvSpPr txBox="1"/>
          <p:nvPr/>
        </p:nvSpPr>
        <p:spPr>
          <a:xfrm>
            <a:off x="4834562" y="2551014"/>
            <a:ext cx="3710354" cy="4154984"/>
          </a:xfrm>
          <a:prstGeom prst="rect">
            <a:avLst/>
          </a:prstGeom>
          <a:noFill/>
        </p:spPr>
        <p:txBody>
          <a:bodyPr wrap="square" rtlCol="0">
            <a:spAutoFit/>
          </a:bodyPr>
          <a:lstStyle/>
          <a:p>
            <a:r>
              <a:rPr lang="es-ES_tradnl" sz="2400" kern="0" dirty="0">
                <a:solidFill>
                  <a:schemeClr val="tx2"/>
                </a:solidFill>
                <a:latin typeface="Myriad Pro"/>
                <a:cs typeface="Myriad Pro"/>
              </a:rPr>
              <a:t>Generar  cambios  culturales  sostenibles en la ciudadanía y en las instituciones, orientados  a desarrollar  comportamientos  tendientes  al  cuidado  y  la  gestión  íntegra y transparente de  lo  público,  para  prevenir  y  sancionar  la  corrupción.</a:t>
            </a:r>
            <a:endParaRPr lang="es-CO" dirty="0"/>
          </a:p>
        </p:txBody>
      </p:sp>
      <p:pic>
        <p:nvPicPr>
          <p:cNvPr id="2050" name="Picture 2" descr="http://www.vectorizados.com/muestras/tiro-al-blan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42" y="2230847"/>
            <a:ext cx="3961582" cy="396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075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uadroTexto 12"/>
          <p:cNvSpPr txBox="1"/>
          <p:nvPr/>
        </p:nvSpPr>
        <p:spPr>
          <a:xfrm>
            <a:off x="1932615" y="1150656"/>
            <a:ext cx="6140750" cy="461665"/>
          </a:xfrm>
          <a:prstGeom prst="rect">
            <a:avLst/>
          </a:prstGeom>
          <a:noFill/>
        </p:spPr>
        <p:txBody>
          <a:bodyPr wrap="square" rtlCol="0">
            <a:spAutoFit/>
          </a:bodyPr>
          <a:lstStyle/>
          <a:p>
            <a:pPr lvl="0" algn="ctr" defTabSz="914400">
              <a:defRPr/>
            </a:pPr>
            <a:r>
              <a:rPr lang="es-CO" sz="2400" b="1" kern="0" dirty="0">
                <a:solidFill>
                  <a:schemeClr val="tx2"/>
                </a:solidFill>
                <a:latin typeface="Myriad Pro"/>
                <a:cs typeface="Myriad Pro"/>
              </a:rPr>
              <a:t>El enfoque</a:t>
            </a:r>
          </a:p>
        </p:txBody>
      </p:sp>
      <p:sp>
        <p:nvSpPr>
          <p:cNvPr id="5" name="5 CuadroTexto"/>
          <p:cNvSpPr txBox="1"/>
          <p:nvPr/>
        </p:nvSpPr>
        <p:spPr>
          <a:xfrm>
            <a:off x="1168684" y="4030583"/>
            <a:ext cx="8020291" cy="2677656"/>
          </a:xfrm>
          <a:prstGeom prst="rect">
            <a:avLst/>
          </a:prstGeom>
          <a:noFill/>
        </p:spPr>
        <p:txBody>
          <a:bodyPr wrap="square" rtlCol="0">
            <a:spAutoFit/>
          </a:bodyPr>
          <a:lstStyle/>
          <a:p>
            <a:pPr algn="ctr" defTabSz="914400">
              <a:defRPr/>
            </a:pPr>
            <a:r>
              <a:rPr lang="es-CO" sz="2400" kern="0" dirty="0">
                <a:solidFill>
                  <a:schemeClr val="tx2"/>
                </a:solidFill>
                <a:latin typeface="Myriad Pro"/>
                <a:cs typeface="Myriad Pro"/>
              </a:rPr>
              <a:t>Preventivo de cambio cultural, ciudadano e institucional, y corresponsabilidad</a:t>
            </a:r>
          </a:p>
          <a:p>
            <a:pPr algn="ctr" defTabSz="914400">
              <a:defRPr/>
            </a:pPr>
            <a:endParaRPr lang="es-ES_tradnl" sz="2400" kern="0" dirty="0">
              <a:solidFill>
                <a:schemeClr val="tx2"/>
              </a:solidFill>
              <a:latin typeface="Myriad Pro"/>
              <a:cs typeface="Myriad Pro"/>
            </a:endParaRPr>
          </a:p>
          <a:p>
            <a:pPr algn="ctr" defTabSz="914400">
              <a:defRPr/>
            </a:pPr>
            <a:endParaRPr lang="es-ES_tradnl" sz="2400" kern="0" dirty="0">
              <a:solidFill>
                <a:schemeClr val="tx2"/>
              </a:solidFill>
              <a:latin typeface="Myriad Pro"/>
              <a:cs typeface="Myriad Pro"/>
            </a:endParaRPr>
          </a:p>
          <a:p>
            <a:pPr algn="ctr" defTabSz="914400">
              <a:defRPr/>
            </a:pPr>
            <a:endParaRPr lang="es-ES_tradnl" sz="2400" kern="0" dirty="0">
              <a:solidFill>
                <a:schemeClr val="tx2"/>
              </a:solidFill>
              <a:latin typeface="Myriad Pro"/>
              <a:cs typeface="Myriad Pro"/>
            </a:endParaRPr>
          </a:p>
          <a:p>
            <a:pPr algn="ctr" defTabSz="914400">
              <a:defRPr/>
            </a:pPr>
            <a:r>
              <a:rPr lang="es-ES_tradnl" sz="2400" kern="0" dirty="0">
                <a:solidFill>
                  <a:schemeClr val="tx2"/>
                </a:solidFill>
                <a:latin typeface="Myriad Pro"/>
                <a:cs typeface="Myriad Pro"/>
              </a:rPr>
              <a:t>Disminución de la impunidad</a:t>
            </a:r>
          </a:p>
          <a:p>
            <a:pPr algn="ctr" defTabSz="914400">
              <a:defRPr/>
            </a:pPr>
            <a:r>
              <a:rPr lang="es-ES_tradnl" sz="2400" kern="0" dirty="0">
                <a:solidFill>
                  <a:schemeClr val="tx2"/>
                </a:solidFill>
                <a:latin typeface="Myriad Pro"/>
                <a:cs typeface="Myriad Pro"/>
              </a:rPr>
              <a:t>legal, moral y cultural</a:t>
            </a:r>
            <a:endParaRPr lang="es-CO" sz="2400" kern="0" dirty="0">
              <a:solidFill>
                <a:schemeClr val="tx2"/>
              </a:solidFill>
              <a:latin typeface="Myriad Pro"/>
              <a:cs typeface="Myriad Pro"/>
            </a:endParaRPr>
          </a:p>
        </p:txBody>
      </p:sp>
      <p:sp>
        <p:nvSpPr>
          <p:cNvPr id="6" name="7 Flecha abajo"/>
          <p:cNvSpPr/>
          <p:nvPr/>
        </p:nvSpPr>
        <p:spPr>
          <a:xfrm>
            <a:off x="4328015" y="5177078"/>
            <a:ext cx="1349950" cy="397044"/>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206">
              <a:latin typeface="Calibri" pitchFamily="34" charset="0"/>
            </a:endParaRPr>
          </a:p>
        </p:txBody>
      </p:sp>
      <p:pic>
        <p:nvPicPr>
          <p:cNvPr id="4098" name="Picture 2" descr="http://orbital.la/wp-content/uploads/filtro_categorias/Panto%20negro-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966" y="1698605"/>
            <a:ext cx="4172440" cy="198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649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uadroTexto 12"/>
          <p:cNvSpPr txBox="1"/>
          <p:nvPr/>
        </p:nvSpPr>
        <p:spPr>
          <a:xfrm>
            <a:off x="1870647" y="1040782"/>
            <a:ext cx="6140750" cy="461665"/>
          </a:xfrm>
          <a:prstGeom prst="rect">
            <a:avLst/>
          </a:prstGeom>
          <a:noFill/>
        </p:spPr>
        <p:txBody>
          <a:bodyPr wrap="square" rtlCol="0">
            <a:spAutoFit/>
          </a:bodyPr>
          <a:lstStyle/>
          <a:p>
            <a:pPr lvl="0" algn="ctr" defTabSz="914400">
              <a:defRPr/>
            </a:pPr>
            <a:r>
              <a:rPr lang="es-CO" sz="2400" b="1" kern="0" dirty="0">
                <a:solidFill>
                  <a:schemeClr val="tx2"/>
                </a:solidFill>
                <a:latin typeface="Myriad Pro"/>
                <a:cs typeface="Myriad Pro"/>
              </a:rPr>
              <a:t>El enfoque</a:t>
            </a:r>
          </a:p>
        </p:txBody>
      </p:sp>
      <p:sp>
        <p:nvSpPr>
          <p:cNvPr id="2" name="CuadroTexto 1"/>
          <p:cNvSpPr txBox="1"/>
          <p:nvPr/>
        </p:nvSpPr>
        <p:spPr>
          <a:xfrm>
            <a:off x="745958" y="1700464"/>
            <a:ext cx="8590547" cy="5355312"/>
          </a:xfrm>
          <a:prstGeom prst="rect">
            <a:avLst/>
          </a:prstGeom>
          <a:noFill/>
        </p:spPr>
        <p:txBody>
          <a:bodyPr wrap="square" rtlCol="0">
            <a:spAutoFit/>
          </a:bodyPr>
          <a:lstStyle/>
          <a:p>
            <a:pPr marL="285750" indent="-285750" algn="just">
              <a:lnSpc>
                <a:spcPct val="90000"/>
              </a:lnSpc>
              <a:buFont typeface="Wingdings" panose="05000000000000000000" pitchFamily="2" charset="2"/>
              <a:buChar char="§"/>
            </a:pPr>
            <a:r>
              <a:rPr lang="es-ES" sz="1800" kern="0" dirty="0">
                <a:solidFill>
                  <a:schemeClr val="tx2"/>
                </a:solidFill>
                <a:latin typeface="Myriad Pro"/>
                <a:cs typeface="Myriad Pro"/>
              </a:rPr>
              <a:t>Solo la transformación de valores y creencias puede posibilitar cambios en los comportamientos y hábitos de las personas y, a su vez, desde estos, en las instituciones. </a:t>
            </a:r>
            <a:endParaRPr lang="es-CO" sz="1800" kern="0" dirty="0">
              <a:solidFill>
                <a:schemeClr val="tx2"/>
              </a:solidFill>
              <a:latin typeface="Myriad Pro"/>
              <a:cs typeface="Myriad Pro"/>
            </a:endParaRPr>
          </a:p>
          <a:p>
            <a:pPr marL="342900" indent="-342900" algn="just">
              <a:lnSpc>
                <a:spcPct val="90000"/>
              </a:lnSpc>
              <a:buFont typeface="Wingdings" panose="05000000000000000000" pitchFamily="2" charset="2"/>
              <a:buChar char="§"/>
            </a:pPr>
            <a:endParaRPr lang="es-CO" dirty="0"/>
          </a:p>
          <a:p>
            <a:pPr marL="285750" indent="-285750" algn="just">
              <a:lnSpc>
                <a:spcPct val="90000"/>
              </a:lnSpc>
              <a:buFont typeface="Wingdings" panose="05000000000000000000" pitchFamily="2" charset="2"/>
              <a:buChar char="§"/>
            </a:pPr>
            <a:r>
              <a:rPr lang="es-CO" sz="1800" kern="0" dirty="0">
                <a:solidFill>
                  <a:schemeClr val="tx2"/>
                </a:solidFill>
                <a:latin typeface="Myriad Pro"/>
                <a:cs typeface="Myriad Pro"/>
              </a:rPr>
              <a:t>Las costumbres, los hábitos, las reglas de conducta, los conocimientos y todas las demás manifestaciones de la cultura tienden a sedimentarse, institucionalizarse y arraigarse en la conciencia de los individuos y en lo que podría llamarse “conciencia colectiva”. Por eso, son tan difíciles de cambiar. </a:t>
            </a:r>
          </a:p>
          <a:p>
            <a:pPr marL="285750" indent="-285750" algn="just">
              <a:lnSpc>
                <a:spcPct val="90000"/>
              </a:lnSpc>
              <a:buFont typeface="Wingdings" panose="05000000000000000000" pitchFamily="2" charset="2"/>
              <a:buChar char="§"/>
            </a:pPr>
            <a:endParaRPr lang="es-CO" sz="1800" kern="0" dirty="0">
              <a:solidFill>
                <a:schemeClr val="tx2"/>
              </a:solidFill>
              <a:latin typeface="Myriad Pro"/>
              <a:cs typeface="Myriad Pro"/>
            </a:endParaRPr>
          </a:p>
          <a:p>
            <a:pPr marL="285750" indent="-285750" algn="just">
              <a:lnSpc>
                <a:spcPct val="90000"/>
              </a:lnSpc>
              <a:buFont typeface="Wingdings" panose="05000000000000000000" pitchFamily="2" charset="2"/>
              <a:buChar char="§"/>
            </a:pPr>
            <a:r>
              <a:rPr lang="es-CO" sz="1800" kern="0" dirty="0">
                <a:solidFill>
                  <a:schemeClr val="tx2"/>
                </a:solidFill>
                <a:latin typeface="Myriad Pro"/>
                <a:cs typeface="Myriad Pro"/>
              </a:rPr>
              <a:t>El país necesita fortalecer las capacidades y los comportamientos ciudadanos que favorezcan normas sociales de transparencia, integridad y no tolerancia con la corrupción, y no solo el ideal prescrito por la ley y la moral. Es el reto propiciar un cambio cultural voluntario para disminuir la aprobación cultural y moral de la ilegalidad y aumentar la aprobación cultural y moral del cumplimiento de la ley y reducir la aprobación cultural del “vivo”, del “todo vale”, de los atajos y de las justificaciones “</a:t>
            </a:r>
            <a:r>
              <a:rPr lang="es-CO" sz="1800" kern="0" dirty="0" err="1">
                <a:solidFill>
                  <a:schemeClr val="tx2"/>
                </a:solidFill>
                <a:latin typeface="Myriad Pro"/>
                <a:cs typeface="Myriad Pro"/>
              </a:rPr>
              <a:t>fueques</a:t>
            </a:r>
            <a:r>
              <a:rPr lang="es-CO" sz="1800" kern="0" dirty="0">
                <a:solidFill>
                  <a:schemeClr val="tx2"/>
                </a:solidFill>
                <a:latin typeface="Myriad Pro"/>
                <a:cs typeface="Myriad Pro"/>
              </a:rPr>
              <a:t>” para violar la ley.</a:t>
            </a:r>
          </a:p>
          <a:p>
            <a:pPr marL="285750" indent="-285750" algn="just">
              <a:lnSpc>
                <a:spcPct val="90000"/>
              </a:lnSpc>
              <a:buFont typeface="Wingdings" panose="05000000000000000000" pitchFamily="2" charset="2"/>
              <a:buChar char="§"/>
            </a:pPr>
            <a:endParaRPr lang="es-CO" sz="1800" kern="0" dirty="0">
              <a:solidFill>
                <a:schemeClr val="tx2"/>
              </a:solidFill>
              <a:latin typeface="Myriad Pro"/>
              <a:cs typeface="Myriad Pro"/>
            </a:endParaRPr>
          </a:p>
          <a:p>
            <a:pPr marL="285750" indent="-285750" algn="just">
              <a:lnSpc>
                <a:spcPct val="90000"/>
              </a:lnSpc>
              <a:buFont typeface="Wingdings" panose="05000000000000000000" pitchFamily="2" charset="2"/>
              <a:buChar char="§"/>
            </a:pPr>
            <a:r>
              <a:rPr lang="es-CO" sz="1800" kern="0" dirty="0">
                <a:solidFill>
                  <a:schemeClr val="tx2"/>
                </a:solidFill>
                <a:latin typeface="Myriad Pro"/>
                <a:cs typeface="Myriad Pro"/>
              </a:rPr>
              <a:t>Partamos del concepto de </a:t>
            </a:r>
            <a:r>
              <a:rPr lang="es-CO" sz="1800" i="1" kern="0" dirty="0">
                <a:solidFill>
                  <a:schemeClr val="tx2"/>
                </a:solidFill>
                <a:latin typeface="Myriad Pro"/>
                <a:cs typeface="Myriad Pro"/>
              </a:rPr>
              <a:t>cultura </a:t>
            </a:r>
            <a:r>
              <a:rPr lang="es-CO" sz="1800" kern="0" dirty="0">
                <a:solidFill>
                  <a:schemeClr val="tx2"/>
                </a:solidFill>
                <a:latin typeface="Myriad Pro"/>
                <a:cs typeface="Myriad Pro"/>
              </a:rPr>
              <a:t>como el conjunto de actitudes, percepciones, creencias, tradiciones y conocimientos –y sus productos- que orientan el comportamiento y otorgan sentido al mundo entre las personas de una sociedad.</a:t>
            </a:r>
          </a:p>
        </p:txBody>
      </p:sp>
    </p:spTree>
    <p:extLst>
      <p:ext uri="{BB962C8B-B14F-4D97-AF65-F5344CB8AC3E}">
        <p14:creationId xmlns:p14="http://schemas.microsoft.com/office/powerpoint/2010/main" val="29892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uadroTexto 12"/>
          <p:cNvSpPr txBox="1"/>
          <p:nvPr/>
        </p:nvSpPr>
        <p:spPr>
          <a:xfrm>
            <a:off x="1970856" y="997279"/>
            <a:ext cx="6140750" cy="461665"/>
          </a:xfrm>
          <a:prstGeom prst="rect">
            <a:avLst/>
          </a:prstGeom>
          <a:noFill/>
        </p:spPr>
        <p:txBody>
          <a:bodyPr wrap="square" rtlCol="0">
            <a:spAutoFit/>
          </a:bodyPr>
          <a:lstStyle/>
          <a:p>
            <a:pPr lvl="0" algn="ctr" defTabSz="914400">
              <a:defRPr/>
            </a:pPr>
            <a:r>
              <a:rPr lang="es-CO" sz="2400" b="1" kern="0" dirty="0">
                <a:solidFill>
                  <a:schemeClr val="tx2"/>
                </a:solidFill>
                <a:latin typeface="Myriad Pro"/>
                <a:cs typeface="Myriad Pro"/>
              </a:rPr>
              <a:t>El enfoque</a:t>
            </a:r>
          </a:p>
        </p:txBody>
      </p:sp>
      <p:sp>
        <p:nvSpPr>
          <p:cNvPr id="2" name="CuadroTexto 1"/>
          <p:cNvSpPr txBox="1"/>
          <p:nvPr/>
        </p:nvSpPr>
        <p:spPr>
          <a:xfrm>
            <a:off x="745958" y="1636296"/>
            <a:ext cx="8590547" cy="5576911"/>
          </a:xfrm>
          <a:prstGeom prst="rect">
            <a:avLst/>
          </a:prstGeom>
          <a:noFill/>
        </p:spPr>
        <p:txBody>
          <a:bodyPr wrap="square" rtlCol="0">
            <a:spAutoFit/>
          </a:bodyPr>
          <a:lstStyle/>
          <a:p>
            <a:pPr algn="just">
              <a:lnSpc>
                <a:spcPct val="90000"/>
              </a:lnSpc>
            </a:pPr>
            <a:r>
              <a:rPr lang="es-CO" sz="1800" b="1" kern="0" dirty="0">
                <a:solidFill>
                  <a:schemeClr val="tx2"/>
                </a:solidFill>
                <a:latin typeface="Myriad Pro"/>
                <a:cs typeface="Myriad Pro"/>
              </a:rPr>
              <a:t>Motivaciones del comportamiento</a:t>
            </a:r>
          </a:p>
          <a:p>
            <a:pPr algn="just">
              <a:lnSpc>
                <a:spcPct val="90000"/>
              </a:lnSpc>
            </a:pPr>
            <a:endParaRPr lang="es-CO" sz="1800" kern="0" dirty="0">
              <a:solidFill>
                <a:schemeClr val="tx2"/>
              </a:solidFill>
              <a:latin typeface="Myriad Pro"/>
              <a:cs typeface="Myriad Pro"/>
            </a:endParaRPr>
          </a:p>
          <a:p>
            <a:pPr algn="just">
              <a:lnSpc>
                <a:spcPct val="90000"/>
              </a:lnSpc>
            </a:pPr>
            <a:r>
              <a:rPr lang="es-CO" sz="1800" kern="0" dirty="0">
                <a:solidFill>
                  <a:schemeClr val="tx2"/>
                </a:solidFill>
                <a:latin typeface="Myriad Pro"/>
                <a:cs typeface="Myriad Pro"/>
              </a:rPr>
              <a:t>Cada comportamiento individual es una respuesta a determinadas motivaciones. Tales motivaciones responden a una o más de tres tipologías: </a:t>
            </a:r>
            <a:r>
              <a:rPr lang="es-CO" sz="1800" b="1" kern="0" dirty="0">
                <a:solidFill>
                  <a:schemeClr val="tx2"/>
                </a:solidFill>
                <a:latin typeface="Myriad Pro"/>
                <a:cs typeface="Myriad Pro"/>
              </a:rPr>
              <a:t>intereses</a:t>
            </a:r>
            <a:r>
              <a:rPr lang="es-CO" sz="1800" kern="0" dirty="0">
                <a:solidFill>
                  <a:schemeClr val="tx2"/>
                </a:solidFill>
                <a:latin typeface="Myriad Pro"/>
                <a:cs typeface="Myriad Pro"/>
              </a:rPr>
              <a:t>, relacionados con la utilidad, la ganancia o el provecho; </a:t>
            </a:r>
            <a:r>
              <a:rPr lang="es-CO" sz="1800" b="1" kern="0" dirty="0">
                <a:solidFill>
                  <a:schemeClr val="tx2"/>
                </a:solidFill>
                <a:latin typeface="Myriad Pro"/>
                <a:cs typeface="Myriad Pro"/>
              </a:rPr>
              <a:t>razones</a:t>
            </a:r>
            <a:r>
              <a:rPr lang="es-CO" sz="1800" kern="0" dirty="0">
                <a:solidFill>
                  <a:schemeClr val="tx2"/>
                </a:solidFill>
                <a:latin typeface="Myriad Pro"/>
                <a:cs typeface="Myriad Pro"/>
              </a:rPr>
              <a:t>, definidas como los argumentos o las consideraciones que se aducen como motivos para los comportamientos (justificaciones de los comportamientos); </a:t>
            </a:r>
            <a:r>
              <a:rPr lang="es-CO" sz="1800" b="1" kern="0" dirty="0">
                <a:solidFill>
                  <a:schemeClr val="tx2"/>
                </a:solidFill>
                <a:latin typeface="Myriad Pro"/>
                <a:cs typeface="Myriad Pro"/>
              </a:rPr>
              <a:t>emociones</a:t>
            </a:r>
            <a:r>
              <a:rPr lang="es-CO" sz="1800" kern="0" dirty="0">
                <a:solidFill>
                  <a:schemeClr val="tx2"/>
                </a:solidFill>
                <a:latin typeface="Myriad Pro"/>
                <a:cs typeface="Myriad Pro"/>
              </a:rPr>
              <a:t>, que se definen como impulsos o reacciones ante determinados estímulos, ser humano, la alegría, la sorpresa, la tristeza, la aversión, el amor.</a:t>
            </a:r>
          </a:p>
          <a:p>
            <a:pPr algn="just">
              <a:lnSpc>
                <a:spcPct val="90000"/>
              </a:lnSpc>
            </a:pPr>
            <a:endParaRPr lang="es-CO" sz="1800" kern="0" dirty="0">
              <a:solidFill>
                <a:schemeClr val="tx2"/>
              </a:solidFill>
              <a:latin typeface="Myriad Pro"/>
              <a:cs typeface="Myriad Pro"/>
            </a:endParaRPr>
          </a:p>
          <a:p>
            <a:pPr algn="just">
              <a:lnSpc>
                <a:spcPct val="90000"/>
              </a:lnSpc>
            </a:pPr>
            <a:r>
              <a:rPr lang="es-ES" sz="1800" b="1" kern="0" dirty="0">
                <a:solidFill>
                  <a:schemeClr val="tx2"/>
                </a:solidFill>
                <a:latin typeface="Myriad Pro"/>
                <a:cs typeface="Myriad Pro"/>
              </a:rPr>
              <a:t>Sistemas</a:t>
            </a:r>
            <a:r>
              <a:rPr lang="es-ES" sz="1800" kern="0" dirty="0">
                <a:solidFill>
                  <a:schemeClr val="tx2"/>
                </a:solidFill>
                <a:latin typeface="Myriad Pro"/>
                <a:cs typeface="Myriad Pro"/>
              </a:rPr>
              <a:t> </a:t>
            </a:r>
            <a:r>
              <a:rPr lang="es-ES" sz="1800" b="1" kern="0" dirty="0">
                <a:solidFill>
                  <a:schemeClr val="tx2"/>
                </a:solidFill>
                <a:latin typeface="Myriad Pro"/>
                <a:cs typeface="Myriad Pro"/>
              </a:rPr>
              <a:t>de regulación del comportamiento</a:t>
            </a:r>
            <a:endParaRPr lang="es-CO" sz="1800" b="1" kern="0" dirty="0">
              <a:solidFill>
                <a:schemeClr val="tx2"/>
              </a:solidFill>
              <a:latin typeface="Myriad Pro"/>
              <a:cs typeface="Myriad Pro"/>
            </a:endParaRPr>
          </a:p>
          <a:p>
            <a:pPr algn="just">
              <a:lnSpc>
                <a:spcPct val="90000"/>
              </a:lnSpc>
            </a:pPr>
            <a:r>
              <a:rPr lang="es-ES" sz="1800" kern="0" dirty="0">
                <a:solidFill>
                  <a:schemeClr val="tx2"/>
                </a:solidFill>
                <a:latin typeface="Myriad Pro"/>
                <a:cs typeface="Myriad Pro"/>
              </a:rPr>
              <a:t> </a:t>
            </a:r>
            <a:endParaRPr lang="es-CO" sz="1800" kern="0" dirty="0">
              <a:solidFill>
                <a:schemeClr val="tx2"/>
              </a:solidFill>
              <a:latin typeface="Myriad Pro"/>
              <a:cs typeface="Myriad Pro"/>
            </a:endParaRPr>
          </a:p>
          <a:p>
            <a:pPr algn="just">
              <a:lnSpc>
                <a:spcPct val="90000"/>
              </a:lnSpc>
            </a:pPr>
            <a:r>
              <a:rPr lang="es-ES" sz="1800" kern="0" dirty="0">
                <a:solidFill>
                  <a:schemeClr val="tx2"/>
                </a:solidFill>
                <a:latin typeface="Myriad Pro"/>
                <a:cs typeface="Myriad Pro"/>
              </a:rPr>
              <a:t>Los intereses, las razones y las emociones que motivan a los individuos están mediatizados por sistemas de regulación, cuyas principales funciones son las de orientar, poner límites y otorgar sentido a los comportamientos. </a:t>
            </a:r>
          </a:p>
          <a:p>
            <a:pPr algn="just">
              <a:lnSpc>
                <a:spcPct val="90000"/>
              </a:lnSpc>
            </a:pPr>
            <a:endParaRPr lang="es-ES" sz="1800" kern="0" dirty="0">
              <a:solidFill>
                <a:schemeClr val="tx2"/>
              </a:solidFill>
              <a:latin typeface="Myriad Pro"/>
              <a:cs typeface="Myriad Pro"/>
            </a:endParaRPr>
          </a:p>
          <a:p>
            <a:pPr algn="just">
              <a:lnSpc>
                <a:spcPct val="90000"/>
              </a:lnSpc>
            </a:pPr>
            <a:r>
              <a:rPr lang="es-ES" sz="1800" kern="0" dirty="0">
                <a:solidFill>
                  <a:schemeClr val="tx2"/>
                </a:solidFill>
                <a:latin typeface="Myriad Pro"/>
                <a:cs typeface="Myriad Pro"/>
              </a:rPr>
              <a:t>Los tres sistemas de regulación de los comportamientos son: </a:t>
            </a:r>
            <a:r>
              <a:rPr lang="es-ES" sz="1800" b="1" kern="0" dirty="0">
                <a:solidFill>
                  <a:schemeClr val="tx2"/>
                </a:solidFill>
                <a:latin typeface="Myriad Pro"/>
                <a:cs typeface="Myriad Pro"/>
              </a:rPr>
              <a:t>la ley</a:t>
            </a:r>
            <a:r>
              <a:rPr lang="es-ES" sz="1800" kern="0" dirty="0">
                <a:solidFill>
                  <a:schemeClr val="tx2"/>
                </a:solidFill>
                <a:latin typeface="Myriad Pro"/>
                <a:cs typeface="Myriad Pro"/>
              </a:rPr>
              <a:t>, o cuerpo de preceptos formales que establecen lo que está permitido en una sociedad y lo que no está, y emanan de una autoridad competente. </a:t>
            </a:r>
            <a:r>
              <a:rPr lang="es-ES" sz="1800" b="1" kern="0" dirty="0">
                <a:solidFill>
                  <a:schemeClr val="tx2"/>
                </a:solidFill>
                <a:latin typeface="Myriad Pro"/>
                <a:cs typeface="Myriad Pro"/>
              </a:rPr>
              <a:t>La moral</a:t>
            </a:r>
            <a:r>
              <a:rPr lang="es-ES" sz="1800" kern="0" dirty="0">
                <a:solidFill>
                  <a:schemeClr val="tx2"/>
                </a:solidFill>
                <a:latin typeface="Myriad Pro"/>
                <a:cs typeface="Myriad Pro"/>
              </a:rPr>
              <a:t>, o conciencia del individuo, desarrollada socialmente en un conjunto de preceptos éticos. Y </a:t>
            </a:r>
            <a:r>
              <a:rPr lang="es-ES" sz="1800" b="1" kern="0" dirty="0">
                <a:solidFill>
                  <a:schemeClr val="tx2"/>
                </a:solidFill>
                <a:latin typeface="Myriad Pro"/>
                <a:cs typeface="Myriad Pro"/>
              </a:rPr>
              <a:t>la cultura</a:t>
            </a:r>
            <a:r>
              <a:rPr lang="es-ES" sz="1800" kern="0" dirty="0">
                <a:solidFill>
                  <a:schemeClr val="tx2"/>
                </a:solidFill>
                <a:latin typeface="Myriad Pro"/>
                <a:cs typeface="Myriad Pro"/>
              </a:rPr>
              <a:t>, más relacionada con las costumbres o los modelos usualmente aceptados en una sociedad o un grupo social.</a:t>
            </a:r>
            <a:endParaRPr lang="es-CO" sz="1800" kern="0" dirty="0">
              <a:solidFill>
                <a:schemeClr val="tx2"/>
              </a:solidFill>
              <a:latin typeface="Myriad Pro"/>
              <a:cs typeface="Myriad Pro"/>
            </a:endParaRPr>
          </a:p>
        </p:txBody>
      </p:sp>
    </p:spTree>
    <p:extLst>
      <p:ext uri="{BB962C8B-B14F-4D97-AF65-F5344CB8AC3E}">
        <p14:creationId xmlns:p14="http://schemas.microsoft.com/office/powerpoint/2010/main" val="996945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uadroTexto 12"/>
          <p:cNvSpPr txBox="1"/>
          <p:nvPr/>
        </p:nvSpPr>
        <p:spPr>
          <a:xfrm>
            <a:off x="1738854" y="1228111"/>
            <a:ext cx="6140750" cy="461665"/>
          </a:xfrm>
          <a:prstGeom prst="rect">
            <a:avLst/>
          </a:prstGeom>
          <a:noFill/>
        </p:spPr>
        <p:txBody>
          <a:bodyPr wrap="square" rtlCol="0">
            <a:spAutoFit/>
          </a:bodyPr>
          <a:lstStyle/>
          <a:p>
            <a:pPr lvl="0" algn="ctr" defTabSz="914400">
              <a:defRPr/>
            </a:pPr>
            <a:r>
              <a:rPr lang="es-CO" sz="2400" b="1" kern="0" dirty="0">
                <a:solidFill>
                  <a:schemeClr val="tx2"/>
                </a:solidFill>
                <a:latin typeface="Myriad Pro"/>
                <a:cs typeface="Myriad Pro"/>
              </a:rPr>
              <a:t>El enfoque</a:t>
            </a:r>
          </a:p>
        </p:txBody>
      </p:sp>
      <p:sp>
        <p:nvSpPr>
          <p:cNvPr id="2" name="CuadroTexto 1"/>
          <p:cNvSpPr txBox="1"/>
          <p:nvPr/>
        </p:nvSpPr>
        <p:spPr>
          <a:xfrm>
            <a:off x="745958" y="1636296"/>
            <a:ext cx="8590547" cy="4579715"/>
          </a:xfrm>
          <a:prstGeom prst="rect">
            <a:avLst/>
          </a:prstGeom>
          <a:noFill/>
        </p:spPr>
        <p:txBody>
          <a:bodyPr wrap="square" rtlCol="0">
            <a:spAutoFit/>
          </a:bodyPr>
          <a:lstStyle/>
          <a:p>
            <a:pPr algn="just">
              <a:lnSpc>
                <a:spcPct val="90000"/>
              </a:lnSpc>
            </a:pPr>
            <a:endParaRPr lang="es-CO" sz="1800" kern="0" dirty="0">
              <a:solidFill>
                <a:schemeClr val="tx2"/>
              </a:solidFill>
              <a:latin typeface="Myriad Pro"/>
              <a:cs typeface="Myriad Pro"/>
            </a:endParaRPr>
          </a:p>
          <a:p>
            <a:pPr marL="285750" indent="-285750" algn="just">
              <a:lnSpc>
                <a:spcPct val="90000"/>
              </a:lnSpc>
              <a:buFont typeface="Wingdings" panose="05000000000000000000" pitchFamily="2" charset="2"/>
              <a:buChar char="§"/>
            </a:pPr>
            <a:r>
              <a:rPr lang="es-ES" sz="1800" kern="0" dirty="0">
                <a:solidFill>
                  <a:schemeClr val="tx2"/>
                </a:solidFill>
                <a:latin typeface="Myriad Pro"/>
                <a:cs typeface="Myriad Pro"/>
              </a:rPr>
              <a:t>Existe una relativa independencia entre los tres sistemas reguladores del comportamiento, pues cada uno tiene características específicas. </a:t>
            </a:r>
          </a:p>
          <a:p>
            <a:pPr marL="285750" indent="-285750" algn="just">
              <a:lnSpc>
                <a:spcPct val="90000"/>
              </a:lnSpc>
              <a:buFont typeface="Wingdings" panose="05000000000000000000" pitchFamily="2" charset="2"/>
              <a:buChar char="§"/>
            </a:pPr>
            <a:endParaRPr lang="es-ES" sz="1800" kern="0" dirty="0">
              <a:solidFill>
                <a:schemeClr val="tx2"/>
              </a:solidFill>
              <a:latin typeface="Myriad Pro"/>
              <a:cs typeface="Myriad Pro"/>
            </a:endParaRPr>
          </a:p>
          <a:p>
            <a:pPr marL="285750" indent="-285750" algn="just">
              <a:lnSpc>
                <a:spcPct val="90000"/>
              </a:lnSpc>
              <a:buFont typeface="Wingdings" panose="05000000000000000000" pitchFamily="2" charset="2"/>
              <a:buChar char="§"/>
            </a:pPr>
            <a:r>
              <a:rPr lang="es-ES" sz="1800" kern="0" dirty="0">
                <a:solidFill>
                  <a:schemeClr val="tx2"/>
                </a:solidFill>
                <a:latin typeface="Myriad Pro"/>
                <a:cs typeface="Myriad Pro"/>
              </a:rPr>
              <a:t>La ley tiene como rasgos propios el emanar de una autoridad competente; es de obligatorio cumplimiento, aún si contradice la voluntad de los individuos, y, en general, tiene un carácter formal. </a:t>
            </a:r>
          </a:p>
          <a:p>
            <a:pPr marL="285750" indent="-285750" algn="just">
              <a:lnSpc>
                <a:spcPct val="90000"/>
              </a:lnSpc>
              <a:buFont typeface="Wingdings" panose="05000000000000000000" pitchFamily="2" charset="2"/>
              <a:buChar char="§"/>
            </a:pPr>
            <a:endParaRPr lang="es-ES" sz="1800" kern="0" dirty="0">
              <a:solidFill>
                <a:schemeClr val="tx2"/>
              </a:solidFill>
              <a:latin typeface="Myriad Pro"/>
              <a:cs typeface="Myriad Pro"/>
            </a:endParaRPr>
          </a:p>
          <a:p>
            <a:pPr marL="285750" indent="-285750" algn="just">
              <a:lnSpc>
                <a:spcPct val="90000"/>
              </a:lnSpc>
              <a:buFont typeface="Wingdings" panose="05000000000000000000" pitchFamily="2" charset="2"/>
              <a:buChar char="§"/>
            </a:pPr>
            <a:r>
              <a:rPr lang="es-ES" sz="1800" kern="0" dirty="0">
                <a:solidFill>
                  <a:schemeClr val="tx2"/>
                </a:solidFill>
                <a:latin typeface="Myriad Pro"/>
                <a:cs typeface="Myriad Pro"/>
              </a:rPr>
              <a:t>Las normas morales y las normas culturales no tienen ese vínculo con una autoridad, no son de obligatorio cumplimiento en el mismo sentido que la ley, y, en general, su carácter es informal, o al menos tienen grados de formalidad muy distintos a los de la ley. </a:t>
            </a:r>
          </a:p>
          <a:p>
            <a:pPr marL="285750" indent="-285750" algn="just">
              <a:lnSpc>
                <a:spcPct val="90000"/>
              </a:lnSpc>
              <a:buFont typeface="Wingdings" panose="05000000000000000000" pitchFamily="2" charset="2"/>
              <a:buChar char="§"/>
            </a:pPr>
            <a:endParaRPr lang="es-ES" sz="1800" kern="0" dirty="0">
              <a:solidFill>
                <a:schemeClr val="tx2"/>
              </a:solidFill>
              <a:latin typeface="Myriad Pro"/>
              <a:cs typeface="Myriad Pro"/>
            </a:endParaRPr>
          </a:p>
          <a:p>
            <a:pPr marL="285750" indent="-285750" algn="just">
              <a:lnSpc>
                <a:spcPct val="90000"/>
              </a:lnSpc>
              <a:buFont typeface="Wingdings" panose="05000000000000000000" pitchFamily="2" charset="2"/>
              <a:buChar char="§"/>
            </a:pPr>
            <a:r>
              <a:rPr lang="es-ES" sz="1800" kern="0" dirty="0">
                <a:solidFill>
                  <a:schemeClr val="tx2"/>
                </a:solidFill>
                <a:latin typeface="Myriad Pro"/>
                <a:cs typeface="Myriad Pro"/>
              </a:rPr>
              <a:t>Cada sistema de regulación, a su vez, comporta un conjunto de castigos específicos por el incumplimiento de sus normas: la privación de la libertad, multas y otras penas, en el caso de la ley; remordimiento e intranquilidad del individuo, en el caso de la moral, y condena o rechazo social, en el de la cultura.</a:t>
            </a:r>
            <a:endParaRPr lang="es-CO" sz="1800" kern="0" dirty="0">
              <a:solidFill>
                <a:schemeClr val="tx2"/>
              </a:solidFill>
              <a:latin typeface="Myriad Pro"/>
              <a:cs typeface="Myriad Pro"/>
            </a:endParaRPr>
          </a:p>
        </p:txBody>
      </p:sp>
    </p:spTree>
    <p:extLst>
      <p:ext uri="{BB962C8B-B14F-4D97-AF65-F5344CB8AC3E}">
        <p14:creationId xmlns:p14="http://schemas.microsoft.com/office/powerpoint/2010/main" val="2383009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uadroTexto 7"/>
          <p:cNvSpPr txBox="1"/>
          <p:nvPr/>
        </p:nvSpPr>
        <p:spPr>
          <a:xfrm>
            <a:off x="3402162" y="946933"/>
            <a:ext cx="3576036" cy="461665"/>
          </a:xfrm>
          <a:prstGeom prst="rect">
            <a:avLst/>
          </a:prstGeom>
          <a:noFill/>
        </p:spPr>
        <p:txBody>
          <a:bodyPr wrap="square" rtlCol="0">
            <a:spAutoFit/>
          </a:bodyPr>
          <a:lstStyle/>
          <a:p>
            <a:pPr lvl="0" algn="ctr" defTabSz="914400">
              <a:defRPr/>
            </a:pPr>
            <a:r>
              <a:rPr lang="es-CO" sz="2400" b="1" kern="0" dirty="0">
                <a:solidFill>
                  <a:schemeClr val="tx2"/>
                </a:solidFill>
                <a:latin typeface="Myriad Pro"/>
                <a:cs typeface="Myriad Pro"/>
              </a:rPr>
              <a:t>¿Qué hacer entonces?</a:t>
            </a:r>
          </a:p>
        </p:txBody>
      </p:sp>
      <p:grpSp>
        <p:nvGrpSpPr>
          <p:cNvPr id="5" name="Grupo 4"/>
          <p:cNvGrpSpPr/>
          <p:nvPr/>
        </p:nvGrpSpPr>
        <p:grpSpPr>
          <a:xfrm>
            <a:off x="656490" y="1530770"/>
            <a:ext cx="8790216" cy="1822037"/>
            <a:chOff x="709245" y="1759371"/>
            <a:chExt cx="8790216" cy="1822037"/>
          </a:xfrm>
        </p:grpSpPr>
        <p:sp>
          <p:nvSpPr>
            <p:cNvPr id="3" name="CuadroTexto 2"/>
            <p:cNvSpPr txBox="1"/>
            <p:nvPr/>
          </p:nvSpPr>
          <p:spPr>
            <a:xfrm>
              <a:off x="2299461" y="1759371"/>
              <a:ext cx="7200000" cy="1822037"/>
            </a:xfrm>
            <a:prstGeom prst="rect">
              <a:avLst/>
            </a:prstGeom>
            <a:noFill/>
            <a:ln>
              <a:solidFill>
                <a:srgbClr val="002060"/>
              </a:solidFill>
            </a:ln>
          </p:spPr>
          <p:txBody>
            <a:bodyPr wrap="square" rtlCol="0">
              <a:spAutoFit/>
            </a:bodyPr>
            <a:lstStyle/>
            <a:p>
              <a:pPr lvl="1" algn="just">
                <a:lnSpc>
                  <a:spcPct val="80000"/>
                </a:lnSpc>
              </a:pPr>
              <a:r>
                <a:rPr lang="es-ES_tradnl" dirty="0">
                  <a:solidFill>
                    <a:srgbClr val="002060"/>
                  </a:solidFill>
                </a:rPr>
                <a:t>Aumentar  la  valoración  y  corresponsabilidad  ciudadana  en  la  construcción  y  cuidado  de  lo  público.  Construir  condiciones  e  incentivos  para  lograr  una  participación  incidente  e  incluyente,  y  hacer  del  control  social  una  herramienta  que  prevenga  la  corrupción  y  que  promueva  una  gestión  más  íntegra,  transparente  y  honesta  de  lo  público.</a:t>
              </a:r>
              <a:endParaRPr lang="es-CO" dirty="0">
                <a:solidFill>
                  <a:srgbClr val="002060"/>
                </a:solidFill>
              </a:endParaRPr>
            </a:p>
          </p:txBody>
        </p:sp>
        <p:sp>
          <p:nvSpPr>
            <p:cNvPr id="4" name="Elipse 3"/>
            <p:cNvSpPr/>
            <p:nvPr/>
          </p:nvSpPr>
          <p:spPr>
            <a:xfrm>
              <a:off x="709245" y="1975797"/>
              <a:ext cx="1916723" cy="13891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solidFill>
                    <a:schemeClr val="bg1"/>
                  </a:solidFill>
                </a:rPr>
                <a:t>Más</a:t>
              </a:r>
              <a:r>
                <a:rPr lang="es-CO" dirty="0">
                  <a:solidFill>
                    <a:srgbClr val="002060"/>
                  </a:solidFill>
                </a:rPr>
                <a:t> </a:t>
              </a:r>
              <a:r>
                <a:rPr lang="es-CO" dirty="0">
                  <a:solidFill>
                    <a:schemeClr val="bg1"/>
                  </a:solidFill>
                </a:rPr>
                <a:t>Ciudadanía</a:t>
              </a:r>
            </a:p>
          </p:txBody>
        </p:sp>
      </p:grpSp>
      <p:grpSp>
        <p:nvGrpSpPr>
          <p:cNvPr id="9" name="Grupo 8"/>
          <p:cNvGrpSpPr/>
          <p:nvPr/>
        </p:nvGrpSpPr>
        <p:grpSpPr>
          <a:xfrm>
            <a:off x="656490" y="3581853"/>
            <a:ext cx="8790216" cy="1605611"/>
            <a:chOff x="709245" y="3838327"/>
            <a:chExt cx="8790216" cy="1605611"/>
          </a:xfrm>
        </p:grpSpPr>
        <p:sp>
          <p:nvSpPr>
            <p:cNvPr id="7" name="CuadroTexto 6"/>
            <p:cNvSpPr txBox="1"/>
            <p:nvPr/>
          </p:nvSpPr>
          <p:spPr>
            <a:xfrm>
              <a:off x="2299461" y="3838327"/>
              <a:ext cx="7200000" cy="1569660"/>
            </a:xfrm>
            <a:prstGeom prst="rect">
              <a:avLst/>
            </a:prstGeom>
            <a:noFill/>
            <a:ln>
              <a:solidFill>
                <a:srgbClr val="002060"/>
              </a:solidFill>
            </a:ln>
          </p:spPr>
          <p:txBody>
            <a:bodyPr wrap="square" rtlCol="0">
              <a:spAutoFit/>
            </a:bodyPr>
            <a:lstStyle/>
            <a:p>
              <a:pPr lvl="1" algn="just">
                <a:lnSpc>
                  <a:spcPct val="80000"/>
                </a:lnSpc>
              </a:pPr>
              <a:r>
                <a:rPr lang="es-ES_tradnl" dirty="0">
                  <a:solidFill>
                    <a:srgbClr val="002060"/>
                  </a:solidFill>
                </a:rPr>
                <a:t>Fortalecer  la  capacidad  institucional  para  mejorar  la  transparencia  y  la  integridad  en  la  gestión  de  lo  público.  Busca  que  los  procesos  y  los  controles  institucionales  se  articulen  para  prevenir  la  corrupción  y    sancionarla,  así  como  para  para garantizar la gestión, la realización de los derechos y la observancia de los deberes.</a:t>
              </a:r>
              <a:endParaRPr lang="es-CO" dirty="0">
                <a:solidFill>
                  <a:srgbClr val="002060"/>
                </a:solidFill>
              </a:endParaRPr>
            </a:p>
          </p:txBody>
        </p:sp>
        <p:sp>
          <p:nvSpPr>
            <p:cNvPr id="10" name="Elipse 9"/>
            <p:cNvSpPr/>
            <p:nvPr/>
          </p:nvSpPr>
          <p:spPr>
            <a:xfrm>
              <a:off x="709245" y="4054753"/>
              <a:ext cx="1916723" cy="13891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solidFill>
                    <a:schemeClr val="bg1"/>
                  </a:solidFill>
                </a:rPr>
                <a:t>Mejor Gestión</a:t>
              </a:r>
            </a:p>
          </p:txBody>
        </p:sp>
      </p:grpSp>
      <p:grpSp>
        <p:nvGrpSpPr>
          <p:cNvPr id="12" name="Grupo 11"/>
          <p:cNvGrpSpPr/>
          <p:nvPr/>
        </p:nvGrpSpPr>
        <p:grpSpPr>
          <a:xfrm>
            <a:off x="656490" y="5632936"/>
            <a:ext cx="8790216" cy="1389185"/>
            <a:chOff x="709245" y="5615351"/>
            <a:chExt cx="8790216" cy="1389185"/>
          </a:xfrm>
        </p:grpSpPr>
        <p:sp>
          <p:nvSpPr>
            <p:cNvPr id="6" name="CuadroTexto 5"/>
            <p:cNvSpPr txBox="1"/>
            <p:nvPr/>
          </p:nvSpPr>
          <p:spPr>
            <a:xfrm>
              <a:off x="2299461" y="5768256"/>
              <a:ext cx="7200000" cy="837152"/>
            </a:xfrm>
            <a:prstGeom prst="rect">
              <a:avLst/>
            </a:prstGeom>
            <a:noFill/>
            <a:ln>
              <a:solidFill>
                <a:srgbClr val="002060"/>
              </a:solidFill>
            </a:ln>
          </p:spPr>
          <p:txBody>
            <a:bodyPr wrap="square" rtlCol="0">
              <a:spAutoFit/>
            </a:bodyPr>
            <a:lstStyle/>
            <a:p>
              <a:pPr lvl="1" algn="just">
                <a:lnSpc>
                  <a:spcPct val="80000"/>
                </a:lnSpc>
              </a:pPr>
              <a:r>
                <a:rPr lang="es-ES_tradnl" dirty="0">
                  <a:solidFill>
                    <a:srgbClr val="002060"/>
                  </a:solidFill>
                </a:rPr>
                <a:t>Lograr que las decisiones sean transparentes y estén fundamentadas en argumentos técnicos y ajustadas al Estado Social de Derecho. </a:t>
              </a:r>
              <a:endParaRPr lang="es-CO" dirty="0">
                <a:solidFill>
                  <a:srgbClr val="002060"/>
                </a:solidFill>
              </a:endParaRPr>
            </a:p>
          </p:txBody>
        </p:sp>
        <p:sp>
          <p:nvSpPr>
            <p:cNvPr id="11" name="Elipse 10"/>
            <p:cNvSpPr/>
            <p:nvPr/>
          </p:nvSpPr>
          <p:spPr>
            <a:xfrm>
              <a:off x="709245" y="5615351"/>
              <a:ext cx="1916723" cy="13891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solidFill>
                    <a:schemeClr val="bg1"/>
                  </a:solidFill>
                </a:rPr>
                <a:t>Mejores Decisiones</a:t>
              </a:r>
            </a:p>
          </p:txBody>
        </p:sp>
      </p:grpSp>
    </p:spTree>
    <p:extLst>
      <p:ext uri="{BB962C8B-B14F-4D97-AF65-F5344CB8AC3E}">
        <p14:creationId xmlns:p14="http://schemas.microsoft.com/office/powerpoint/2010/main" val="3245131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uadroTexto 12"/>
          <p:cNvSpPr txBox="1"/>
          <p:nvPr/>
        </p:nvSpPr>
        <p:spPr>
          <a:xfrm>
            <a:off x="1099037" y="1172643"/>
            <a:ext cx="7948246" cy="1569660"/>
          </a:xfrm>
          <a:prstGeom prst="rect">
            <a:avLst/>
          </a:prstGeom>
          <a:noFill/>
        </p:spPr>
        <p:txBody>
          <a:bodyPr wrap="square" rtlCol="0">
            <a:spAutoFit/>
          </a:bodyPr>
          <a:lstStyle/>
          <a:p>
            <a:pPr lvl="0" algn="ctr" defTabSz="914400">
              <a:defRPr/>
            </a:pPr>
            <a:r>
              <a:rPr lang="es-CO" sz="2400" b="1" kern="0" dirty="0">
                <a:solidFill>
                  <a:schemeClr val="tx2"/>
                </a:solidFill>
                <a:latin typeface="Myriad Pro"/>
                <a:cs typeface="Myriad Pro"/>
              </a:rPr>
              <a:t>¿Por qué hacer algo?</a:t>
            </a:r>
          </a:p>
          <a:p>
            <a:pPr algn="just"/>
            <a:r>
              <a:rPr lang="es-ES_tradnl" sz="2400" kern="0" dirty="0">
                <a:solidFill>
                  <a:schemeClr val="tx2"/>
                </a:solidFill>
                <a:latin typeface="Myriad Pro"/>
                <a:cs typeface="Myriad Pro"/>
              </a:rPr>
              <a:t>Porque construimos un pacto social que debemos honrar</a:t>
            </a:r>
          </a:p>
          <a:p>
            <a:pPr algn="just"/>
            <a:endParaRPr lang="es-ES_tradnl" sz="2400" kern="0" dirty="0">
              <a:solidFill>
                <a:schemeClr val="tx2"/>
              </a:solidFill>
              <a:latin typeface="Myriad Pro"/>
              <a:cs typeface="Myriad Pro"/>
            </a:endParaRPr>
          </a:p>
          <a:p>
            <a:pPr lvl="0" algn="ctr" defTabSz="914400">
              <a:defRPr/>
            </a:pPr>
            <a:endParaRPr lang="es-CO" sz="2400" b="1" kern="0" dirty="0">
              <a:solidFill>
                <a:schemeClr val="tx2"/>
              </a:solidFill>
              <a:latin typeface="Myriad Pro"/>
              <a:cs typeface="Myriad Pro"/>
            </a:endParaRPr>
          </a:p>
        </p:txBody>
      </p:sp>
      <p:sp>
        <p:nvSpPr>
          <p:cNvPr id="2" name="CuadroTexto 1"/>
          <p:cNvSpPr txBox="1"/>
          <p:nvPr/>
        </p:nvSpPr>
        <p:spPr>
          <a:xfrm>
            <a:off x="756136" y="2263983"/>
            <a:ext cx="8634048" cy="4401205"/>
          </a:xfrm>
          <a:prstGeom prst="rect">
            <a:avLst/>
          </a:prstGeom>
          <a:noFill/>
          <a:ln>
            <a:solidFill>
              <a:srgbClr val="002060"/>
            </a:solidFill>
          </a:ln>
        </p:spPr>
        <p:txBody>
          <a:bodyPr wrap="square" rtlCol="0">
            <a:spAutoFit/>
          </a:bodyPr>
          <a:lstStyle/>
          <a:p>
            <a:pPr algn="just"/>
            <a:r>
              <a:rPr lang="es-ES_tradnl" kern="0" dirty="0">
                <a:solidFill>
                  <a:schemeClr val="tx2"/>
                </a:solidFill>
                <a:latin typeface="Myriad Pro"/>
                <a:cs typeface="Myriad Pro"/>
              </a:rPr>
              <a:t>En aras de la convivencia, el desarrollo integral, el mejoramiento continuo de la calidad de vida y la construcción de un escenario en donde la vida digna fuera posible y en el que todos y todas pudiéramos vivir mejor, la sociedad pactó constituir un Estado Social de Derecho instaurado en la prevalencia del interés general. </a:t>
            </a:r>
            <a:endParaRPr lang="es-CO" kern="0" dirty="0">
              <a:solidFill>
                <a:schemeClr val="tx2"/>
              </a:solidFill>
              <a:latin typeface="Myriad Pro"/>
              <a:cs typeface="Myriad Pro"/>
            </a:endParaRPr>
          </a:p>
          <a:p>
            <a:pPr algn="just"/>
            <a:r>
              <a:rPr lang="es-ES_tradnl" kern="0" dirty="0">
                <a:solidFill>
                  <a:schemeClr val="tx2"/>
                </a:solidFill>
                <a:latin typeface="Myriad Pro"/>
                <a:cs typeface="Myriad Pro"/>
              </a:rPr>
              <a:t> </a:t>
            </a:r>
            <a:endParaRPr lang="es-CO" kern="0" dirty="0">
              <a:solidFill>
                <a:schemeClr val="tx2"/>
              </a:solidFill>
              <a:latin typeface="Myriad Pro"/>
              <a:cs typeface="Myriad Pro"/>
            </a:endParaRPr>
          </a:p>
          <a:p>
            <a:pPr algn="just"/>
            <a:r>
              <a:rPr lang="es-ES_tradnl" kern="0" dirty="0">
                <a:solidFill>
                  <a:schemeClr val="tx2"/>
                </a:solidFill>
                <a:latin typeface="Myriad Pro"/>
                <a:cs typeface="Myriad Pro"/>
              </a:rPr>
              <a:t>Además, determinó como fines de ese Estado servir a la comunidad, promover la prosperidad general, garantizar la efectividad de los principios, derechos y deberes, facilitar la participación de todos en las decisiones y en la vida económica, política, administrativa y cultural, y asegurar la convivencia pacífica y la vigencia de un orden justo. </a:t>
            </a:r>
            <a:endParaRPr lang="es-CO" kern="0" dirty="0">
              <a:solidFill>
                <a:schemeClr val="tx2"/>
              </a:solidFill>
              <a:latin typeface="Myriad Pro"/>
              <a:cs typeface="Myriad Pro"/>
            </a:endParaRPr>
          </a:p>
          <a:p>
            <a:pPr algn="just"/>
            <a:r>
              <a:rPr lang="es-ES_tradnl" kern="0" dirty="0">
                <a:solidFill>
                  <a:schemeClr val="tx2"/>
                </a:solidFill>
                <a:latin typeface="Myriad Pro"/>
                <a:cs typeface="Myriad Pro"/>
              </a:rPr>
              <a:t> </a:t>
            </a:r>
            <a:endParaRPr lang="es-CO" kern="0" dirty="0">
              <a:solidFill>
                <a:schemeClr val="tx2"/>
              </a:solidFill>
              <a:latin typeface="Myriad Pro"/>
              <a:cs typeface="Myriad Pro"/>
            </a:endParaRPr>
          </a:p>
          <a:p>
            <a:pPr algn="just"/>
            <a:r>
              <a:rPr lang="es-ES_tradnl" kern="0" dirty="0">
                <a:solidFill>
                  <a:schemeClr val="tx2"/>
                </a:solidFill>
                <a:latin typeface="Myriad Pro"/>
                <a:cs typeface="Myriad Pro"/>
              </a:rPr>
              <a:t>En consecuencia, es un deber de todos atenernos a tales mandatos: hacer prevalecer el interés general, participar y procurar un orden justo. </a:t>
            </a:r>
            <a:endParaRPr lang="es-CO" kern="0" dirty="0">
              <a:solidFill>
                <a:schemeClr val="tx2"/>
              </a:solidFill>
              <a:latin typeface="Myriad Pro"/>
              <a:cs typeface="Myriad Pro"/>
            </a:endParaRPr>
          </a:p>
        </p:txBody>
      </p:sp>
    </p:spTree>
    <p:extLst>
      <p:ext uri="{BB962C8B-B14F-4D97-AF65-F5344CB8AC3E}">
        <p14:creationId xmlns:p14="http://schemas.microsoft.com/office/powerpoint/2010/main" val="108623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uadroTexto 12"/>
          <p:cNvSpPr txBox="1"/>
          <p:nvPr/>
        </p:nvSpPr>
        <p:spPr>
          <a:xfrm>
            <a:off x="965949" y="1322956"/>
            <a:ext cx="7948246" cy="830997"/>
          </a:xfrm>
          <a:prstGeom prst="rect">
            <a:avLst/>
          </a:prstGeom>
          <a:noFill/>
        </p:spPr>
        <p:txBody>
          <a:bodyPr wrap="square" rtlCol="0">
            <a:spAutoFit/>
          </a:bodyPr>
          <a:lstStyle/>
          <a:p>
            <a:pPr lvl="0" algn="ctr" defTabSz="914400">
              <a:defRPr/>
            </a:pPr>
            <a:r>
              <a:rPr lang="es-CO" sz="2400" b="1" kern="0" dirty="0">
                <a:solidFill>
                  <a:schemeClr val="tx2"/>
                </a:solidFill>
                <a:latin typeface="Myriad Pro"/>
                <a:cs typeface="Myriad Pro"/>
              </a:rPr>
              <a:t>¿Para qué hacer algo?</a:t>
            </a:r>
          </a:p>
          <a:p>
            <a:pPr lvl="0" algn="ctr" defTabSz="914400">
              <a:defRPr/>
            </a:pPr>
            <a:endParaRPr lang="es-CO" sz="2400" b="1" kern="0" dirty="0">
              <a:solidFill>
                <a:schemeClr val="tx2"/>
              </a:solidFill>
              <a:latin typeface="Myriad Pro"/>
              <a:cs typeface="Myriad Pro"/>
            </a:endParaRPr>
          </a:p>
        </p:txBody>
      </p:sp>
      <p:sp>
        <p:nvSpPr>
          <p:cNvPr id="2" name="CuadroTexto 1"/>
          <p:cNvSpPr txBox="1"/>
          <p:nvPr/>
        </p:nvSpPr>
        <p:spPr>
          <a:xfrm>
            <a:off x="756136" y="2000213"/>
            <a:ext cx="8634048" cy="4216539"/>
          </a:xfrm>
          <a:prstGeom prst="rect">
            <a:avLst/>
          </a:prstGeom>
          <a:noFill/>
          <a:ln>
            <a:noFill/>
          </a:ln>
        </p:spPr>
        <p:txBody>
          <a:bodyPr wrap="square" rtlCol="0">
            <a:spAutoFit/>
          </a:bodyPr>
          <a:lstStyle/>
          <a:p>
            <a:pPr algn="ctr"/>
            <a:r>
              <a:rPr lang="es-ES_tradnl" sz="2400" kern="0" dirty="0">
                <a:solidFill>
                  <a:schemeClr val="tx2"/>
                </a:solidFill>
                <a:latin typeface="Myriad Pro"/>
                <a:cs typeface="Myriad Pro"/>
              </a:rPr>
              <a:t>Para garantizar la realización efectiva de los derechos fundamentales y el logro del bien común; para asegurar que los bienes y servicios públicos atiendan las necesidades de los ciudadanos, como debe ser.</a:t>
            </a:r>
            <a:endParaRPr lang="es-CO" sz="2400" kern="0" dirty="0">
              <a:solidFill>
                <a:schemeClr val="tx2"/>
              </a:solidFill>
              <a:latin typeface="Myriad Pro"/>
              <a:cs typeface="Myriad Pro"/>
            </a:endParaRPr>
          </a:p>
          <a:p>
            <a:pPr algn="just"/>
            <a:r>
              <a:rPr lang="es-ES_tradnl" sz="2400" kern="0" dirty="0">
                <a:solidFill>
                  <a:schemeClr val="tx2"/>
                </a:solidFill>
                <a:latin typeface="Myriad Pro"/>
                <a:cs typeface="Myriad Pro"/>
              </a:rPr>
              <a:t> </a:t>
            </a:r>
          </a:p>
          <a:p>
            <a:pPr algn="just"/>
            <a:endParaRPr lang="es-ES_tradnl" sz="2400" kern="0" dirty="0">
              <a:solidFill>
                <a:schemeClr val="tx2"/>
              </a:solidFill>
              <a:latin typeface="Myriad Pro"/>
              <a:cs typeface="Myriad Pro"/>
            </a:endParaRPr>
          </a:p>
          <a:p>
            <a:pPr algn="just"/>
            <a:endParaRPr lang="es-CO" sz="2400" kern="0" dirty="0">
              <a:solidFill>
                <a:schemeClr val="tx2"/>
              </a:solidFill>
              <a:latin typeface="Myriad Pro"/>
              <a:cs typeface="Myriad Pro"/>
            </a:endParaRPr>
          </a:p>
          <a:p>
            <a:pPr algn="ctr"/>
            <a:r>
              <a:rPr lang="es-ES_tradnl" kern="0" dirty="0">
                <a:solidFill>
                  <a:schemeClr val="tx2"/>
                </a:solidFill>
                <a:latin typeface="Myriad Pro"/>
                <a:cs typeface="Myriad Pro"/>
              </a:rPr>
              <a:t>En tanto el cumplimiento del Estado Social de Derecho no es discrecional, sino una disposición obligatoria de la Constitución Política, es imperativo poner en marcha acciones necesarias para prevenir y mitigar situaciones o escenarios propicios para el abuso de poder en detrimento del interés general y de la realización efectiva de los derechos.  </a:t>
            </a:r>
            <a:endParaRPr lang="es-CO" kern="0" dirty="0">
              <a:solidFill>
                <a:schemeClr val="tx2"/>
              </a:solidFill>
              <a:latin typeface="Myriad Pro"/>
              <a:cs typeface="Myriad Pro"/>
            </a:endParaRPr>
          </a:p>
        </p:txBody>
      </p:sp>
      <p:sp>
        <p:nvSpPr>
          <p:cNvPr id="3" name="Flecha: hacia abajo 2"/>
          <p:cNvSpPr/>
          <p:nvPr/>
        </p:nvSpPr>
        <p:spPr>
          <a:xfrm>
            <a:off x="4501661" y="3798277"/>
            <a:ext cx="1072662" cy="481678"/>
          </a:xfrm>
          <a:prstGeom prst="downArrow">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99401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uadroTexto 12"/>
          <p:cNvSpPr txBox="1"/>
          <p:nvPr/>
        </p:nvSpPr>
        <p:spPr>
          <a:xfrm>
            <a:off x="1424905" y="1074223"/>
            <a:ext cx="7948246" cy="1569660"/>
          </a:xfrm>
          <a:prstGeom prst="rect">
            <a:avLst/>
          </a:prstGeom>
          <a:noFill/>
        </p:spPr>
        <p:txBody>
          <a:bodyPr wrap="square" rtlCol="0">
            <a:spAutoFit/>
          </a:bodyPr>
          <a:lstStyle/>
          <a:p>
            <a:pPr lvl="0" algn="ctr" defTabSz="914400">
              <a:defRPr/>
            </a:pPr>
            <a:r>
              <a:rPr lang="es-CO" sz="2400" b="1" kern="0" dirty="0">
                <a:solidFill>
                  <a:schemeClr val="tx2"/>
                </a:solidFill>
                <a:latin typeface="Myriad Pro"/>
                <a:cs typeface="Myriad Pro"/>
              </a:rPr>
              <a:t>¿Cómo actuar? </a:t>
            </a:r>
          </a:p>
          <a:p>
            <a:pPr lvl="0" algn="ctr" defTabSz="914400">
              <a:defRPr/>
            </a:pPr>
            <a:endParaRPr lang="es-CO" sz="2400" b="1" kern="0" dirty="0">
              <a:solidFill>
                <a:schemeClr val="tx2"/>
              </a:solidFill>
              <a:latin typeface="Myriad Pro"/>
              <a:cs typeface="Myriad Pro"/>
            </a:endParaRPr>
          </a:p>
          <a:p>
            <a:pPr lvl="0" algn="ctr" defTabSz="914400">
              <a:defRPr/>
            </a:pPr>
            <a:r>
              <a:rPr lang="es-CO" sz="2400" b="1" kern="0" dirty="0">
                <a:solidFill>
                  <a:schemeClr val="tx2"/>
                </a:solidFill>
                <a:latin typeface="Myriad Pro"/>
                <a:cs typeface="Myriad Pro"/>
              </a:rPr>
              <a:t>Tres caminos</a:t>
            </a:r>
          </a:p>
          <a:p>
            <a:pPr lvl="0" algn="ctr" defTabSz="914400">
              <a:defRPr/>
            </a:pPr>
            <a:endParaRPr lang="es-CO" sz="2400" b="1" kern="0" dirty="0">
              <a:solidFill>
                <a:schemeClr val="tx2"/>
              </a:solidFill>
              <a:latin typeface="Myriad Pro"/>
              <a:cs typeface="Myriad Pro"/>
            </a:endParaRPr>
          </a:p>
        </p:txBody>
      </p:sp>
      <p:sp>
        <p:nvSpPr>
          <p:cNvPr id="4" name="Rectángulo: esquinas redondeadas 3"/>
          <p:cNvSpPr/>
          <p:nvPr/>
        </p:nvSpPr>
        <p:spPr>
          <a:xfrm>
            <a:off x="668212" y="3661499"/>
            <a:ext cx="2110154" cy="1440000"/>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kern="0" dirty="0">
                <a:solidFill>
                  <a:schemeClr val="bg1"/>
                </a:solidFill>
                <a:latin typeface="Myriad Pro"/>
                <a:cs typeface="Myriad Pro"/>
              </a:rPr>
              <a:t>Transparencia</a:t>
            </a:r>
          </a:p>
        </p:txBody>
      </p:sp>
      <p:sp>
        <p:nvSpPr>
          <p:cNvPr id="5" name="Rectángulo 4"/>
          <p:cNvSpPr/>
          <p:nvPr/>
        </p:nvSpPr>
        <p:spPr>
          <a:xfrm>
            <a:off x="3253151" y="2605453"/>
            <a:ext cx="6120000" cy="35520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kern="0" dirty="0">
                <a:solidFill>
                  <a:schemeClr val="bg1"/>
                </a:solidFill>
                <a:latin typeface="Myriad Pro"/>
                <a:cs typeface="Myriad Pro"/>
              </a:rPr>
              <a:t>Es la información sobre las actividades de los organismos públicos creada y puesta a disposición del público, con excepciones limitadas, de manera oportuna y en formatos de datos abiertos sin límites a la reutilización. Incluye la divulgación de información en respuesta a las solicitudes del público y de manera proactiva a iniciativa propia. También implica que la información clave acerca de los organismos privados, que gestionan recursos públicos, esté disponible, ya sea directamente o a través de organismos públicos. </a:t>
            </a:r>
            <a:endParaRPr lang="es-CO" kern="0" dirty="0">
              <a:solidFill>
                <a:schemeClr val="bg1"/>
              </a:solidFill>
              <a:latin typeface="Myriad Pro"/>
              <a:cs typeface="Myriad Pro"/>
            </a:endParaRPr>
          </a:p>
        </p:txBody>
      </p:sp>
    </p:spTree>
    <p:extLst>
      <p:ext uri="{BB962C8B-B14F-4D97-AF65-F5344CB8AC3E}">
        <p14:creationId xmlns:p14="http://schemas.microsoft.com/office/powerpoint/2010/main" val="2911499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uadroTexto 12"/>
          <p:cNvSpPr txBox="1"/>
          <p:nvPr/>
        </p:nvSpPr>
        <p:spPr>
          <a:xfrm>
            <a:off x="-367060" y="1688350"/>
            <a:ext cx="4350336" cy="1200329"/>
          </a:xfrm>
          <a:prstGeom prst="rect">
            <a:avLst/>
          </a:prstGeom>
          <a:noFill/>
        </p:spPr>
        <p:txBody>
          <a:bodyPr wrap="square" rtlCol="0">
            <a:spAutoFit/>
          </a:bodyPr>
          <a:lstStyle/>
          <a:p>
            <a:pPr lvl="0" algn="ctr" defTabSz="914400">
              <a:defRPr/>
            </a:pPr>
            <a:r>
              <a:rPr lang="es-CO" sz="2400" b="1" kern="0" dirty="0">
                <a:solidFill>
                  <a:schemeClr val="tx2"/>
                </a:solidFill>
                <a:latin typeface="Myriad Pro"/>
                <a:cs typeface="Myriad Pro"/>
              </a:rPr>
              <a:t>¿Cómo actuar? </a:t>
            </a:r>
          </a:p>
          <a:p>
            <a:pPr lvl="0" algn="ctr" defTabSz="914400">
              <a:defRPr/>
            </a:pPr>
            <a:r>
              <a:rPr lang="es-CO" sz="2400" b="1" kern="0" dirty="0">
                <a:solidFill>
                  <a:schemeClr val="tx2"/>
                </a:solidFill>
                <a:latin typeface="Myriad Pro"/>
                <a:cs typeface="Myriad Pro"/>
              </a:rPr>
              <a:t>Tres caminos</a:t>
            </a:r>
          </a:p>
          <a:p>
            <a:pPr lvl="0" algn="ctr" defTabSz="914400">
              <a:defRPr/>
            </a:pPr>
            <a:endParaRPr lang="es-CO" sz="2400" b="1" kern="0" dirty="0">
              <a:solidFill>
                <a:schemeClr val="tx2"/>
              </a:solidFill>
              <a:latin typeface="Myriad Pro"/>
              <a:cs typeface="Myriad Pro"/>
            </a:endParaRPr>
          </a:p>
        </p:txBody>
      </p:sp>
      <p:sp>
        <p:nvSpPr>
          <p:cNvPr id="5" name="Rectángulo 4"/>
          <p:cNvSpPr/>
          <p:nvPr/>
        </p:nvSpPr>
        <p:spPr>
          <a:xfrm>
            <a:off x="3485706" y="1093200"/>
            <a:ext cx="6120000" cy="5616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es-ES" dirty="0">
                <a:solidFill>
                  <a:schemeClr val="bg1"/>
                </a:solidFill>
                <a:latin typeface="Myriad Pro"/>
              </a:rPr>
              <a:t>La palabra </a:t>
            </a:r>
            <a:r>
              <a:rPr lang="es-ES" kern="0" dirty="0">
                <a:solidFill>
                  <a:schemeClr val="bg1"/>
                </a:solidFill>
                <a:latin typeface="Myriad Pro"/>
                <a:cs typeface="Myriad Pro"/>
              </a:rPr>
              <a:t>integridad</a:t>
            </a:r>
            <a:r>
              <a:rPr lang="es-ES" dirty="0">
                <a:solidFill>
                  <a:schemeClr val="bg1"/>
                </a:solidFill>
                <a:latin typeface="Myriad Pro"/>
              </a:rPr>
              <a:t> proviene del latín </a:t>
            </a:r>
            <a:r>
              <a:rPr lang="es-ES" i="1" dirty="0">
                <a:solidFill>
                  <a:schemeClr val="bg1"/>
                </a:solidFill>
                <a:latin typeface="Myriad Pro"/>
              </a:rPr>
              <a:t>ínteger</a:t>
            </a:r>
            <a:r>
              <a:rPr lang="es-ES" dirty="0">
                <a:solidFill>
                  <a:schemeClr val="bg1"/>
                </a:solidFill>
                <a:latin typeface="Myriad Pro"/>
              </a:rPr>
              <a:t> (entero) y es usada en diversas áreas de conocimiento con significados diversos, pero casi todos ellos vinculados a la idea de algo no dañado, </a:t>
            </a:r>
            <a:r>
              <a:rPr lang="es-ES" kern="0" dirty="0">
                <a:solidFill>
                  <a:schemeClr val="bg1"/>
                </a:solidFill>
                <a:latin typeface="Myriad Pro"/>
                <a:cs typeface="Myriad Pro"/>
              </a:rPr>
              <a:t>algo</a:t>
            </a:r>
            <a:r>
              <a:rPr lang="es-ES" dirty="0">
                <a:solidFill>
                  <a:schemeClr val="bg1"/>
                </a:solidFill>
                <a:latin typeface="Myriad Pro"/>
              </a:rPr>
              <a:t> que no ha perdido su entereza. </a:t>
            </a:r>
            <a:endParaRPr lang="es-CO" dirty="0">
              <a:solidFill>
                <a:schemeClr val="bg1"/>
              </a:solidFill>
              <a:latin typeface="Myriad Pro"/>
            </a:endParaRPr>
          </a:p>
          <a:p>
            <a:pPr algn="just"/>
            <a:r>
              <a:rPr lang="es-ES" dirty="0">
                <a:solidFill>
                  <a:schemeClr val="bg1"/>
                </a:solidFill>
                <a:latin typeface="Myriad Pro"/>
              </a:rPr>
              <a:t> </a:t>
            </a:r>
            <a:endParaRPr lang="es-CO" dirty="0">
              <a:solidFill>
                <a:schemeClr val="bg1"/>
              </a:solidFill>
              <a:latin typeface="Myriad Pro"/>
            </a:endParaRPr>
          </a:p>
          <a:p>
            <a:pPr algn="just"/>
            <a:r>
              <a:rPr lang="es-ES" dirty="0">
                <a:solidFill>
                  <a:schemeClr val="bg1"/>
                </a:solidFill>
                <a:latin typeface="Myriad Pro"/>
              </a:rPr>
              <a:t>La integridad sería, así, pues, una virtud que garantiza que las acciones se basan en un marco de principios internamente consistente. Una persona que actúa de forma íntegra deriva sus acciones y creencias del mismo grupo de valores esenciales; en ella existe una solidez que se deriva de su honestidad y la consistencia de su carácter.</a:t>
            </a:r>
            <a:endParaRPr lang="es-CO" dirty="0">
              <a:solidFill>
                <a:schemeClr val="bg1"/>
              </a:solidFill>
              <a:latin typeface="Myriad Pro"/>
            </a:endParaRPr>
          </a:p>
          <a:p>
            <a:pPr algn="just"/>
            <a:r>
              <a:rPr lang="es-ES" dirty="0">
                <a:solidFill>
                  <a:schemeClr val="bg1"/>
                </a:solidFill>
                <a:latin typeface="Myriad Pro"/>
              </a:rPr>
              <a:t> </a:t>
            </a:r>
            <a:endParaRPr lang="es-CO" dirty="0">
              <a:solidFill>
                <a:schemeClr val="bg1"/>
              </a:solidFill>
              <a:latin typeface="Myriad Pro"/>
            </a:endParaRPr>
          </a:p>
          <a:p>
            <a:pPr algn="just"/>
            <a:r>
              <a:rPr lang="es-ES" dirty="0">
                <a:solidFill>
                  <a:schemeClr val="bg1"/>
                </a:solidFill>
                <a:latin typeface="Myriad Pro"/>
              </a:rPr>
              <a:t>En suma, afirmamos de alguien que es íntegro cuando creemos que esa persona actúa de forma coherente con los valores, creencias y principios que afirma sostener.</a:t>
            </a:r>
            <a:endParaRPr lang="es-CO" dirty="0">
              <a:solidFill>
                <a:schemeClr val="bg1"/>
              </a:solidFill>
              <a:effectLst/>
              <a:latin typeface="Myriad Pro"/>
            </a:endParaRPr>
          </a:p>
        </p:txBody>
      </p:sp>
      <p:sp>
        <p:nvSpPr>
          <p:cNvPr id="8" name="Rectángulo: esquinas redondeadas 7"/>
          <p:cNvSpPr/>
          <p:nvPr/>
        </p:nvSpPr>
        <p:spPr>
          <a:xfrm>
            <a:off x="753031" y="4007917"/>
            <a:ext cx="2110154" cy="1440000"/>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O" kern="0" dirty="0">
                <a:solidFill>
                  <a:schemeClr val="bg1"/>
                </a:solidFill>
                <a:latin typeface="Myriad Pro"/>
                <a:cs typeface="Myriad Pro"/>
              </a:rPr>
              <a:t>Integridad</a:t>
            </a:r>
          </a:p>
        </p:txBody>
      </p:sp>
    </p:spTree>
    <p:extLst>
      <p:ext uri="{BB962C8B-B14F-4D97-AF65-F5344CB8AC3E}">
        <p14:creationId xmlns:p14="http://schemas.microsoft.com/office/powerpoint/2010/main" val="3917572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4149975" y="1154874"/>
            <a:ext cx="1810820" cy="461665"/>
          </a:xfrm>
          <a:prstGeom prst="rect">
            <a:avLst/>
          </a:prstGeom>
          <a:noFill/>
        </p:spPr>
        <p:txBody>
          <a:bodyPr wrap="square" rtlCol="0">
            <a:spAutoFit/>
          </a:bodyPr>
          <a:lstStyle/>
          <a:p>
            <a:pPr algn="ctr"/>
            <a:r>
              <a:rPr lang="es-ES" sz="2400" b="1" dirty="0">
                <a:solidFill>
                  <a:schemeClr val="tx2"/>
                </a:solidFill>
                <a:latin typeface="Myriad Pro"/>
                <a:cs typeface="Myriad Pro"/>
              </a:rPr>
              <a:t>Objetivo</a:t>
            </a:r>
          </a:p>
        </p:txBody>
      </p:sp>
      <p:pic>
        <p:nvPicPr>
          <p:cNvPr id="1026" name="Picture 2" descr="http://www.nunet.com.mx/nunet/uploads/cosquillas.png"/>
          <p:cNvPicPr>
            <a:picLocks noChangeAspect="1" noChangeArrowheads="1"/>
          </p:cNvPicPr>
          <p:nvPr/>
        </p:nvPicPr>
        <p:blipFill rotWithShape="1">
          <a:blip r:embed="rId3">
            <a:extLst>
              <a:ext uri="{28A0092B-C50C-407E-A947-70E740481C1C}">
                <a14:useLocalDpi xmlns:a14="http://schemas.microsoft.com/office/drawing/2010/main" val="0"/>
              </a:ext>
            </a:extLst>
          </a:blip>
          <a:srcRect b="10726"/>
          <a:stretch/>
        </p:blipFill>
        <p:spPr bwMode="auto">
          <a:xfrm>
            <a:off x="1456828" y="1963197"/>
            <a:ext cx="3337200" cy="2248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tic.batanga.com/sites/default/files/styles/full/public/curiosidades.batanga.com/files/Por-que-se-nos-queda-pegada-una-cancion-en-la-cabeza-1.jpg?itok=0NjZ_FDN"/>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677146" y="1963197"/>
            <a:ext cx="2979732" cy="229139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1105128" y="4630759"/>
            <a:ext cx="7915772" cy="2086725"/>
          </a:xfrm>
          <a:prstGeom prst="rect">
            <a:avLst/>
          </a:prstGeom>
          <a:noFill/>
        </p:spPr>
        <p:txBody>
          <a:bodyPr wrap="square" rtlCol="0">
            <a:spAutoFit/>
          </a:bodyPr>
          <a:lstStyle/>
          <a:p>
            <a:pPr algn="ctr">
              <a:lnSpc>
                <a:spcPct val="90000"/>
              </a:lnSpc>
            </a:pPr>
            <a:r>
              <a:rPr lang="es-ES" sz="2400" dirty="0">
                <a:solidFill>
                  <a:schemeClr val="tx2"/>
                </a:solidFill>
                <a:latin typeface="Myriad Pro"/>
                <a:cs typeface="Myriad Pro"/>
              </a:rPr>
              <a:t>Hacerles cosquillas en el cerebro, </a:t>
            </a:r>
          </a:p>
          <a:p>
            <a:pPr algn="ctr">
              <a:lnSpc>
                <a:spcPct val="90000"/>
              </a:lnSpc>
            </a:pPr>
            <a:r>
              <a:rPr lang="es-ES" sz="2400" dirty="0">
                <a:solidFill>
                  <a:schemeClr val="tx2"/>
                </a:solidFill>
                <a:latin typeface="Myriad Pro"/>
                <a:cs typeface="Myriad Pro"/>
              </a:rPr>
              <a:t>en el alma y en el corazón.</a:t>
            </a:r>
          </a:p>
          <a:p>
            <a:pPr algn="ctr">
              <a:lnSpc>
                <a:spcPct val="90000"/>
              </a:lnSpc>
            </a:pPr>
            <a:endParaRPr lang="es-ES" sz="2400" dirty="0">
              <a:solidFill>
                <a:schemeClr val="tx2"/>
              </a:solidFill>
              <a:latin typeface="Myriad Pro"/>
              <a:cs typeface="Myriad Pro"/>
            </a:endParaRPr>
          </a:p>
          <a:p>
            <a:pPr algn="ctr">
              <a:lnSpc>
                <a:spcPct val="90000"/>
              </a:lnSpc>
            </a:pPr>
            <a:r>
              <a:rPr lang="es-ES" sz="2400" dirty="0">
                <a:solidFill>
                  <a:schemeClr val="tx2"/>
                </a:solidFill>
                <a:latin typeface="Myriad Pro"/>
                <a:cs typeface="Myriad Pro"/>
              </a:rPr>
              <a:t>Invitarlos a que iniciemos una reflexión sobre la corrupción y la manera cómo podemos (¿debemos?) combatirla desde la Región Central.</a:t>
            </a:r>
          </a:p>
        </p:txBody>
      </p:sp>
    </p:spTree>
    <p:extLst>
      <p:ext uri="{BB962C8B-B14F-4D97-AF65-F5344CB8AC3E}">
        <p14:creationId xmlns:p14="http://schemas.microsoft.com/office/powerpoint/2010/main" val="3359483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uadroTexto 12"/>
          <p:cNvSpPr txBox="1"/>
          <p:nvPr/>
        </p:nvSpPr>
        <p:spPr>
          <a:xfrm>
            <a:off x="1424905" y="1228111"/>
            <a:ext cx="7948246"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400" b="1" i="0" u="none" strike="noStrike" kern="0" cap="none" spc="0" normalizeH="0" baseline="0" noProof="0" dirty="0">
                <a:ln>
                  <a:noFill/>
                </a:ln>
                <a:solidFill>
                  <a:schemeClr val="tx2"/>
                </a:solidFill>
                <a:effectLst/>
                <a:uLnTx/>
                <a:uFillTx/>
                <a:latin typeface="Myriad Pro"/>
                <a:cs typeface="Myriad Pro"/>
              </a:rPr>
              <a:t>¿Cómo actuar?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400" b="1" i="0" u="none" strike="noStrike" kern="0" cap="none" spc="0" normalizeH="0" baseline="0" noProof="0" dirty="0">
                <a:ln>
                  <a:noFill/>
                </a:ln>
                <a:solidFill>
                  <a:schemeClr val="tx2"/>
                </a:solidFill>
                <a:effectLst/>
                <a:uLnTx/>
                <a:uFillTx/>
                <a:latin typeface="Myriad Pro"/>
                <a:cs typeface="Myriad Pro"/>
              </a:rPr>
              <a:t>Tres caminos</a:t>
            </a:r>
          </a:p>
        </p:txBody>
      </p:sp>
      <p:sp>
        <p:nvSpPr>
          <p:cNvPr id="4" name="Rectángulo: esquinas redondeadas 3"/>
          <p:cNvSpPr/>
          <p:nvPr/>
        </p:nvSpPr>
        <p:spPr>
          <a:xfrm>
            <a:off x="668212" y="3661499"/>
            <a:ext cx="2110154" cy="1440000"/>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0" i="0" u="none" strike="noStrike" kern="0" cap="none" spc="0" normalizeH="0" baseline="0" noProof="0" dirty="0">
                <a:ln>
                  <a:noFill/>
                </a:ln>
                <a:solidFill>
                  <a:schemeClr val="bg1"/>
                </a:solidFill>
                <a:effectLst/>
                <a:uLnTx/>
                <a:uFillTx/>
                <a:latin typeface="Myriad Pro"/>
                <a:cs typeface="Myriad Pro"/>
              </a:rPr>
              <a:t>No tolerancia con la corrupción</a:t>
            </a:r>
          </a:p>
        </p:txBody>
      </p:sp>
      <p:sp>
        <p:nvSpPr>
          <p:cNvPr id="5" name="Rectángulo 4"/>
          <p:cNvSpPr/>
          <p:nvPr/>
        </p:nvSpPr>
        <p:spPr>
          <a:xfrm>
            <a:off x="3253151" y="3006285"/>
            <a:ext cx="6120000" cy="27556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_tradnl" kern="0" dirty="0">
                <a:solidFill>
                  <a:schemeClr val="bg1"/>
                </a:solidFill>
                <a:latin typeface="Myriad Pro"/>
                <a:cs typeface="Myriad Pro"/>
              </a:rPr>
              <a:t>Incrementar la autorregulación y la regulación mutua frente al abuso de poder que atenta contra el interés colectivo.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b="0" i="0" u="none" strike="noStrike" kern="0" cap="none" spc="0" normalizeH="0" baseline="0" noProof="0" dirty="0">
                <a:ln>
                  <a:noFill/>
                </a:ln>
                <a:solidFill>
                  <a:schemeClr val="bg1"/>
                </a:solidFill>
                <a:effectLst/>
                <a:uLnTx/>
                <a:uFillTx/>
                <a:latin typeface="Myriad Pro"/>
                <a:cs typeface="Myriad Pro"/>
              </a:rPr>
              <a:t>Disminuir la impunidad social frente a la corrupción</a:t>
            </a:r>
            <a:r>
              <a:rPr kumimoji="0" lang="es-ES_tradnl" b="0" i="0" u="none" strike="noStrike" kern="0" cap="none" spc="0" normalizeH="0" baseline="0" noProof="0" dirty="0">
                <a:ln>
                  <a:noFill/>
                </a:ln>
                <a:solidFill>
                  <a:schemeClr val="tx2"/>
                </a:solidFill>
                <a:effectLst/>
                <a:uLnTx/>
                <a:uFillTx/>
                <a:latin typeface="Myriad Pro"/>
                <a:cs typeface="Myriad Pro"/>
              </a:rPr>
              <a:t>.</a:t>
            </a:r>
            <a:endParaRPr kumimoji="0" lang="es-CO" b="0" i="0" u="none" strike="noStrike" kern="0" cap="none" spc="0" normalizeH="0" baseline="0" noProof="0" dirty="0">
              <a:ln>
                <a:noFill/>
              </a:ln>
              <a:solidFill>
                <a:schemeClr val="tx2"/>
              </a:solidFill>
              <a:effectLst/>
              <a:uLnTx/>
              <a:uFillTx/>
              <a:latin typeface="Myriad Pro"/>
              <a:cs typeface="Myriad Pro"/>
            </a:endParaRPr>
          </a:p>
        </p:txBody>
      </p:sp>
    </p:spTree>
    <p:extLst>
      <p:ext uri="{BB962C8B-B14F-4D97-AF65-F5344CB8AC3E}">
        <p14:creationId xmlns:p14="http://schemas.microsoft.com/office/powerpoint/2010/main" val="524223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7170821" y="6665495"/>
            <a:ext cx="2914567" cy="87329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solidFill>
                <a:srgbClr val="002060"/>
              </a:solidFill>
            </a:endParaRPr>
          </a:p>
        </p:txBody>
      </p:sp>
      <p:sp>
        <p:nvSpPr>
          <p:cNvPr id="7" name="Rectangle 30"/>
          <p:cNvSpPr/>
          <p:nvPr/>
        </p:nvSpPr>
        <p:spPr>
          <a:xfrm>
            <a:off x="6662489" y="5896854"/>
            <a:ext cx="2382000" cy="397000"/>
          </a:xfrm>
          <a:prstGeom prst="rect">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89" dirty="0">
                <a:solidFill>
                  <a:srgbClr val="002060"/>
                </a:solidFill>
              </a:rPr>
              <a:t>Mejor  Gestión</a:t>
            </a:r>
          </a:p>
        </p:txBody>
      </p:sp>
      <p:sp>
        <p:nvSpPr>
          <p:cNvPr id="8" name="Rectangle 31"/>
          <p:cNvSpPr/>
          <p:nvPr/>
        </p:nvSpPr>
        <p:spPr>
          <a:xfrm>
            <a:off x="4002599" y="5896854"/>
            <a:ext cx="2382000" cy="397000"/>
          </a:xfrm>
          <a:prstGeom prst="rect">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89" dirty="0">
                <a:solidFill>
                  <a:srgbClr val="002060"/>
                </a:solidFill>
              </a:rPr>
              <a:t>Mejores Decisiones</a:t>
            </a:r>
          </a:p>
        </p:txBody>
      </p:sp>
      <p:sp>
        <p:nvSpPr>
          <p:cNvPr id="9" name="Rectangle 32"/>
          <p:cNvSpPr/>
          <p:nvPr/>
        </p:nvSpPr>
        <p:spPr>
          <a:xfrm>
            <a:off x="1250857" y="5896854"/>
            <a:ext cx="2382000" cy="397000"/>
          </a:xfrm>
          <a:prstGeom prst="rect">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89" dirty="0">
                <a:solidFill>
                  <a:srgbClr val="002060"/>
                </a:solidFill>
              </a:rPr>
              <a:t>Más Ciudadanía</a:t>
            </a:r>
          </a:p>
        </p:txBody>
      </p:sp>
      <p:sp>
        <p:nvSpPr>
          <p:cNvPr id="14" name="36 Flecha izquierda y derecha"/>
          <p:cNvSpPr/>
          <p:nvPr/>
        </p:nvSpPr>
        <p:spPr>
          <a:xfrm>
            <a:off x="-33979" y="7024093"/>
            <a:ext cx="10083800" cy="555800"/>
          </a:xfrm>
          <a:prstGeom prst="leftRightArrow">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path path="circle">
              <a:fillToRect l="50000" t="50000" r="50000" b="50000"/>
            </a:path>
            <a:tileRect/>
          </a:gradFill>
          <a:ln>
            <a:noFill/>
          </a:ln>
        </p:spPr>
        <p:style>
          <a:lnRef idx="2">
            <a:schemeClr val="accent1">
              <a:shade val="50000"/>
            </a:schemeClr>
          </a:lnRef>
          <a:fillRef idx="1002">
            <a:schemeClr val="lt2"/>
          </a:fillRef>
          <a:effectRef idx="0">
            <a:schemeClr val="accent1"/>
          </a:effectRef>
          <a:fontRef idx="minor">
            <a:schemeClr val="lt1"/>
          </a:fontRef>
        </p:style>
        <p:txBody>
          <a:bodyPr anchor="ctr"/>
          <a:lstStyle/>
          <a:p>
            <a:pPr algn="ctr">
              <a:lnSpc>
                <a:spcPct val="80000"/>
              </a:lnSpc>
              <a:defRPr/>
            </a:pPr>
            <a:r>
              <a:rPr lang="es-CO" sz="1323" dirty="0">
                <a:solidFill>
                  <a:schemeClr val="bg1"/>
                </a:solidFill>
                <a:cs typeface="Arial" pitchFamily="34" charset="0"/>
              </a:rPr>
              <a:t>Enfoque Preventivo de Cambio Cultural y Corresponsabilidad</a:t>
            </a:r>
          </a:p>
        </p:txBody>
      </p:sp>
      <p:sp>
        <p:nvSpPr>
          <p:cNvPr id="15" name="Rectangle 3"/>
          <p:cNvSpPr/>
          <p:nvPr/>
        </p:nvSpPr>
        <p:spPr>
          <a:xfrm rot="16200000">
            <a:off x="-479544" y="3019391"/>
            <a:ext cx="1826200" cy="436700"/>
          </a:xfrm>
          <a:prstGeom prst="rect">
            <a:avLst/>
          </a:prstGeom>
          <a:ln>
            <a:noFill/>
          </a:ln>
        </p:spPr>
        <p:style>
          <a:lnRef idx="1">
            <a:schemeClr val="accent1"/>
          </a:lnRef>
          <a:fillRef idx="1002">
            <a:schemeClr val="lt2"/>
          </a:fillRef>
          <a:effectRef idx="2">
            <a:schemeClr val="accent1"/>
          </a:effectRef>
          <a:fontRef idx="minor">
            <a:schemeClr val="lt1"/>
          </a:fontRef>
        </p:style>
        <p:txBody>
          <a:bodyPr rtlCol="0" anchor="ctr"/>
          <a:lstStyle/>
          <a:p>
            <a:pPr algn="ctr"/>
            <a:r>
              <a:rPr lang="en-US" sz="2206" dirty="0">
                <a:solidFill>
                  <a:srgbClr val="002060"/>
                </a:solidFill>
              </a:rPr>
              <a:t>Diagnóstico</a:t>
            </a:r>
          </a:p>
        </p:txBody>
      </p:sp>
      <p:sp>
        <p:nvSpPr>
          <p:cNvPr id="16" name="Right Arrow 4"/>
          <p:cNvSpPr/>
          <p:nvPr/>
        </p:nvSpPr>
        <p:spPr>
          <a:xfrm>
            <a:off x="6784130" y="2601543"/>
            <a:ext cx="555800" cy="436700"/>
          </a:xfrm>
          <a:prstGeom prst="rightArrow">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89">
              <a:solidFill>
                <a:srgbClr val="002060"/>
              </a:solidFill>
            </a:endParaRPr>
          </a:p>
        </p:txBody>
      </p:sp>
      <p:sp>
        <p:nvSpPr>
          <p:cNvPr id="17" name="Rectangle 12"/>
          <p:cNvSpPr/>
          <p:nvPr/>
        </p:nvSpPr>
        <p:spPr>
          <a:xfrm>
            <a:off x="4335088" y="1374617"/>
            <a:ext cx="2382000" cy="476400"/>
          </a:xfrm>
          <a:prstGeom prst="rect">
            <a:avLst/>
          </a:prstGeom>
          <a:ln>
            <a:noFill/>
          </a:ln>
        </p:spPr>
        <p:style>
          <a:lnRef idx="1">
            <a:schemeClr val="accent1"/>
          </a:lnRef>
          <a:fillRef idx="1002">
            <a:schemeClr val="lt2"/>
          </a:fillRef>
          <a:effectRef idx="2">
            <a:schemeClr val="accent1"/>
          </a:effectRef>
          <a:fontRef idx="minor">
            <a:schemeClr val="lt1"/>
          </a:fontRef>
        </p:style>
        <p:txBody>
          <a:bodyPr rtlCol="0" anchor="ctr"/>
          <a:lstStyle/>
          <a:p>
            <a:pPr algn="ctr">
              <a:lnSpc>
                <a:spcPct val="70000"/>
              </a:lnSpc>
            </a:pPr>
            <a:r>
              <a:rPr lang="en-US" sz="1764" dirty="0">
                <a:solidFill>
                  <a:srgbClr val="002060"/>
                </a:solidFill>
              </a:rPr>
              <a:t>Problemas específicos</a:t>
            </a:r>
          </a:p>
        </p:txBody>
      </p:sp>
      <p:grpSp>
        <p:nvGrpSpPr>
          <p:cNvPr id="18" name="16 Grupo"/>
          <p:cNvGrpSpPr/>
          <p:nvPr/>
        </p:nvGrpSpPr>
        <p:grpSpPr>
          <a:xfrm>
            <a:off x="4335088" y="1945032"/>
            <a:ext cx="2382000" cy="2625948"/>
            <a:chOff x="3989953" y="1263372"/>
            <a:chExt cx="2160000" cy="2381212"/>
          </a:xfrm>
        </p:grpSpPr>
        <p:sp>
          <p:nvSpPr>
            <p:cNvPr id="39" name="Rectangle 19"/>
            <p:cNvSpPr/>
            <p:nvPr/>
          </p:nvSpPr>
          <p:spPr>
            <a:xfrm>
              <a:off x="3989953" y="1263372"/>
              <a:ext cx="2160000" cy="1368000"/>
            </a:xfrm>
            <a:prstGeom prst="rect">
              <a:avLst/>
            </a:prstGeom>
            <a:ln>
              <a:solidFill>
                <a:srgbClr val="002060"/>
              </a:solidFill>
            </a:ln>
          </p:spPr>
          <p:style>
            <a:lnRef idx="1">
              <a:schemeClr val="accent1"/>
            </a:lnRef>
            <a:fillRef idx="1001">
              <a:schemeClr val="lt1"/>
            </a:fillRef>
            <a:effectRef idx="2">
              <a:schemeClr val="accent1"/>
            </a:effectRef>
            <a:fontRef idx="minor">
              <a:schemeClr val="lt1"/>
            </a:fontRef>
          </p:style>
          <p:txBody>
            <a:bodyPr rtlCol="0" anchor="ctr"/>
            <a:lstStyle/>
            <a:p>
              <a:pPr algn="ctr">
                <a:lnSpc>
                  <a:spcPct val="80000"/>
                </a:lnSpc>
              </a:pPr>
              <a:r>
                <a:rPr lang="es-CO" sz="1489" dirty="0">
                  <a:solidFill>
                    <a:srgbClr val="002060"/>
                  </a:solidFill>
                </a:rPr>
                <a:t>Creencias, comportamientos  y condiciones que incentivan la cultura del atajo, el “todo vale”, la aprobación cultural del “vivo” y las justificaciones para incumplir la ley.</a:t>
              </a:r>
            </a:p>
          </p:txBody>
        </p:sp>
        <p:sp>
          <p:nvSpPr>
            <p:cNvPr id="40" name="Rectangle 19"/>
            <p:cNvSpPr/>
            <p:nvPr/>
          </p:nvSpPr>
          <p:spPr>
            <a:xfrm>
              <a:off x="3989953" y="2708584"/>
              <a:ext cx="2160000" cy="936000"/>
            </a:xfrm>
            <a:prstGeom prst="rect">
              <a:avLst/>
            </a:prstGeom>
            <a:ln>
              <a:solidFill>
                <a:srgbClr val="002060"/>
              </a:solidFill>
            </a:ln>
          </p:spPr>
          <p:style>
            <a:lnRef idx="1">
              <a:schemeClr val="accent1"/>
            </a:lnRef>
            <a:fillRef idx="1001">
              <a:schemeClr val="lt1"/>
            </a:fillRef>
            <a:effectRef idx="2">
              <a:schemeClr val="accent1"/>
            </a:effectRef>
            <a:fontRef idx="minor">
              <a:schemeClr val="lt1"/>
            </a:fontRef>
          </p:style>
          <p:txBody>
            <a:bodyPr rtlCol="0" anchor="ctr"/>
            <a:lstStyle/>
            <a:p>
              <a:pPr algn="ctr">
                <a:lnSpc>
                  <a:spcPct val="80000"/>
                </a:lnSpc>
              </a:pPr>
              <a:r>
                <a:rPr lang="es-CO" sz="1489" dirty="0">
                  <a:solidFill>
                    <a:srgbClr val="002060"/>
                  </a:solidFill>
                </a:rPr>
                <a:t>Maneras de decidir y gestionar lo público opacas, ineficientes y deshonestas, que generan oportunidades de corrupción.</a:t>
              </a:r>
            </a:p>
          </p:txBody>
        </p:sp>
      </p:grpSp>
      <p:sp>
        <p:nvSpPr>
          <p:cNvPr id="19" name="Rectangle 13"/>
          <p:cNvSpPr/>
          <p:nvPr/>
        </p:nvSpPr>
        <p:spPr>
          <a:xfrm>
            <a:off x="7406971" y="1374617"/>
            <a:ext cx="2382000" cy="476400"/>
          </a:xfrm>
          <a:prstGeom prst="rect">
            <a:avLst/>
          </a:prstGeom>
          <a:ln>
            <a:noFill/>
          </a:ln>
        </p:spPr>
        <p:style>
          <a:lnRef idx="1">
            <a:schemeClr val="accent1"/>
          </a:lnRef>
          <a:fillRef idx="1002">
            <a:schemeClr val="lt2"/>
          </a:fillRef>
          <a:effectRef idx="2">
            <a:schemeClr val="accent1"/>
          </a:effectRef>
          <a:fontRef idx="minor">
            <a:schemeClr val="lt1"/>
          </a:fontRef>
        </p:style>
        <p:txBody>
          <a:bodyPr rtlCol="0" anchor="ctr"/>
          <a:lstStyle/>
          <a:p>
            <a:pPr algn="ctr">
              <a:lnSpc>
                <a:spcPct val="70000"/>
              </a:lnSpc>
            </a:pPr>
            <a:r>
              <a:rPr lang="en-US" sz="1764" dirty="0">
                <a:solidFill>
                  <a:srgbClr val="002060"/>
                </a:solidFill>
              </a:rPr>
              <a:t>Problema general</a:t>
            </a:r>
          </a:p>
        </p:txBody>
      </p:sp>
      <p:sp>
        <p:nvSpPr>
          <p:cNvPr id="20" name="Rectangle 19"/>
          <p:cNvSpPr/>
          <p:nvPr/>
        </p:nvSpPr>
        <p:spPr>
          <a:xfrm>
            <a:off x="7406971" y="2271555"/>
            <a:ext cx="2382000" cy="2190585"/>
          </a:xfrm>
          <a:prstGeom prst="rect">
            <a:avLst/>
          </a:prstGeom>
          <a:ln>
            <a:solidFill>
              <a:srgbClr val="002060"/>
            </a:solidFill>
          </a:ln>
        </p:spPr>
        <p:style>
          <a:lnRef idx="1">
            <a:schemeClr val="accent1"/>
          </a:lnRef>
          <a:fillRef idx="1001">
            <a:schemeClr val="lt1"/>
          </a:fillRef>
          <a:effectRef idx="2">
            <a:schemeClr val="accent1"/>
          </a:effectRef>
          <a:fontRef idx="minor">
            <a:schemeClr val="lt1"/>
          </a:fontRef>
        </p:style>
        <p:txBody>
          <a:bodyPr rtlCol="0" anchor="ctr"/>
          <a:lstStyle/>
          <a:p>
            <a:pPr algn="ctr">
              <a:lnSpc>
                <a:spcPct val="80000"/>
              </a:lnSpc>
            </a:pPr>
            <a:r>
              <a:rPr lang="es-CO" sz="1489" dirty="0">
                <a:solidFill>
                  <a:srgbClr val="002060"/>
                </a:solidFill>
              </a:rPr>
              <a:t>En el país no se ha desarrollado, de manera sostenible, </a:t>
            </a:r>
          </a:p>
          <a:p>
            <a:pPr algn="ctr">
              <a:lnSpc>
                <a:spcPct val="80000"/>
              </a:lnSpc>
            </a:pPr>
            <a:r>
              <a:rPr lang="es-CO" sz="1489" dirty="0">
                <a:solidFill>
                  <a:srgbClr val="002060"/>
                </a:solidFill>
              </a:rPr>
              <a:t>un sistema de creencias y comportamientos  que</a:t>
            </a:r>
          </a:p>
          <a:p>
            <a:pPr algn="ctr">
              <a:lnSpc>
                <a:spcPct val="80000"/>
              </a:lnSpc>
            </a:pPr>
            <a:r>
              <a:rPr lang="es-CO" sz="1489" dirty="0">
                <a:solidFill>
                  <a:srgbClr val="002060"/>
                </a:solidFill>
              </a:rPr>
              <a:t>valore y cuide lo público y,</a:t>
            </a:r>
          </a:p>
          <a:p>
            <a:pPr algn="ctr">
              <a:lnSpc>
                <a:spcPct val="80000"/>
              </a:lnSpc>
            </a:pPr>
            <a:r>
              <a:rPr lang="es-CO" sz="1489" dirty="0">
                <a:solidFill>
                  <a:srgbClr val="002060"/>
                </a:solidFill>
              </a:rPr>
              <a:t>por esa vía, prevenga la corrupción y promueva la transparencia y la integridad. </a:t>
            </a:r>
          </a:p>
        </p:txBody>
      </p:sp>
      <p:sp>
        <p:nvSpPr>
          <p:cNvPr id="21" name="Rectangle 11"/>
          <p:cNvSpPr/>
          <p:nvPr/>
        </p:nvSpPr>
        <p:spPr>
          <a:xfrm>
            <a:off x="1060557" y="1374617"/>
            <a:ext cx="2382000" cy="476400"/>
          </a:xfrm>
          <a:prstGeom prst="rect">
            <a:avLst/>
          </a:prstGeom>
          <a:ln>
            <a:noFill/>
          </a:ln>
        </p:spPr>
        <p:style>
          <a:lnRef idx="1">
            <a:schemeClr val="accent1"/>
          </a:lnRef>
          <a:fillRef idx="1002">
            <a:schemeClr val="lt2"/>
          </a:fillRef>
          <a:effectRef idx="2">
            <a:schemeClr val="accent1"/>
          </a:effectRef>
          <a:fontRef idx="minor">
            <a:schemeClr val="lt1"/>
          </a:fontRef>
        </p:style>
        <p:txBody>
          <a:bodyPr rtlCol="0" anchor="ctr"/>
          <a:lstStyle/>
          <a:p>
            <a:pPr algn="ctr">
              <a:lnSpc>
                <a:spcPct val="70000"/>
              </a:lnSpc>
            </a:pPr>
            <a:r>
              <a:rPr lang="en-US" sz="1764" dirty="0">
                <a:solidFill>
                  <a:srgbClr val="002060"/>
                </a:solidFill>
              </a:rPr>
              <a:t>Escenarios que alimentan la corrupción</a:t>
            </a:r>
          </a:p>
        </p:txBody>
      </p:sp>
      <p:grpSp>
        <p:nvGrpSpPr>
          <p:cNvPr id="22" name="25 Grupo"/>
          <p:cNvGrpSpPr/>
          <p:nvPr/>
        </p:nvGrpSpPr>
        <p:grpSpPr>
          <a:xfrm>
            <a:off x="857910" y="2154696"/>
            <a:ext cx="2799819" cy="2346396"/>
            <a:chOff x="868450" y="1386287"/>
            <a:chExt cx="2538879" cy="2127714"/>
          </a:xfrm>
          <a:solidFill>
            <a:schemeClr val="accent1">
              <a:lumMod val="75000"/>
            </a:schemeClr>
          </a:solidFill>
        </p:grpSpPr>
        <p:grpSp>
          <p:nvGrpSpPr>
            <p:cNvPr id="32" name="24 Grupo"/>
            <p:cNvGrpSpPr/>
            <p:nvPr/>
          </p:nvGrpSpPr>
          <p:grpSpPr>
            <a:xfrm>
              <a:off x="1235970" y="1386287"/>
              <a:ext cx="2171359" cy="2127714"/>
              <a:chOff x="1235970" y="1255705"/>
              <a:chExt cx="2171359" cy="2127714"/>
            </a:xfrm>
            <a:grpFill/>
          </p:grpSpPr>
          <p:sp>
            <p:nvSpPr>
              <p:cNvPr id="36" name="Rectangle 19"/>
              <p:cNvSpPr/>
              <p:nvPr/>
            </p:nvSpPr>
            <p:spPr>
              <a:xfrm>
                <a:off x="1247329" y="1255705"/>
                <a:ext cx="2160000" cy="612000"/>
              </a:xfrm>
              <a:prstGeom prst="rect">
                <a:avLst/>
              </a:prstGeom>
              <a:noFill/>
              <a:ln>
                <a:solidFill>
                  <a:srgbClr val="002060"/>
                </a:solidFill>
              </a:ln>
            </p:spPr>
            <p:style>
              <a:lnRef idx="1">
                <a:schemeClr val="accent1"/>
              </a:lnRef>
              <a:fillRef idx="1001">
                <a:schemeClr val="lt1"/>
              </a:fillRef>
              <a:effectRef idx="2">
                <a:schemeClr val="accent1"/>
              </a:effectRef>
              <a:fontRef idx="minor">
                <a:schemeClr val="lt1"/>
              </a:fontRef>
            </p:style>
            <p:txBody>
              <a:bodyPr rtlCol="0" anchor="ctr"/>
              <a:lstStyle/>
              <a:p>
                <a:pPr algn="ctr">
                  <a:lnSpc>
                    <a:spcPct val="80000"/>
                  </a:lnSpc>
                </a:pPr>
                <a:r>
                  <a:rPr lang="es-CO" sz="1489" dirty="0">
                    <a:solidFill>
                      <a:srgbClr val="002060"/>
                    </a:solidFill>
                  </a:rPr>
                  <a:t>Ciudadanía desentendida de lo público</a:t>
                </a:r>
              </a:p>
            </p:txBody>
          </p:sp>
          <p:sp>
            <p:nvSpPr>
              <p:cNvPr id="37" name="Rectangle 20"/>
              <p:cNvSpPr/>
              <p:nvPr/>
            </p:nvSpPr>
            <p:spPr>
              <a:xfrm>
                <a:off x="1235970" y="2013562"/>
                <a:ext cx="2160000" cy="612000"/>
              </a:xfrm>
              <a:prstGeom prst="rect">
                <a:avLst/>
              </a:prstGeom>
              <a:noFill/>
              <a:ln>
                <a:solidFill>
                  <a:srgbClr val="002060"/>
                </a:solidFill>
              </a:ln>
            </p:spPr>
            <p:style>
              <a:lnRef idx="1">
                <a:schemeClr val="accent1"/>
              </a:lnRef>
              <a:fillRef idx="1001">
                <a:schemeClr val="lt1"/>
              </a:fillRef>
              <a:effectRef idx="2">
                <a:schemeClr val="accent1"/>
              </a:effectRef>
              <a:fontRef idx="minor">
                <a:schemeClr val="lt1"/>
              </a:fontRef>
            </p:style>
            <p:txBody>
              <a:bodyPr rtlCol="0" anchor="ctr"/>
              <a:lstStyle/>
              <a:p>
                <a:pPr algn="ctr">
                  <a:lnSpc>
                    <a:spcPct val="80000"/>
                  </a:lnSpc>
                </a:pPr>
                <a:r>
                  <a:rPr lang="en-US" sz="1489" dirty="0">
                    <a:solidFill>
                      <a:srgbClr val="002060"/>
                    </a:solidFill>
                  </a:rPr>
                  <a:t>Decisiones opacas</a:t>
                </a:r>
              </a:p>
            </p:txBody>
          </p:sp>
          <p:sp>
            <p:nvSpPr>
              <p:cNvPr id="38" name="Rectangle 21"/>
              <p:cNvSpPr/>
              <p:nvPr/>
            </p:nvSpPr>
            <p:spPr>
              <a:xfrm>
                <a:off x="1235970" y="2771419"/>
                <a:ext cx="2160000" cy="612000"/>
              </a:xfrm>
              <a:prstGeom prst="rect">
                <a:avLst/>
              </a:prstGeom>
              <a:noFill/>
              <a:ln>
                <a:solidFill>
                  <a:srgbClr val="002060"/>
                </a:solidFill>
              </a:ln>
            </p:spPr>
            <p:style>
              <a:lnRef idx="1">
                <a:schemeClr val="accent1"/>
              </a:lnRef>
              <a:fillRef idx="1001">
                <a:schemeClr val="lt1"/>
              </a:fillRef>
              <a:effectRef idx="2">
                <a:schemeClr val="accent1"/>
              </a:effectRef>
              <a:fontRef idx="minor">
                <a:schemeClr val="lt1"/>
              </a:fontRef>
            </p:style>
            <p:txBody>
              <a:bodyPr rtlCol="0" anchor="ctr"/>
              <a:lstStyle/>
              <a:p>
                <a:pPr algn="ctr">
                  <a:lnSpc>
                    <a:spcPct val="80000"/>
                  </a:lnSpc>
                </a:pPr>
                <a:r>
                  <a:rPr lang="en-US" sz="1489" dirty="0">
                    <a:solidFill>
                      <a:srgbClr val="002060"/>
                    </a:solidFill>
                  </a:rPr>
                  <a:t>Gestión ineficiente</a:t>
                </a:r>
              </a:p>
            </p:txBody>
          </p:sp>
        </p:grpSp>
        <p:sp>
          <p:nvSpPr>
            <p:cNvPr id="33" name="Oval 15"/>
            <p:cNvSpPr/>
            <p:nvPr/>
          </p:nvSpPr>
          <p:spPr>
            <a:xfrm>
              <a:off x="868450" y="1473179"/>
              <a:ext cx="504000" cy="468000"/>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89" dirty="0">
                  <a:solidFill>
                    <a:schemeClr val="bg1"/>
                  </a:solidFill>
                </a:rPr>
                <a:t>1</a:t>
              </a:r>
            </a:p>
          </p:txBody>
        </p:sp>
        <p:sp>
          <p:nvSpPr>
            <p:cNvPr id="34" name="Oval 17"/>
            <p:cNvSpPr/>
            <p:nvPr/>
          </p:nvSpPr>
          <p:spPr>
            <a:xfrm>
              <a:off x="868450" y="2217331"/>
              <a:ext cx="504000" cy="468000"/>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89" dirty="0">
                  <a:solidFill>
                    <a:schemeClr val="bg1"/>
                  </a:solidFill>
                </a:rPr>
                <a:t>2</a:t>
              </a:r>
            </a:p>
          </p:txBody>
        </p:sp>
        <p:sp>
          <p:nvSpPr>
            <p:cNvPr id="35" name="Oval 18"/>
            <p:cNvSpPr/>
            <p:nvPr/>
          </p:nvSpPr>
          <p:spPr>
            <a:xfrm>
              <a:off x="868450" y="2979516"/>
              <a:ext cx="504000" cy="468000"/>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89" dirty="0">
                  <a:solidFill>
                    <a:schemeClr val="bg1"/>
                  </a:solidFill>
                </a:rPr>
                <a:t>3</a:t>
              </a:r>
            </a:p>
          </p:txBody>
        </p:sp>
      </p:grpSp>
      <p:sp>
        <p:nvSpPr>
          <p:cNvPr id="23" name="Right Arrow 4"/>
          <p:cNvSpPr/>
          <p:nvPr/>
        </p:nvSpPr>
        <p:spPr>
          <a:xfrm>
            <a:off x="3712246" y="2601543"/>
            <a:ext cx="555800" cy="436700"/>
          </a:xfrm>
          <a:prstGeom prst="rightArrow">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89">
              <a:solidFill>
                <a:srgbClr val="002060"/>
              </a:solidFill>
            </a:endParaRPr>
          </a:p>
        </p:txBody>
      </p:sp>
      <p:sp>
        <p:nvSpPr>
          <p:cNvPr id="24" name="Rectangle 21"/>
          <p:cNvSpPr/>
          <p:nvPr/>
        </p:nvSpPr>
        <p:spPr>
          <a:xfrm>
            <a:off x="516275" y="4927328"/>
            <a:ext cx="9021732" cy="754300"/>
          </a:xfrm>
          <a:prstGeom prst="rect">
            <a:avLst/>
          </a:prstGeom>
          <a:solidFill>
            <a:schemeClr val="accent1">
              <a:lumMod val="75000"/>
            </a:schemeClr>
          </a:solidFill>
          <a:ln>
            <a:noFill/>
          </a:ln>
        </p:spPr>
        <p:style>
          <a:lnRef idx="1">
            <a:schemeClr val="accent1"/>
          </a:lnRef>
          <a:fillRef idx="1001">
            <a:schemeClr val="lt1"/>
          </a:fillRef>
          <a:effectRef idx="2">
            <a:schemeClr val="accent1"/>
          </a:effectRef>
          <a:fontRef idx="minor">
            <a:schemeClr val="lt1"/>
          </a:fontRef>
        </p:style>
        <p:txBody>
          <a:bodyPr rtlCol="0" anchor="ctr"/>
          <a:lstStyle/>
          <a:p>
            <a:pPr algn="ctr">
              <a:lnSpc>
                <a:spcPct val="80000"/>
              </a:lnSpc>
            </a:pPr>
            <a:r>
              <a:rPr lang="en-US" sz="1489" b="1" dirty="0">
                <a:solidFill>
                  <a:schemeClr val="bg1"/>
                </a:solidFill>
                <a:effectLst>
                  <a:outerShdw blurRad="38100" dist="38100" dir="2700000" algn="tl">
                    <a:srgbClr val="000000">
                      <a:alpha val="43137"/>
                    </a:srgbClr>
                  </a:outerShdw>
                </a:effectLst>
              </a:rPr>
              <a:t>Objetivo General: </a:t>
            </a:r>
            <a:r>
              <a:rPr lang="es-CO" sz="1544" b="1" dirty="0">
                <a:solidFill>
                  <a:schemeClr val="bg1"/>
                </a:solidFill>
                <a:effectLst>
                  <a:outerShdw blurRad="38100" dist="38100" dir="2700000" algn="tl">
                    <a:srgbClr val="000000">
                      <a:alpha val="43137"/>
                    </a:srgbClr>
                  </a:outerShdw>
                </a:effectLst>
                <a:ea typeface="ＭＳ Ｐゴシック" charset="0"/>
              </a:rPr>
              <a:t>g</a:t>
            </a:r>
            <a:r>
              <a:rPr lang="es-CO" sz="1544" b="1" dirty="0">
                <a:solidFill>
                  <a:schemeClr val="bg1"/>
                </a:solidFill>
                <a:effectLst>
                  <a:outerShdw blurRad="38100" dist="38100" dir="2700000" algn="tl">
                    <a:srgbClr val="000000">
                      <a:alpha val="43137"/>
                    </a:srgbClr>
                  </a:outerShdw>
                </a:effectLst>
                <a:ea typeface="ＭＳ Ｐゴシック" charset="0"/>
                <a:cs typeface="Calibri" charset="0"/>
              </a:rPr>
              <a:t>enerar cambios culturales sostenibles orientados a desarrollar comportamientos tendientes al cuidado y la gestión íntegra  de lo público para prevenir y sancionar la corrupción.</a:t>
            </a:r>
            <a:endParaRPr lang="en-US" sz="1489" b="1" dirty="0">
              <a:solidFill>
                <a:schemeClr val="bg1"/>
              </a:solidFill>
              <a:effectLst>
                <a:outerShdw blurRad="38100" dist="38100" dir="2700000" algn="tl">
                  <a:srgbClr val="000000">
                    <a:alpha val="43137"/>
                  </a:srgbClr>
                </a:outerShdw>
              </a:effectLst>
            </a:endParaRPr>
          </a:p>
        </p:txBody>
      </p:sp>
      <p:sp>
        <p:nvSpPr>
          <p:cNvPr id="25" name="49 Cerrar llave"/>
          <p:cNvSpPr/>
          <p:nvPr/>
        </p:nvSpPr>
        <p:spPr>
          <a:xfrm rot="5400000">
            <a:off x="4844031" y="53194"/>
            <a:ext cx="316117" cy="934852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2206">
              <a:solidFill>
                <a:srgbClr val="002060"/>
              </a:solidFill>
            </a:endParaRPr>
          </a:p>
        </p:txBody>
      </p:sp>
      <p:sp>
        <p:nvSpPr>
          <p:cNvPr id="26" name="54 Cerrar llave"/>
          <p:cNvSpPr/>
          <p:nvPr/>
        </p:nvSpPr>
        <p:spPr>
          <a:xfrm rot="5400000">
            <a:off x="5012095" y="1783100"/>
            <a:ext cx="316117" cy="934852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2206">
              <a:solidFill>
                <a:srgbClr val="002060"/>
              </a:solidFill>
            </a:endParaRPr>
          </a:p>
        </p:txBody>
      </p:sp>
      <p:sp>
        <p:nvSpPr>
          <p:cNvPr id="29" name="Rectangle 30"/>
          <p:cNvSpPr/>
          <p:nvPr/>
        </p:nvSpPr>
        <p:spPr>
          <a:xfrm>
            <a:off x="7162147" y="6672605"/>
            <a:ext cx="1668702" cy="397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89" dirty="0">
                <a:solidFill>
                  <a:srgbClr val="002060"/>
                </a:solidFill>
              </a:rPr>
              <a:t>No tolerancia con la corrupción</a:t>
            </a:r>
          </a:p>
        </p:txBody>
      </p:sp>
      <p:sp>
        <p:nvSpPr>
          <p:cNvPr id="30" name="Rectangle 31"/>
          <p:cNvSpPr/>
          <p:nvPr/>
        </p:nvSpPr>
        <p:spPr>
          <a:xfrm>
            <a:off x="4429829" y="6672605"/>
            <a:ext cx="1389500" cy="397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89" dirty="0">
                <a:solidFill>
                  <a:srgbClr val="002060"/>
                </a:solidFill>
              </a:rPr>
              <a:t>Integridad</a:t>
            </a:r>
          </a:p>
        </p:txBody>
      </p:sp>
      <p:sp>
        <p:nvSpPr>
          <p:cNvPr id="31" name="Rectangle 32"/>
          <p:cNvSpPr/>
          <p:nvPr/>
        </p:nvSpPr>
        <p:spPr>
          <a:xfrm>
            <a:off x="1871621" y="6624479"/>
            <a:ext cx="1389500" cy="397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89" dirty="0">
                <a:solidFill>
                  <a:srgbClr val="002060"/>
                </a:solidFill>
              </a:rPr>
              <a:t>Transparencia</a:t>
            </a:r>
          </a:p>
        </p:txBody>
      </p:sp>
      <p:sp>
        <p:nvSpPr>
          <p:cNvPr id="41" name="CuadroTexto 40"/>
          <p:cNvSpPr txBox="1"/>
          <p:nvPr/>
        </p:nvSpPr>
        <p:spPr>
          <a:xfrm>
            <a:off x="857910" y="795618"/>
            <a:ext cx="794824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400" b="1" i="0" u="none" strike="noStrike" kern="0" cap="none" spc="0" normalizeH="0" baseline="0" noProof="0" dirty="0">
                <a:ln>
                  <a:noFill/>
                </a:ln>
                <a:solidFill>
                  <a:schemeClr val="tx2"/>
                </a:solidFill>
                <a:effectLst/>
                <a:uLnTx/>
                <a:uFillTx/>
                <a:latin typeface="Myriad Pro"/>
                <a:cs typeface="Myriad Pro"/>
              </a:rPr>
              <a:t>Síntesis</a:t>
            </a:r>
          </a:p>
        </p:txBody>
      </p:sp>
    </p:spTree>
    <p:extLst>
      <p:ext uri="{BB962C8B-B14F-4D97-AF65-F5344CB8AC3E}">
        <p14:creationId xmlns:p14="http://schemas.microsoft.com/office/powerpoint/2010/main" val="3720640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991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2560361" y="1492477"/>
            <a:ext cx="614075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chemeClr val="tx2"/>
                </a:solidFill>
                <a:effectLst/>
                <a:uLnTx/>
                <a:uFillTx/>
                <a:latin typeface="Myriad Pro"/>
                <a:cs typeface="Myriad Pro"/>
              </a:rPr>
              <a:t>El punto de partida</a:t>
            </a:r>
          </a:p>
        </p:txBody>
      </p:sp>
      <p:pic>
        <p:nvPicPr>
          <p:cNvPr id="2050" name="Picture 2" descr="http://www.mecd.gob.es/dctm/cee/publicaciones/estudioparticipacion/manosprograma.jpg?documentId=0901e72b81b25111"/>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2379" r="-23287" b="2379"/>
          <a:stretch/>
        </p:blipFill>
        <p:spPr bwMode="auto">
          <a:xfrm flipH="1">
            <a:off x="-1280643" y="3807913"/>
            <a:ext cx="4011313" cy="3754938"/>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2560361" y="2245517"/>
            <a:ext cx="6315584" cy="757130"/>
          </a:xfrm>
          <a:prstGeom prst="rect">
            <a:avLst/>
          </a:prstGeom>
          <a:noFill/>
        </p:spPr>
        <p:txBody>
          <a:bodyPr wrap="square" rtlCol="0">
            <a:spAutoFit/>
          </a:bodyPr>
          <a:lstStyle/>
          <a:p>
            <a:pPr algn="ctr">
              <a:lnSpc>
                <a:spcPct val="90000"/>
              </a:lnSpc>
            </a:pPr>
            <a:r>
              <a:rPr lang="es-ES" sz="2400" dirty="0">
                <a:solidFill>
                  <a:schemeClr val="tx2"/>
                </a:solidFill>
                <a:latin typeface="Myriad Pro"/>
                <a:cs typeface="Myriad Pro"/>
              </a:rPr>
              <a:t>El compromiso de integridad y transparencia que suscribimos. </a:t>
            </a:r>
          </a:p>
        </p:txBody>
      </p:sp>
      <p:sp>
        <p:nvSpPr>
          <p:cNvPr id="9" name="CuadroTexto 8"/>
          <p:cNvSpPr txBox="1"/>
          <p:nvPr/>
        </p:nvSpPr>
        <p:spPr>
          <a:xfrm>
            <a:off x="2560361" y="3807913"/>
            <a:ext cx="6358169" cy="3083921"/>
          </a:xfrm>
          <a:prstGeom prst="rect">
            <a:avLst/>
          </a:prstGeom>
          <a:noFill/>
        </p:spPr>
        <p:txBody>
          <a:bodyPr wrap="square" rtlCol="0">
            <a:spAutoFit/>
          </a:bodyPr>
          <a:lstStyle/>
          <a:p>
            <a:pPr algn="ctr">
              <a:lnSpc>
                <a:spcPct val="90000"/>
              </a:lnSpc>
            </a:pPr>
            <a:r>
              <a:rPr lang="es-ES" sz="2400" b="1" dirty="0">
                <a:solidFill>
                  <a:schemeClr val="tx2"/>
                </a:solidFill>
                <a:latin typeface="Myriad Pro"/>
                <a:cs typeface="Myriad Pro"/>
              </a:rPr>
              <a:t>Las preguntas</a:t>
            </a:r>
          </a:p>
          <a:p>
            <a:pPr algn="ctr">
              <a:lnSpc>
                <a:spcPct val="90000"/>
              </a:lnSpc>
            </a:pPr>
            <a:endParaRPr lang="es-ES" sz="2400" b="1" dirty="0">
              <a:solidFill>
                <a:schemeClr val="tx2"/>
              </a:solidFill>
              <a:latin typeface="Myriad Pro"/>
              <a:cs typeface="Myriad Pro"/>
            </a:endParaRPr>
          </a:p>
          <a:p>
            <a:pPr algn="ctr">
              <a:lnSpc>
                <a:spcPct val="90000"/>
              </a:lnSpc>
            </a:pPr>
            <a:r>
              <a:rPr lang="es-ES" sz="2400" dirty="0">
                <a:solidFill>
                  <a:schemeClr val="tx2"/>
                </a:solidFill>
                <a:latin typeface="Myriad Pro"/>
                <a:cs typeface="Myriad Pro"/>
              </a:rPr>
              <a:t>¿Qué fue lo que nos comprometimos a combatir?</a:t>
            </a:r>
          </a:p>
          <a:p>
            <a:pPr algn="ctr">
              <a:lnSpc>
                <a:spcPct val="90000"/>
              </a:lnSpc>
            </a:pPr>
            <a:endParaRPr lang="es-ES" sz="1200" dirty="0">
              <a:solidFill>
                <a:schemeClr val="tx2"/>
              </a:solidFill>
              <a:latin typeface="Myriad Pro"/>
              <a:cs typeface="Myriad Pro"/>
            </a:endParaRPr>
          </a:p>
          <a:p>
            <a:pPr algn="ctr">
              <a:lnSpc>
                <a:spcPct val="90000"/>
              </a:lnSpc>
            </a:pPr>
            <a:r>
              <a:rPr lang="es-ES" sz="2400" dirty="0">
                <a:solidFill>
                  <a:schemeClr val="tx2"/>
                </a:solidFill>
                <a:latin typeface="Myriad Pro"/>
                <a:cs typeface="Myriad Pro"/>
              </a:rPr>
              <a:t>¿Cuál es la relación entre lucha contra la corrupción, transparencia e integridad?</a:t>
            </a:r>
          </a:p>
          <a:p>
            <a:pPr algn="ctr">
              <a:lnSpc>
                <a:spcPct val="90000"/>
              </a:lnSpc>
            </a:pPr>
            <a:endParaRPr lang="es-ES" sz="1200" dirty="0">
              <a:solidFill>
                <a:schemeClr val="tx2"/>
              </a:solidFill>
              <a:latin typeface="Myriad Pro"/>
              <a:cs typeface="Myriad Pro"/>
            </a:endParaRPr>
          </a:p>
          <a:p>
            <a:pPr algn="ctr">
              <a:lnSpc>
                <a:spcPct val="90000"/>
              </a:lnSpc>
            </a:pPr>
            <a:r>
              <a:rPr lang="es-ES" sz="2400" dirty="0">
                <a:solidFill>
                  <a:schemeClr val="tx2"/>
                </a:solidFill>
                <a:latin typeface="Myriad Pro"/>
                <a:cs typeface="Myriad Pro"/>
              </a:rPr>
              <a:t>¿Por qué, para qué y cómo combatir la corrupción?</a:t>
            </a:r>
          </a:p>
        </p:txBody>
      </p:sp>
    </p:spTree>
    <p:extLst>
      <p:ext uri="{BB962C8B-B14F-4D97-AF65-F5344CB8AC3E}">
        <p14:creationId xmlns:p14="http://schemas.microsoft.com/office/powerpoint/2010/main" val="388524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2252421" y="1059909"/>
            <a:ext cx="6140750" cy="830997"/>
          </a:xfrm>
          <a:prstGeom prst="rect">
            <a:avLst/>
          </a:prstGeom>
          <a:noFill/>
        </p:spPr>
        <p:txBody>
          <a:bodyPr wrap="square" rtlCol="0">
            <a:spAutoFit/>
          </a:bodyPr>
          <a:lstStyle/>
          <a:p>
            <a:pPr lvl="0" algn="ctr" defTabSz="914400">
              <a:defRPr/>
            </a:pPr>
            <a:r>
              <a:rPr lang="es-CO" sz="2400" b="1" kern="0" dirty="0">
                <a:solidFill>
                  <a:schemeClr val="tx2"/>
                </a:solidFill>
                <a:latin typeface="Myriad Pro"/>
                <a:cs typeface="Myriad Pro"/>
              </a:rPr>
              <a:t>¿Qué fue lo que nos comprometimos</a:t>
            </a:r>
          </a:p>
          <a:p>
            <a:pPr lvl="0" algn="ctr" defTabSz="914400">
              <a:defRPr/>
            </a:pPr>
            <a:r>
              <a:rPr lang="es-CO" sz="2400" b="1" kern="0" dirty="0">
                <a:solidFill>
                  <a:schemeClr val="tx2"/>
                </a:solidFill>
                <a:latin typeface="Myriad Pro"/>
                <a:cs typeface="Myriad Pro"/>
              </a:rPr>
              <a:t> a combatir?</a:t>
            </a:r>
          </a:p>
        </p:txBody>
      </p:sp>
      <p:sp>
        <p:nvSpPr>
          <p:cNvPr id="8" name="CuadroTexto 7"/>
          <p:cNvSpPr txBox="1"/>
          <p:nvPr/>
        </p:nvSpPr>
        <p:spPr>
          <a:xfrm>
            <a:off x="776132" y="2027586"/>
            <a:ext cx="8610162" cy="1569660"/>
          </a:xfrm>
          <a:prstGeom prst="rect">
            <a:avLst/>
          </a:prstGeom>
          <a:noFill/>
        </p:spPr>
        <p:txBody>
          <a:bodyPr wrap="square" rtlCol="0">
            <a:spAutoFit/>
          </a:bodyPr>
          <a:lstStyle/>
          <a:p>
            <a:pPr algn="ctr"/>
            <a:r>
              <a:rPr lang="es-ES_tradnl" sz="2400" kern="0" dirty="0">
                <a:solidFill>
                  <a:schemeClr val="tx2"/>
                </a:solidFill>
                <a:latin typeface="Myriad Pro"/>
                <a:cs typeface="Myriad Pro"/>
              </a:rPr>
              <a:t>En concordancia con la mayoría de definiciones de  corrupción, les propongo que la entendamos como  </a:t>
            </a:r>
            <a:r>
              <a:rPr lang="es-ES_tradnl" sz="2400" b="1" kern="0" dirty="0">
                <a:solidFill>
                  <a:schemeClr val="tx2"/>
                </a:solidFill>
                <a:latin typeface="Myriad Pro"/>
                <a:cs typeface="Myriad Pro"/>
              </a:rPr>
              <a:t>el  abuso  del  poder  social,  político  o  económico,  en  beneficio  particular  y  en  detrimento  de  lo  público.</a:t>
            </a:r>
            <a:endParaRPr lang="es-CO" sz="2400" b="1" kern="0" dirty="0">
              <a:solidFill>
                <a:schemeClr val="tx2"/>
              </a:solidFill>
              <a:latin typeface="Myriad Pro"/>
              <a:cs typeface="Myriad Pro"/>
            </a:endParaRPr>
          </a:p>
        </p:txBody>
      </p:sp>
      <p:sp>
        <p:nvSpPr>
          <p:cNvPr id="4" name="Flecha: hacia abajo 3"/>
          <p:cNvSpPr/>
          <p:nvPr/>
        </p:nvSpPr>
        <p:spPr>
          <a:xfrm>
            <a:off x="4305300" y="3813671"/>
            <a:ext cx="1428750" cy="396379"/>
          </a:xfrm>
          <a:prstGeom prst="down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 name="CuadroTexto 4"/>
          <p:cNvSpPr txBox="1"/>
          <p:nvPr/>
        </p:nvSpPr>
        <p:spPr>
          <a:xfrm>
            <a:off x="711812" y="4426475"/>
            <a:ext cx="8615725" cy="2419124"/>
          </a:xfrm>
          <a:prstGeom prst="rect">
            <a:avLst/>
          </a:prstGeom>
          <a:noFill/>
        </p:spPr>
        <p:txBody>
          <a:bodyPr wrap="square" rtlCol="0">
            <a:spAutoFit/>
          </a:bodyPr>
          <a:lstStyle/>
          <a:p>
            <a:pPr algn="ctr">
              <a:lnSpc>
                <a:spcPct val="90000"/>
              </a:lnSpc>
            </a:pPr>
            <a:r>
              <a:rPr lang="es-ES" sz="2400" b="1" dirty="0">
                <a:solidFill>
                  <a:schemeClr val="tx2"/>
                </a:solidFill>
                <a:latin typeface="Myriad Pro"/>
                <a:cs typeface="Myriad Pro"/>
              </a:rPr>
              <a:t>Las preguntas</a:t>
            </a:r>
          </a:p>
          <a:p>
            <a:pPr algn="ctr">
              <a:lnSpc>
                <a:spcPct val="90000"/>
              </a:lnSpc>
            </a:pPr>
            <a:endParaRPr lang="es-ES" sz="2400" b="1" dirty="0">
              <a:solidFill>
                <a:schemeClr val="tx2"/>
              </a:solidFill>
              <a:latin typeface="Myriad Pro"/>
              <a:cs typeface="Myriad Pro"/>
            </a:endParaRPr>
          </a:p>
          <a:p>
            <a:pPr algn="ctr">
              <a:lnSpc>
                <a:spcPct val="90000"/>
              </a:lnSpc>
            </a:pPr>
            <a:r>
              <a:rPr lang="es-ES" sz="2400" dirty="0">
                <a:solidFill>
                  <a:schemeClr val="tx2"/>
                </a:solidFill>
                <a:latin typeface="Myriad Pro"/>
                <a:cs typeface="Myriad Pro"/>
              </a:rPr>
              <a:t>¿Es el síntoma o la enfermedad?</a:t>
            </a:r>
          </a:p>
          <a:p>
            <a:pPr algn="ctr">
              <a:lnSpc>
                <a:spcPct val="90000"/>
              </a:lnSpc>
            </a:pPr>
            <a:endParaRPr lang="es-ES" sz="1200" dirty="0">
              <a:solidFill>
                <a:schemeClr val="tx2"/>
              </a:solidFill>
              <a:latin typeface="Myriad Pro"/>
              <a:cs typeface="Myriad Pro"/>
            </a:endParaRPr>
          </a:p>
          <a:p>
            <a:pPr algn="ctr">
              <a:lnSpc>
                <a:spcPct val="90000"/>
              </a:lnSpc>
            </a:pPr>
            <a:r>
              <a:rPr lang="es-ES" sz="2400" dirty="0">
                <a:solidFill>
                  <a:schemeClr val="tx2"/>
                </a:solidFill>
                <a:latin typeface="Myriad Pro"/>
                <a:cs typeface="Myriad Pro"/>
              </a:rPr>
              <a:t>Si no es la enfermedad, ¿qué es entonces?</a:t>
            </a:r>
          </a:p>
          <a:p>
            <a:pPr algn="ctr">
              <a:lnSpc>
                <a:spcPct val="90000"/>
              </a:lnSpc>
            </a:pPr>
            <a:endParaRPr lang="es-ES" sz="1200" dirty="0">
              <a:solidFill>
                <a:schemeClr val="tx2"/>
              </a:solidFill>
              <a:latin typeface="Myriad Pro"/>
              <a:cs typeface="Myriad Pro"/>
            </a:endParaRPr>
          </a:p>
          <a:p>
            <a:pPr algn="ctr">
              <a:lnSpc>
                <a:spcPct val="90000"/>
              </a:lnSpc>
            </a:pPr>
            <a:r>
              <a:rPr lang="es-ES" sz="2400" dirty="0">
                <a:solidFill>
                  <a:schemeClr val="tx2"/>
                </a:solidFill>
                <a:latin typeface="Myriad Pro"/>
                <a:cs typeface="Myriad Pro"/>
              </a:rPr>
              <a:t>¿Qué hacer frente a la enfermedad (por qué hacer algo, para qué y cómo)?</a:t>
            </a:r>
          </a:p>
        </p:txBody>
      </p:sp>
    </p:spTree>
    <p:extLst>
      <p:ext uri="{BB962C8B-B14F-4D97-AF65-F5344CB8AC3E}">
        <p14:creationId xmlns:p14="http://schemas.microsoft.com/office/powerpoint/2010/main" val="218003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2402733" y="997279"/>
            <a:ext cx="6140750" cy="830997"/>
          </a:xfrm>
          <a:prstGeom prst="rect">
            <a:avLst/>
          </a:prstGeom>
          <a:noFill/>
        </p:spPr>
        <p:txBody>
          <a:bodyPr wrap="square" rtlCol="0">
            <a:spAutoFit/>
          </a:bodyPr>
          <a:lstStyle>
            <a:defPPr>
              <a:defRPr lang="es-ES"/>
            </a:defPPr>
            <a:lvl1pPr marR="0" lvl="0" indent="0" algn="ctr" defTabSz="914400" fontAlgn="auto">
              <a:lnSpc>
                <a:spcPct val="100000"/>
              </a:lnSpc>
              <a:spcBef>
                <a:spcPts val="0"/>
              </a:spcBef>
              <a:spcAft>
                <a:spcPts val="0"/>
              </a:spcAft>
              <a:buClrTx/>
              <a:buSzTx/>
              <a:buFontTx/>
              <a:buNone/>
              <a:tabLst/>
              <a:defRPr kumimoji="0" sz="2400" b="1" i="0" u="none" strike="noStrike" kern="0" cap="none" spc="0" normalizeH="0" baseline="0">
                <a:ln>
                  <a:noFill/>
                </a:ln>
                <a:solidFill>
                  <a:schemeClr val="tx2"/>
                </a:solidFill>
                <a:effectLst/>
                <a:uLnTx/>
                <a:uFillTx/>
                <a:latin typeface="Myriad Pro"/>
                <a:cs typeface="Myriad Pro"/>
              </a:defRPr>
            </a:lvl1pPr>
          </a:lstStyle>
          <a:p>
            <a:r>
              <a:rPr lang="es-CO" dirty="0"/>
              <a:t>Yo creo que la corrupción es el síntoma y no la enfermedad…</a:t>
            </a:r>
          </a:p>
        </p:txBody>
      </p:sp>
      <p:sp>
        <p:nvSpPr>
          <p:cNvPr id="10" name="4 Rectángulo"/>
          <p:cNvSpPr/>
          <p:nvPr/>
        </p:nvSpPr>
        <p:spPr>
          <a:xfrm>
            <a:off x="1684419" y="1909370"/>
            <a:ext cx="6815001" cy="461665"/>
          </a:xfrm>
          <a:prstGeom prst="rect">
            <a:avLst/>
          </a:prstGeom>
          <a:noFill/>
        </p:spPr>
        <p:txBody>
          <a:bodyPr wrap="square" rtlCol="0">
            <a:spAutoFit/>
          </a:bodyPr>
          <a:lstStyle/>
          <a:p>
            <a:pPr algn="ctr" defTabSz="914400"/>
            <a:r>
              <a:rPr lang="es-ES_tradnl" sz="2400" kern="0" dirty="0">
                <a:solidFill>
                  <a:schemeClr val="tx2"/>
                </a:solidFill>
                <a:latin typeface="Myriad Pro"/>
                <a:cs typeface="Myriad Pro"/>
              </a:rPr>
              <a:t>Que el problema es creer que la corrupción:</a:t>
            </a:r>
            <a:endParaRPr lang="en-US" sz="2400" kern="0" dirty="0">
              <a:solidFill>
                <a:schemeClr val="tx2"/>
              </a:solidFill>
              <a:latin typeface="Myriad Pro"/>
              <a:cs typeface="Myriad Pro"/>
            </a:endParaRPr>
          </a:p>
        </p:txBody>
      </p:sp>
      <p:sp>
        <p:nvSpPr>
          <p:cNvPr id="11" name="5 Rectángulo"/>
          <p:cNvSpPr/>
          <p:nvPr/>
        </p:nvSpPr>
        <p:spPr>
          <a:xfrm>
            <a:off x="6035489" y="4484069"/>
            <a:ext cx="2757782" cy="1368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defRPr/>
            </a:pPr>
            <a:r>
              <a:rPr lang="es-ES_tradnl" sz="2206" dirty="0">
                <a:solidFill>
                  <a:prstClr val="black"/>
                </a:solidFill>
                <a:cs typeface="Arial" pitchFamily="34" charset="0"/>
              </a:rPr>
              <a:t> </a:t>
            </a:r>
            <a:r>
              <a:rPr lang="es-ES_tradnl" sz="2400" kern="0" dirty="0">
                <a:solidFill>
                  <a:schemeClr val="tx2"/>
                </a:solidFill>
                <a:latin typeface="Myriad Pro"/>
                <a:cs typeface="Arial" pitchFamily="34" charset="0"/>
              </a:rPr>
              <a:t>c</a:t>
            </a:r>
            <a:r>
              <a:rPr lang="es-ES_tradnl" sz="2400" kern="0" dirty="0">
                <a:solidFill>
                  <a:schemeClr val="tx2"/>
                </a:solidFill>
                <a:latin typeface="Myriad Pro"/>
                <a:cs typeface="Myriad Pro"/>
              </a:rPr>
              <a:t>ultura punitiva</a:t>
            </a:r>
          </a:p>
          <a:p>
            <a:pPr algn="ctr" eaLnBrk="0" hangingPunct="0">
              <a:lnSpc>
                <a:spcPct val="80000"/>
              </a:lnSpc>
              <a:defRPr/>
            </a:pPr>
            <a:r>
              <a:rPr lang="es-ES_tradnl" sz="2400" kern="0" dirty="0">
                <a:solidFill>
                  <a:schemeClr val="tx2"/>
                </a:solidFill>
                <a:latin typeface="Myriad Pro"/>
                <a:cs typeface="Myriad Pro"/>
              </a:rPr>
              <a:t> vs.</a:t>
            </a:r>
          </a:p>
          <a:p>
            <a:pPr algn="ctr" eaLnBrk="0" hangingPunct="0">
              <a:lnSpc>
                <a:spcPct val="80000"/>
              </a:lnSpc>
              <a:defRPr/>
            </a:pPr>
            <a:r>
              <a:rPr lang="es-ES_tradnl" sz="2400" kern="0" dirty="0">
                <a:solidFill>
                  <a:schemeClr val="tx2"/>
                </a:solidFill>
                <a:latin typeface="Myriad Pro"/>
                <a:cs typeface="Myriad Pro"/>
              </a:rPr>
              <a:t> cultura preventiva  </a:t>
            </a:r>
          </a:p>
        </p:txBody>
      </p:sp>
      <p:sp>
        <p:nvSpPr>
          <p:cNvPr id="12" name="6 Rectángulo"/>
          <p:cNvSpPr/>
          <p:nvPr/>
        </p:nvSpPr>
        <p:spPr>
          <a:xfrm>
            <a:off x="1006463" y="2668754"/>
            <a:ext cx="3181246" cy="1044000"/>
          </a:xfrm>
          <a:prstGeom prst="rect">
            <a:avLst/>
          </a:prstGeom>
          <a:solidFill>
            <a:schemeClr val="bg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defRPr/>
            </a:pPr>
            <a:r>
              <a:rPr lang="es-ES_tradnl" sz="2400" kern="0" dirty="0">
                <a:solidFill>
                  <a:schemeClr val="tx2"/>
                </a:solidFill>
                <a:latin typeface="Myriad Pro"/>
                <a:cs typeface="Myriad Pro"/>
              </a:rPr>
              <a:t>Es el problema y no la consecuencia del problema</a:t>
            </a:r>
            <a:endParaRPr lang="en-US" sz="2400" kern="0" dirty="0">
              <a:solidFill>
                <a:schemeClr val="tx2"/>
              </a:solidFill>
              <a:latin typeface="Myriad Pro"/>
              <a:cs typeface="Myriad Pro"/>
            </a:endParaRPr>
          </a:p>
        </p:txBody>
      </p:sp>
      <p:sp>
        <p:nvSpPr>
          <p:cNvPr id="13" name="7 Rectángulo"/>
          <p:cNvSpPr/>
          <p:nvPr/>
        </p:nvSpPr>
        <p:spPr>
          <a:xfrm>
            <a:off x="5810882" y="2668754"/>
            <a:ext cx="3181246" cy="1044000"/>
          </a:xfrm>
          <a:prstGeom prst="rect">
            <a:avLst/>
          </a:prstGeom>
          <a:solidFill>
            <a:schemeClr val="bg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defRPr/>
            </a:pPr>
            <a:r>
              <a:rPr lang="es-ES_tradnl" sz="2206" dirty="0">
                <a:solidFill>
                  <a:prstClr val="black"/>
                </a:solidFill>
                <a:cs typeface="Arial" pitchFamily="34" charset="0"/>
              </a:rPr>
              <a:t>  </a:t>
            </a:r>
            <a:r>
              <a:rPr lang="es-ES_tradnl" sz="2400" kern="0" dirty="0">
                <a:solidFill>
                  <a:schemeClr val="tx2"/>
                </a:solidFill>
                <a:latin typeface="Myriad Pro"/>
                <a:cs typeface="Myriad Pro"/>
              </a:rPr>
              <a:t>Se resuelve  con  más leyes y más penas  </a:t>
            </a:r>
            <a:endParaRPr lang="en-US" sz="2400" kern="0" dirty="0">
              <a:solidFill>
                <a:schemeClr val="tx2"/>
              </a:solidFill>
              <a:latin typeface="Myriad Pro"/>
              <a:cs typeface="Myriad Pro"/>
            </a:endParaRPr>
          </a:p>
        </p:txBody>
      </p:sp>
      <p:sp>
        <p:nvSpPr>
          <p:cNvPr id="14" name="8 Rectángulo"/>
          <p:cNvSpPr/>
          <p:nvPr/>
        </p:nvSpPr>
        <p:spPr>
          <a:xfrm>
            <a:off x="1231070" y="4484069"/>
            <a:ext cx="2738288" cy="1368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defRPr/>
            </a:pPr>
            <a:r>
              <a:rPr lang="es-ES_tradnl" sz="2206" dirty="0">
                <a:solidFill>
                  <a:prstClr val="black"/>
                </a:solidFill>
                <a:cs typeface="Arial" pitchFamily="34" charset="0"/>
              </a:rPr>
              <a:t> </a:t>
            </a:r>
            <a:r>
              <a:rPr lang="es-ES_tradnl" sz="2400" kern="0" dirty="0">
                <a:solidFill>
                  <a:schemeClr val="tx2"/>
                </a:solidFill>
                <a:latin typeface="Myriad Pro"/>
                <a:cs typeface="Arial" pitchFamily="34" charset="0"/>
              </a:rPr>
              <a:t>s</a:t>
            </a:r>
            <a:r>
              <a:rPr lang="es-ES_tradnl" sz="2400" kern="0" dirty="0">
                <a:solidFill>
                  <a:schemeClr val="tx2"/>
                </a:solidFill>
                <a:latin typeface="Myriad Pro"/>
                <a:cs typeface="Myriad Pro"/>
              </a:rPr>
              <a:t>anción legal </a:t>
            </a:r>
          </a:p>
          <a:p>
            <a:pPr algn="ctr" eaLnBrk="0" hangingPunct="0">
              <a:lnSpc>
                <a:spcPct val="80000"/>
              </a:lnSpc>
              <a:defRPr/>
            </a:pPr>
            <a:r>
              <a:rPr lang="es-ES_tradnl" sz="2400" kern="0" dirty="0">
                <a:solidFill>
                  <a:schemeClr val="tx2"/>
                </a:solidFill>
                <a:latin typeface="Myriad Pro"/>
                <a:cs typeface="Myriad Pro"/>
              </a:rPr>
              <a:t> vs.</a:t>
            </a:r>
          </a:p>
          <a:p>
            <a:pPr algn="ctr" eaLnBrk="0" hangingPunct="0">
              <a:lnSpc>
                <a:spcPct val="80000"/>
              </a:lnSpc>
              <a:defRPr/>
            </a:pPr>
            <a:r>
              <a:rPr lang="es-ES_tradnl" sz="2400" kern="0" dirty="0">
                <a:solidFill>
                  <a:schemeClr val="tx2"/>
                </a:solidFill>
                <a:latin typeface="Myriad Pro"/>
                <a:cs typeface="Myriad Pro"/>
              </a:rPr>
              <a:t> sanción social  </a:t>
            </a:r>
          </a:p>
        </p:txBody>
      </p:sp>
      <p:sp>
        <p:nvSpPr>
          <p:cNvPr id="15" name="11 Flecha abajo"/>
          <p:cNvSpPr/>
          <p:nvPr/>
        </p:nvSpPr>
        <p:spPr>
          <a:xfrm>
            <a:off x="2088608" y="3904144"/>
            <a:ext cx="1047108" cy="27236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s-CO" sz="2206">
              <a:solidFill>
                <a:prstClr val="white"/>
              </a:solidFill>
            </a:endParaRPr>
          </a:p>
        </p:txBody>
      </p:sp>
      <p:sp>
        <p:nvSpPr>
          <p:cNvPr id="16" name="12 Flecha abajo"/>
          <p:cNvSpPr/>
          <p:nvPr/>
        </p:nvSpPr>
        <p:spPr>
          <a:xfrm>
            <a:off x="6893027" y="3904144"/>
            <a:ext cx="1047108" cy="32956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s-CO" sz="2206">
              <a:solidFill>
                <a:prstClr val="white"/>
              </a:solidFill>
            </a:endParaRPr>
          </a:p>
        </p:txBody>
      </p:sp>
      <p:sp>
        <p:nvSpPr>
          <p:cNvPr id="17" name="Rectángulo 16"/>
          <p:cNvSpPr/>
          <p:nvPr/>
        </p:nvSpPr>
        <p:spPr>
          <a:xfrm>
            <a:off x="1072253" y="6079465"/>
            <a:ext cx="7782065" cy="9529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lnSpc>
                <a:spcPct val="90000"/>
              </a:lnSpc>
              <a:defRPr/>
            </a:pPr>
            <a:r>
              <a:rPr lang="es-ES" sz="2400" kern="0" dirty="0">
                <a:solidFill>
                  <a:schemeClr val="tx2"/>
                </a:solidFill>
                <a:latin typeface="Myriad Pro"/>
                <a:cs typeface="Myriad Pro"/>
              </a:rPr>
              <a:t>La corrupción no es el problema. Es la expresión de otros problemas</a:t>
            </a:r>
          </a:p>
        </p:txBody>
      </p:sp>
    </p:spTree>
    <p:extLst>
      <p:ext uri="{BB962C8B-B14F-4D97-AF65-F5344CB8AC3E}">
        <p14:creationId xmlns:p14="http://schemas.microsoft.com/office/powerpoint/2010/main" val="291231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2202317" y="1003204"/>
            <a:ext cx="6140750" cy="461665"/>
          </a:xfrm>
          <a:prstGeom prst="rect">
            <a:avLst/>
          </a:prstGeom>
          <a:noFill/>
        </p:spPr>
        <p:txBody>
          <a:bodyPr wrap="square" rtlCol="0">
            <a:spAutoFit/>
          </a:bodyPr>
          <a:lstStyle>
            <a:defPPr>
              <a:defRPr lang="es-ES"/>
            </a:defPPr>
            <a:lvl1pPr marR="0" lvl="0" indent="0" algn="ctr" defTabSz="914400" fontAlgn="auto">
              <a:lnSpc>
                <a:spcPct val="100000"/>
              </a:lnSpc>
              <a:spcBef>
                <a:spcPts val="0"/>
              </a:spcBef>
              <a:spcAft>
                <a:spcPts val="0"/>
              </a:spcAft>
              <a:buClrTx/>
              <a:buSzTx/>
              <a:buFontTx/>
              <a:buNone/>
              <a:tabLst/>
              <a:defRPr kumimoji="0" sz="2400" b="1" i="0" u="none" strike="noStrike" kern="0" cap="none" spc="0" normalizeH="0" baseline="0">
                <a:ln>
                  <a:noFill/>
                </a:ln>
                <a:solidFill>
                  <a:schemeClr val="tx2"/>
                </a:solidFill>
                <a:effectLst/>
                <a:uLnTx/>
                <a:uFillTx/>
                <a:latin typeface="Myriad Pro"/>
                <a:cs typeface="Myriad Pro"/>
              </a:defRPr>
            </a:lvl1pPr>
          </a:lstStyle>
          <a:p>
            <a:r>
              <a:rPr lang="es-CO" dirty="0"/>
              <a:t>Que el problema es…</a:t>
            </a:r>
          </a:p>
        </p:txBody>
      </p:sp>
      <p:sp>
        <p:nvSpPr>
          <p:cNvPr id="19" name="Rectangle 4"/>
          <p:cNvSpPr>
            <a:spLocks noChangeArrowheads="1"/>
          </p:cNvSpPr>
          <p:nvPr/>
        </p:nvSpPr>
        <p:spPr bwMode="auto">
          <a:xfrm>
            <a:off x="814775" y="1734849"/>
            <a:ext cx="8535500" cy="646331"/>
          </a:xfrm>
          <a:prstGeom prst="rect">
            <a:avLst/>
          </a:prstGeom>
          <a:solidFill>
            <a:schemeClr val="bg1">
              <a:lumMod val="85000"/>
            </a:schemeClr>
          </a:solidFill>
          <a:ln>
            <a:noFill/>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lnSpc>
                <a:spcPct val="90000"/>
              </a:lnSpc>
              <a:defRPr/>
            </a:pPr>
            <a:r>
              <a:rPr lang="es-ES_tradnl" kern="0" dirty="0">
                <a:solidFill>
                  <a:schemeClr val="tx2"/>
                </a:solidFill>
                <a:latin typeface="Myriad Pro"/>
                <a:cs typeface="Myriad Pro"/>
              </a:rPr>
              <a:t>Ser parte de una cultura que no ha apropiado </a:t>
            </a:r>
          </a:p>
          <a:p>
            <a:pPr algn="ctr">
              <a:lnSpc>
                <a:spcPct val="90000"/>
              </a:lnSpc>
              <a:defRPr/>
            </a:pPr>
            <a:r>
              <a:rPr lang="es-ES_tradnl" kern="0" dirty="0">
                <a:solidFill>
                  <a:schemeClr val="tx2"/>
                </a:solidFill>
                <a:latin typeface="Myriad Pro"/>
                <a:cs typeface="Myriad Pro"/>
              </a:rPr>
              <a:t>el Estado Social de Derecho y que, en consecuencia: </a:t>
            </a:r>
          </a:p>
        </p:txBody>
      </p:sp>
      <p:sp>
        <p:nvSpPr>
          <p:cNvPr id="20" name="Rectangle 4"/>
          <p:cNvSpPr>
            <a:spLocks noChangeArrowheads="1"/>
          </p:cNvSpPr>
          <p:nvPr/>
        </p:nvSpPr>
        <p:spPr bwMode="auto">
          <a:xfrm>
            <a:off x="814775" y="2687609"/>
            <a:ext cx="8535500" cy="2031325"/>
          </a:xfrm>
          <a:prstGeom prst="rect">
            <a:avLst/>
          </a:prstGeom>
          <a:noFill/>
          <a:ln>
            <a:solidFill>
              <a:schemeClr val="bg1">
                <a:lumMod val="65000"/>
              </a:schemeClr>
            </a:solidFill>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indent="-189075" algn="ctr">
              <a:lnSpc>
                <a:spcPct val="90000"/>
              </a:lnSpc>
              <a:buClr>
                <a:srgbClr val="002060"/>
              </a:buClr>
              <a:buFont typeface="Wingdings" pitchFamily="2" charset="2"/>
              <a:buChar char="§"/>
              <a:defRPr/>
            </a:pPr>
            <a:r>
              <a:rPr lang="es-ES_tradnl" kern="0" dirty="0">
                <a:solidFill>
                  <a:schemeClr val="tx2"/>
                </a:solidFill>
                <a:latin typeface="Myriad Pro"/>
                <a:cs typeface="Myriad Pro"/>
              </a:rPr>
              <a:t>No lo cuida ni defiende como lo hace en los otros ámbitos de la vida; por ejemplo, la familia.</a:t>
            </a:r>
          </a:p>
          <a:p>
            <a:pPr indent="-189075" algn="ctr">
              <a:lnSpc>
                <a:spcPct val="90000"/>
              </a:lnSpc>
              <a:buClr>
                <a:srgbClr val="002060"/>
              </a:buClr>
              <a:buFont typeface="Wingdings" pitchFamily="2" charset="2"/>
              <a:buChar char="§"/>
              <a:defRPr/>
            </a:pPr>
            <a:endParaRPr lang="es-ES_tradnl" kern="0" dirty="0">
              <a:solidFill>
                <a:schemeClr val="tx2"/>
              </a:solidFill>
              <a:latin typeface="Myriad Pro"/>
              <a:cs typeface="Myriad Pro"/>
            </a:endParaRPr>
          </a:p>
          <a:p>
            <a:pPr indent="-189075" algn="ctr">
              <a:lnSpc>
                <a:spcPct val="90000"/>
              </a:lnSpc>
              <a:buClr>
                <a:srgbClr val="002060"/>
              </a:buClr>
              <a:buFont typeface="Wingdings" pitchFamily="2" charset="2"/>
              <a:buChar char="§"/>
              <a:defRPr/>
            </a:pPr>
            <a:r>
              <a:rPr lang="es-ES_tradnl" kern="0" dirty="0">
                <a:solidFill>
                  <a:schemeClr val="tx2"/>
                </a:solidFill>
                <a:latin typeface="Myriad Pro"/>
                <a:cs typeface="Myriad Pro"/>
              </a:rPr>
              <a:t>No lo siente como su proyecto de vida colectivo.</a:t>
            </a:r>
          </a:p>
          <a:p>
            <a:pPr indent="-189075" algn="ctr">
              <a:lnSpc>
                <a:spcPct val="90000"/>
              </a:lnSpc>
              <a:buClr>
                <a:srgbClr val="002060"/>
              </a:buClr>
              <a:buFont typeface="Wingdings" pitchFamily="2" charset="2"/>
              <a:buChar char="§"/>
              <a:defRPr/>
            </a:pPr>
            <a:endParaRPr lang="es-ES_tradnl" kern="0" dirty="0">
              <a:solidFill>
                <a:schemeClr val="tx2"/>
              </a:solidFill>
              <a:latin typeface="Myriad Pro"/>
              <a:cs typeface="Myriad Pro"/>
            </a:endParaRPr>
          </a:p>
          <a:p>
            <a:pPr indent="-189075" algn="ctr">
              <a:lnSpc>
                <a:spcPct val="90000"/>
              </a:lnSpc>
              <a:buClr>
                <a:srgbClr val="002060"/>
              </a:buClr>
              <a:buFont typeface="Wingdings" pitchFamily="2" charset="2"/>
              <a:buChar char="§"/>
              <a:defRPr/>
            </a:pPr>
            <a:r>
              <a:rPr lang="es-ES_tradnl" kern="0" dirty="0">
                <a:solidFill>
                  <a:schemeClr val="tx2"/>
                </a:solidFill>
                <a:latin typeface="Myriad Pro"/>
                <a:cs typeface="Myriad Pro"/>
              </a:rPr>
              <a:t> Lo considera una responsabilidad de los decisores y de la administración pública</a:t>
            </a:r>
            <a:r>
              <a:rPr lang="es-ES_tradnl" b="1" dirty="0">
                <a:solidFill>
                  <a:prstClr val="black"/>
                </a:solidFill>
                <a:latin typeface="Myriad Pro"/>
                <a:cs typeface="Arial" pitchFamily="34" charset="0"/>
              </a:rPr>
              <a:t>. </a:t>
            </a:r>
          </a:p>
        </p:txBody>
      </p:sp>
      <p:sp>
        <p:nvSpPr>
          <p:cNvPr id="21" name="8 Flecha abajo"/>
          <p:cNvSpPr/>
          <p:nvPr/>
        </p:nvSpPr>
        <p:spPr>
          <a:xfrm>
            <a:off x="3454644" y="5025363"/>
            <a:ext cx="3255762" cy="68400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s-CO" dirty="0">
                <a:solidFill>
                  <a:srgbClr val="002060"/>
                </a:solidFill>
                <a:latin typeface="Myriad Pro"/>
              </a:rPr>
              <a:t>En otras palabras</a:t>
            </a:r>
          </a:p>
        </p:txBody>
      </p:sp>
      <p:sp>
        <p:nvSpPr>
          <p:cNvPr id="22" name="22 Rectángulo"/>
          <p:cNvSpPr/>
          <p:nvPr/>
        </p:nvSpPr>
        <p:spPr>
          <a:xfrm>
            <a:off x="814775" y="5953161"/>
            <a:ext cx="8535500" cy="935867"/>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nSpc>
                <a:spcPct val="90000"/>
              </a:lnSpc>
              <a:defRPr/>
            </a:pPr>
            <a:endParaRPr lang="es-ES_tradnl" dirty="0">
              <a:solidFill>
                <a:prstClr val="black"/>
              </a:solidFill>
              <a:latin typeface="Myriad Pro"/>
              <a:cs typeface="Arial" pitchFamily="34" charset="0"/>
            </a:endParaRPr>
          </a:p>
          <a:p>
            <a:pPr algn="ctr">
              <a:lnSpc>
                <a:spcPct val="90000"/>
              </a:lnSpc>
              <a:defRPr/>
            </a:pPr>
            <a:r>
              <a:rPr lang="es-ES_tradnl" kern="0" dirty="0">
                <a:solidFill>
                  <a:schemeClr val="tx2"/>
                </a:solidFill>
                <a:latin typeface="Myriad Pro"/>
                <a:cs typeface="Myriad Pro"/>
              </a:rPr>
              <a:t>En el país prevalece un sistema de creencias que aprueba el abuso del poder, la captura del Estado por parte de intereses particulares, al llamado “vivo”, los atajos para lograr los objetivos, el “todo vale” y las justificaciones para incumplir la ley.</a:t>
            </a:r>
          </a:p>
          <a:p>
            <a:pPr>
              <a:lnSpc>
                <a:spcPct val="90000"/>
              </a:lnSpc>
              <a:defRPr/>
            </a:pPr>
            <a:endParaRPr lang="en-US" dirty="0">
              <a:solidFill>
                <a:prstClr val="black"/>
              </a:solidFill>
              <a:latin typeface="Myriad Pro"/>
              <a:cs typeface="Arial" pitchFamily="34" charset="0"/>
            </a:endParaRPr>
          </a:p>
        </p:txBody>
      </p:sp>
    </p:spTree>
    <p:extLst>
      <p:ext uri="{BB962C8B-B14F-4D97-AF65-F5344CB8AC3E}">
        <p14:creationId xmlns:p14="http://schemas.microsoft.com/office/powerpoint/2010/main" val="2872795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2139687" y="1349191"/>
            <a:ext cx="6140750" cy="461665"/>
          </a:xfrm>
          <a:prstGeom prst="rect">
            <a:avLst/>
          </a:prstGeom>
          <a:noFill/>
        </p:spPr>
        <p:txBody>
          <a:bodyPr wrap="square" rtlCol="0">
            <a:spAutoFit/>
          </a:bodyPr>
          <a:lstStyle>
            <a:defPPr>
              <a:defRPr lang="es-ES"/>
            </a:defPPr>
            <a:lvl1pPr marR="0" lvl="0" indent="0" algn="ctr" defTabSz="914400" fontAlgn="auto">
              <a:lnSpc>
                <a:spcPct val="100000"/>
              </a:lnSpc>
              <a:spcBef>
                <a:spcPts val="0"/>
              </a:spcBef>
              <a:spcAft>
                <a:spcPts val="0"/>
              </a:spcAft>
              <a:buClrTx/>
              <a:buSzTx/>
              <a:buFontTx/>
              <a:buNone/>
              <a:tabLst/>
              <a:defRPr kumimoji="0" sz="2400" b="1" i="0" u="none" strike="noStrike" kern="0" cap="none" spc="0" normalizeH="0" baseline="0">
                <a:ln>
                  <a:noFill/>
                </a:ln>
                <a:solidFill>
                  <a:schemeClr val="tx2"/>
                </a:solidFill>
                <a:effectLst/>
                <a:uLnTx/>
                <a:uFillTx/>
                <a:latin typeface="Myriad Pro"/>
                <a:cs typeface="Myriad Pro"/>
              </a:defRPr>
            </a:lvl1pPr>
          </a:lstStyle>
          <a:p>
            <a:r>
              <a:rPr lang="es-CO" dirty="0"/>
              <a:t>Que la corrupción va vestida de…</a:t>
            </a:r>
          </a:p>
        </p:txBody>
      </p:sp>
      <p:sp>
        <p:nvSpPr>
          <p:cNvPr id="7" name="7 Rectángulo"/>
          <p:cNvSpPr/>
          <p:nvPr/>
        </p:nvSpPr>
        <p:spPr>
          <a:xfrm>
            <a:off x="1072253" y="2015394"/>
            <a:ext cx="7940882" cy="320631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marL="399158" indent="-399158" algn="ctr">
              <a:buClr>
                <a:srgbClr val="002060"/>
              </a:buClr>
              <a:buFont typeface="Wingdings" panose="05000000000000000000" pitchFamily="2" charset="2"/>
              <a:buChar char="§"/>
              <a:defRPr/>
            </a:pPr>
            <a:r>
              <a:rPr lang="es-ES_tradnl" sz="2400" kern="0" dirty="0">
                <a:solidFill>
                  <a:schemeClr val="tx2"/>
                </a:solidFill>
                <a:latin typeface="Myriad Pro"/>
                <a:cs typeface="Myriad Pro"/>
              </a:rPr>
              <a:t>Abuso de poder</a:t>
            </a:r>
          </a:p>
          <a:p>
            <a:pPr marL="399158" indent="-399158" algn="ctr">
              <a:buClr>
                <a:srgbClr val="002060"/>
              </a:buClr>
              <a:buFont typeface="Wingdings" panose="05000000000000000000" pitchFamily="2" charset="2"/>
              <a:buChar char="§"/>
              <a:defRPr/>
            </a:pPr>
            <a:endParaRPr lang="es-ES_tradnl" sz="2400" kern="0" dirty="0">
              <a:solidFill>
                <a:schemeClr val="tx2"/>
              </a:solidFill>
              <a:latin typeface="Myriad Pro"/>
              <a:cs typeface="Myriad Pro"/>
            </a:endParaRPr>
          </a:p>
          <a:p>
            <a:pPr marL="399158" indent="-399158" algn="ctr">
              <a:buClr>
                <a:srgbClr val="002060"/>
              </a:buClr>
              <a:buFont typeface="Wingdings" panose="05000000000000000000" pitchFamily="2" charset="2"/>
              <a:buChar char="§"/>
              <a:defRPr/>
            </a:pPr>
            <a:r>
              <a:rPr lang="es-ES_tradnl" sz="2400" kern="0" dirty="0">
                <a:solidFill>
                  <a:schemeClr val="tx2"/>
                </a:solidFill>
                <a:latin typeface="Myriad Pro"/>
                <a:cs typeface="Myriad Pro"/>
              </a:rPr>
              <a:t>Negocio</a:t>
            </a:r>
          </a:p>
          <a:p>
            <a:pPr marL="399158" indent="-399158" algn="ctr">
              <a:buClr>
                <a:srgbClr val="002060"/>
              </a:buClr>
              <a:buFont typeface="Wingdings" panose="05000000000000000000" pitchFamily="2" charset="2"/>
              <a:buChar char="§"/>
              <a:defRPr/>
            </a:pPr>
            <a:endParaRPr lang="es-ES_tradnl" sz="2400" kern="0" dirty="0">
              <a:solidFill>
                <a:schemeClr val="tx2"/>
              </a:solidFill>
              <a:latin typeface="Myriad Pro"/>
              <a:cs typeface="Myriad Pro"/>
            </a:endParaRPr>
          </a:p>
          <a:p>
            <a:pPr marL="399158" indent="-399158" algn="ctr">
              <a:buClr>
                <a:srgbClr val="002060"/>
              </a:buClr>
              <a:buFont typeface="Wingdings" panose="05000000000000000000" pitchFamily="2" charset="2"/>
              <a:buChar char="§"/>
              <a:defRPr/>
            </a:pPr>
            <a:r>
              <a:rPr lang="es-ES" sz="2400" kern="0" dirty="0">
                <a:solidFill>
                  <a:schemeClr val="tx2"/>
                </a:solidFill>
                <a:latin typeface="Myriad Pro"/>
                <a:cs typeface="Myriad Pro"/>
              </a:rPr>
              <a:t>Captura del Estado </a:t>
            </a:r>
          </a:p>
          <a:p>
            <a:pPr marL="399158" indent="-399158" algn="ctr">
              <a:buClr>
                <a:srgbClr val="002060"/>
              </a:buClr>
              <a:buFont typeface="Wingdings" panose="05000000000000000000" pitchFamily="2" charset="2"/>
              <a:buChar char="§"/>
              <a:defRPr/>
            </a:pPr>
            <a:endParaRPr lang="es-ES" sz="2400" kern="0" dirty="0">
              <a:solidFill>
                <a:schemeClr val="tx2"/>
              </a:solidFill>
              <a:latin typeface="Myriad Pro"/>
              <a:cs typeface="Myriad Pro"/>
            </a:endParaRPr>
          </a:p>
          <a:p>
            <a:pPr marL="399158" indent="-399158" algn="ctr">
              <a:buClr>
                <a:srgbClr val="002060"/>
              </a:buClr>
              <a:buFont typeface="Wingdings" panose="05000000000000000000" pitchFamily="2" charset="2"/>
              <a:buChar char="§"/>
              <a:defRPr/>
            </a:pPr>
            <a:r>
              <a:rPr lang="es-ES" sz="2400" kern="0" dirty="0">
                <a:solidFill>
                  <a:schemeClr val="tx2"/>
                </a:solidFill>
                <a:latin typeface="Myriad Pro"/>
                <a:cs typeface="Myriad Pro"/>
              </a:rPr>
              <a:t>Forma de validación social</a:t>
            </a:r>
          </a:p>
          <a:p>
            <a:pPr algn="ctr">
              <a:buClr>
                <a:srgbClr val="002060"/>
              </a:buClr>
              <a:defRPr/>
            </a:pPr>
            <a:endParaRPr lang="es-ES" sz="2400" b="1" kern="0" dirty="0">
              <a:solidFill>
                <a:schemeClr val="tx2"/>
              </a:solidFill>
              <a:latin typeface="Myriad Pro"/>
              <a:cs typeface="Myriad Pro"/>
            </a:endParaRPr>
          </a:p>
        </p:txBody>
      </p:sp>
      <p:sp>
        <p:nvSpPr>
          <p:cNvPr id="2" name="CuadroTexto 1"/>
          <p:cNvSpPr txBox="1"/>
          <p:nvPr/>
        </p:nvSpPr>
        <p:spPr>
          <a:xfrm>
            <a:off x="1395663" y="5630779"/>
            <a:ext cx="7147820" cy="830997"/>
          </a:xfrm>
          <a:prstGeom prst="rect">
            <a:avLst/>
          </a:prstGeom>
          <a:noFill/>
        </p:spPr>
        <p:txBody>
          <a:bodyPr wrap="square" rtlCol="0">
            <a:spAutoFit/>
          </a:bodyPr>
          <a:lstStyle/>
          <a:p>
            <a:pPr algn="ctr">
              <a:buClr>
                <a:srgbClr val="002060"/>
              </a:buClr>
              <a:defRPr/>
            </a:pPr>
            <a:r>
              <a:rPr lang="es-CO" sz="2400" kern="0" dirty="0">
                <a:solidFill>
                  <a:schemeClr val="tx2"/>
                </a:solidFill>
                <a:latin typeface="Myriad Pro"/>
                <a:cs typeface="Myriad Pro"/>
              </a:rPr>
              <a:t>Es el principal obstáculo para la realización del Estado Social de Derecho</a:t>
            </a:r>
          </a:p>
        </p:txBody>
      </p:sp>
    </p:spTree>
    <p:extLst>
      <p:ext uri="{BB962C8B-B14F-4D97-AF65-F5344CB8AC3E}">
        <p14:creationId xmlns:p14="http://schemas.microsoft.com/office/powerpoint/2010/main" val="106082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2402733" y="1386114"/>
            <a:ext cx="6140750" cy="830997"/>
          </a:xfrm>
          <a:prstGeom prst="rect">
            <a:avLst/>
          </a:prstGeom>
          <a:noFill/>
        </p:spPr>
        <p:txBody>
          <a:bodyPr wrap="square" rtlCol="0">
            <a:spAutoFit/>
          </a:bodyPr>
          <a:lstStyle/>
          <a:p>
            <a:pPr lvl="0" algn="ctr" defTabSz="914400">
              <a:defRPr/>
            </a:pPr>
            <a:r>
              <a:rPr lang="es-CO" sz="2400" b="1" kern="0" dirty="0">
                <a:solidFill>
                  <a:schemeClr val="tx2"/>
                </a:solidFill>
                <a:latin typeface="Myriad Pro"/>
                <a:cs typeface="Myriad Pro"/>
              </a:rPr>
              <a:t>Yo creo que la corrupción es el síntoma y no la enfermedad…</a:t>
            </a:r>
          </a:p>
        </p:txBody>
      </p:sp>
      <p:sp>
        <p:nvSpPr>
          <p:cNvPr id="8" name="CuadroTexto 7"/>
          <p:cNvSpPr txBox="1"/>
          <p:nvPr/>
        </p:nvSpPr>
        <p:spPr>
          <a:xfrm>
            <a:off x="5169877" y="2728982"/>
            <a:ext cx="4308231" cy="3416320"/>
          </a:xfrm>
          <a:prstGeom prst="rect">
            <a:avLst/>
          </a:prstGeom>
          <a:noFill/>
        </p:spPr>
        <p:txBody>
          <a:bodyPr wrap="square" rtlCol="0">
            <a:spAutoFit/>
          </a:bodyPr>
          <a:lstStyle/>
          <a:p>
            <a:pPr algn="just"/>
            <a:r>
              <a:rPr lang="es-CO" sz="2400" b="1" kern="0" dirty="0">
                <a:solidFill>
                  <a:schemeClr val="tx2"/>
                </a:solidFill>
                <a:latin typeface="Myriad Pro"/>
                <a:cs typeface="Myriad Pro"/>
              </a:rPr>
              <a:t>La enfermedad: </a:t>
            </a:r>
            <a:r>
              <a:rPr lang="es-CO" sz="2400" kern="0" dirty="0">
                <a:solidFill>
                  <a:schemeClr val="tx2"/>
                </a:solidFill>
                <a:latin typeface="Myriad Pro"/>
                <a:cs typeface="Myriad Pro"/>
              </a:rPr>
              <a:t>en el país no se ha desarrollado, de manera sostenible, un sistema de creencias y comportamientos  que valore y cuide lo público y, por esa vía, prevenga corrupción y promueva transparencia y la integridad. </a:t>
            </a:r>
          </a:p>
        </p:txBody>
      </p:sp>
      <p:grpSp>
        <p:nvGrpSpPr>
          <p:cNvPr id="3" name="Grupo 2"/>
          <p:cNvGrpSpPr/>
          <p:nvPr/>
        </p:nvGrpSpPr>
        <p:grpSpPr>
          <a:xfrm>
            <a:off x="783943" y="2692950"/>
            <a:ext cx="3570629" cy="3488384"/>
            <a:chOff x="783943" y="2692950"/>
            <a:chExt cx="3570629" cy="3488384"/>
          </a:xfrm>
        </p:grpSpPr>
        <p:pic>
          <p:nvPicPr>
            <p:cNvPr id="1026" name="Picture 2" descr="http://i.istockimg.com/file_thumbview_approve/39076110/6/stock-illustration-39076110-hungry-bacteria.jpg"/>
            <p:cNvPicPr>
              <a:picLocks noChangeAspect="1" noChangeArrowheads="1"/>
            </p:cNvPicPr>
            <p:nvPr/>
          </p:nvPicPr>
          <p:blipFill rotWithShape="1">
            <a:blip r:embed="rId3">
              <a:extLst>
                <a:ext uri="{28A0092B-C50C-407E-A947-70E740481C1C}">
                  <a14:useLocalDpi xmlns:a14="http://schemas.microsoft.com/office/drawing/2010/main" val="0"/>
                </a:ext>
              </a:extLst>
            </a:blip>
            <a:srcRect l="35579" t="12782" r="31217" b="47925"/>
            <a:stretch/>
          </p:blipFill>
          <p:spPr bwMode="auto">
            <a:xfrm>
              <a:off x="783943" y="2692950"/>
              <a:ext cx="1758462" cy="18675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istockimg.com/file_thumbview_approve/39076110/6/stock-illustration-39076110-hungry-bacteria.jpg"/>
            <p:cNvPicPr>
              <a:picLocks noChangeAspect="1" noChangeArrowheads="1"/>
            </p:cNvPicPr>
            <p:nvPr/>
          </p:nvPicPr>
          <p:blipFill rotWithShape="1">
            <a:blip r:embed="rId3">
              <a:extLst>
                <a:ext uri="{28A0092B-C50C-407E-A947-70E740481C1C}">
                  <a14:useLocalDpi xmlns:a14="http://schemas.microsoft.com/office/drawing/2010/main" val="0"/>
                </a:ext>
              </a:extLst>
            </a:blip>
            <a:srcRect l="2969" t="44352" r="68475" b="19657"/>
            <a:stretch/>
          </p:blipFill>
          <p:spPr bwMode="auto">
            <a:xfrm>
              <a:off x="2842295" y="2692950"/>
              <a:ext cx="1512277" cy="17106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istockimg.com/file_thumbview_approve/39076110/6/stock-illustration-39076110-hungry-bacteria.jpg"/>
            <p:cNvPicPr>
              <a:picLocks noChangeAspect="1" noChangeArrowheads="1"/>
            </p:cNvPicPr>
            <p:nvPr/>
          </p:nvPicPr>
          <p:blipFill rotWithShape="1">
            <a:blip r:embed="rId3">
              <a:extLst>
                <a:ext uri="{28A0092B-C50C-407E-A947-70E740481C1C}">
                  <a14:useLocalDpi xmlns:a14="http://schemas.microsoft.com/office/drawing/2010/main" val="0"/>
                </a:ext>
              </a:extLst>
            </a:blip>
            <a:srcRect l="67496" t="4995" b="59117"/>
            <a:stretch/>
          </p:blipFill>
          <p:spPr bwMode="auto">
            <a:xfrm>
              <a:off x="2181444" y="4475626"/>
              <a:ext cx="1721389" cy="17057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9388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ángulo: esquinas redondeadas 2"/>
          <p:cNvSpPr/>
          <p:nvPr/>
        </p:nvSpPr>
        <p:spPr>
          <a:xfrm>
            <a:off x="752955" y="1870437"/>
            <a:ext cx="2520959" cy="46773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400" kern="0" dirty="0">
                <a:solidFill>
                  <a:schemeClr val="tx2"/>
                </a:solidFill>
                <a:latin typeface="Myriad Pro"/>
                <a:cs typeface="Myriad Pro"/>
              </a:rPr>
              <a:t>Hay dos escenarios que facilitan que no se  privilegie el interés general y, por tanto, no se haga una gestión íntegra y transparente de lo público:</a:t>
            </a:r>
          </a:p>
          <a:p>
            <a:pPr algn="ctr"/>
            <a:endParaRPr lang="es-CO" dirty="0"/>
          </a:p>
        </p:txBody>
      </p:sp>
      <p:grpSp>
        <p:nvGrpSpPr>
          <p:cNvPr id="5" name="Grupo 4"/>
          <p:cNvGrpSpPr/>
          <p:nvPr/>
        </p:nvGrpSpPr>
        <p:grpSpPr>
          <a:xfrm>
            <a:off x="3552091" y="1870437"/>
            <a:ext cx="5820509" cy="4677353"/>
            <a:chOff x="3552091" y="1870437"/>
            <a:chExt cx="5820509" cy="4677353"/>
          </a:xfrm>
        </p:grpSpPr>
        <p:sp>
          <p:nvSpPr>
            <p:cNvPr id="4" name="Rectángulo: esquinas redondeadas 3"/>
            <p:cNvSpPr/>
            <p:nvPr/>
          </p:nvSpPr>
          <p:spPr>
            <a:xfrm>
              <a:off x="3552091" y="1870437"/>
              <a:ext cx="5820509" cy="22619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400" b="1" kern="0" dirty="0">
                  <a:solidFill>
                    <a:schemeClr val="bg1"/>
                  </a:solidFill>
                  <a:latin typeface="Myriad Pro"/>
                  <a:cs typeface="Myriad Pro"/>
                </a:rPr>
                <a:t>Desde la perspectiva ciudadana:</a:t>
              </a:r>
              <a:r>
                <a:rPr lang="es-CO" sz="2400" kern="0" dirty="0">
                  <a:solidFill>
                    <a:schemeClr val="bg1"/>
                  </a:solidFill>
                  <a:latin typeface="Myriad Pro"/>
                  <a:cs typeface="Myriad Pro"/>
                </a:rPr>
                <a:t> creencias, comportamientos  y condiciones que incentivan la cultura del atajo, el “todo vale”, la aprobación cultural del “vivo” y las justificaciones para incumplir la ley.</a:t>
              </a:r>
            </a:p>
          </p:txBody>
        </p:sp>
        <p:sp>
          <p:nvSpPr>
            <p:cNvPr id="11" name="Rectángulo: esquinas redondeadas 10"/>
            <p:cNvSpPr/>
            <p:nvPr/>
          </p:nvSpPr>
          <p:spPr>
            <a:xfrm>
              <a:off x="3552091" y="4285842"/>
              <a:ext cx="5820509" cy="22619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400" b="1" kern="0" dirty="0">
                  <a:solidFill>
                    <a:schemeClr val="bg1"/>
                  </a:solidFill>
                  <a:latin typeface="Myriad Pro"/>
                  <a:cs typeface="Myriad Pro"/>
                </a:rPr>
                <a:t>Desde la perspectiva institucional</a:t>
              </a:r>
              <a:r>
                <a:rPr lang="es-CO" sz="2400" kern="0" dirty="0">
                  <a:solidFill>
                    <a:schemeClr val="bg1"/>
                  </a:solidFill>
                  <a:latin typeface="Myriad Pro"/>
                  <a:cs typeface="Myriad Pro"/>
                </a:rPr>
                <a:t>: maneras de decidir y gestionar lo público opacas, ineficientes y deshonestas, que generan oportunidades de corrupción.</a:t>
              </a:r>
            </a:p>
          </p:txBody>
        </p:sp>
      </p:grpSp>
      <p:sp>
        <p:nvSpPr>
          <p:cNvPr id="13" name="CuadroTexto 12"/>
          <p:cNvSpPr txBox="1"/>
          <p:nvPr/>
        </p:nvSpPr>
        <p:spPr>
          <a:xfrm>
            <a:off x="2402733" y="997279"/>
            <a:ext cx="6140750" cy="461665"/>
          </a:xfrm>
          <a:prstGeom prst="rect">
            <a:avLst/>
          </a:prstGeom>
          <a:noFill/>
        </p:spPr>
        <p:txBody>
          <a:bodyPr wrap="square" rtlCol="0">
            <a:spAutoFit/>
          </a:bodyPr>
          <a:lstStyle/>
          <a:p>
            <a:pPr lvl="0" algn="ctr" defTabSz="914400">
              <a:defRPr/>
            </a:pPr>
            <a:r>
              <a:rPr lang="es-CO" sz="2400" b="1" kern="0" dirty="0">
                <a:solidFill>
                  <a:schemeClr val="tx2"/>
                </a:solidFill>
                <a:latin typeface="Myriad Pro"/>
                <a:cs typeface="Myriad Pro"/>
              </a:rPr>
              <a:t>Caldo de cultivo de la enfermedad</a:t>
            </a:r>
          </a:p>
        </p:txBody>
      </p:sp>
    </p:spTree>
    <p:extLst>
      <p:ext uri="{BB962C8B-B14F-4D97-AF65-F5344CB8AC3E}">
        <p14:creationId xmlns:p14="http://schemas.microsoft.com/office/powerpoint/2010/main" val="34683954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647</TotalTime>
  <Words>1728</Words>
  <Application>Microsoft Office PowerPoint</Application>
  <PresentationFormat>Personalizado</PresentationFormat>
  <Paragraphs>163</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ＭＳ Ｐゴシック</vt:lpstr>
      <vt:lpstr>Arial</vt:lpstr>
      <vt:lpstr>Calibri</vt:lpstr>
      <vt:lpstr>Myriad Pro</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ST1</dc:creator>
  <cp:lastModifiedBy>Cesar Orlando Parra Sanabria</cp:lastModifiedBy>
  <cp:revision>71</cp:revision>
  <dcterms:created xsi:type="dcterms:W3CDTF">2016-04-25T16:47:08Z</dcterms:created>
  <dcterms:modified xsi:type="dcterms:W3CDTF">2016-08-22T22:15:07Z</dcterms:modified>
</cp:coreProperties>
</file>