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7.xml" ContentType="application/vnd.openxmlformats-officedocument.presentationml.notesSlide+xml"/>
  <Override PartName="/ppt/charts/chart2.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 id="2147483685" r:id="rId5"/>
    <p:sldMasterId id="2147483697" r:id="rId6"/>
  </p:sldMasterIdLst>
  <p:notesMasterIdLst>
    <p:notesMasterId r:id="rId68"/>
  </p:notesMasterIdLst>
  <p:sldIdLst>
    <p:sldId id="280" r:id="rId7"/>
    <p:sldId id="283" r:id="rId8"/>
    <p:sldId id="483" r:id="rId9"/>
    <p:sldId id="344" r:id="rId10"/>
    <p:sldId id="397" r:id="rId11"/>
    <p:sldId id="454" r:id="rId12"/>
    <p:sldId id="345" r:id="rId13"/>
    <p:sldId id="417" r:id="rId14"/>
    <p:sldId id="485" r:id="rId15"/>
    <p:sldId id="486" r:id="rId16"/>
    <p:sldId id="487" r:id="rId17"/>
    <p:sldId id="488" r:id="rId18"/>
    <p:sldId id="482" r:id="rId19"/>
    <p:sldId id="409" r:id="rId20"/>
    <p:sldId id="441" r:id="rId21"/>
    <p:sldId id="410" r:id="rId22"/>
    <p:sldId id="412" r:id="rId23"/>
    <p:sldId id="411" r:id="rId24"/>
    <p:sldId id="453" r:id="rId25"/>
    <p:sldId id="400" r:id="rId26"/>
    <p:sldId id="380" r:id="rId27"/>
    <p:sldId id="489" r:id="rId28"/>
    <p:sldId id="490" r:id="rId29"/>
    <p:sldId id="491" r:id="rId30"/>
    <p:sldId id="492" r:id="rId31"/>
    <p:sldId id="493" r:id="rId32"/>
    <p:sldId id="494" r:id="rId33"/>
    <p:sldId id="456" r:id="rId34"/>
    <p:sldId id="348" r:id="rId35"/>
    <p:sldId id="407" r:id="rId36"/>
    <p:sldId id="408" r:id="rId37"/>
    <p:sldId id="349" r:id="rId38"/>
    <p:sldId id="368" r:id="rId39"/>
    <p:sldId id="375" r:id="rId40"/>
    <p:sldId id="466" r:id="rId41"/>
    <p:sldId id="467" r:id="rId42"/>
    <p:sldId id="323" r:id="rId43"/>
    <p:sldId id="468" r:id="rId44"/>
    <p:sldId id="469" r:id="rId45"/>
    <p:sldId id="484" r:id="rId46"/>
    <p:sldId id="472" r:id="rId47"/>
    <p:sldId id="473" r:id="rId48"/>
    <p:sldId id="331" r:id="rId49"/>
    <p:sldId id="432" r:id="rId50"/>
    <p:sldId id="448" r:id="rId51"/>
    <p:sldId id="447" r:id="rId52"/>
    <p:sldId id="446" r:id="rId53"/>
    <p:sldId id="481" r:id="rId54"/>
    <p:sldId id="444" r:id="rId55"/>
    <p:sldId id="443" r:id="rId56"/>
    <p:sldId id="442" r:id="rId57"/>
    <p:sldId id="449" r:id="rId58"/>
    <p:sldId id="388" r:id="rId59"/>
    <p:sldId id="474" r:id="rId60"/>
    <p:sldId id="475" r:id="rId61"/>
    <p:sldId id="476" r:id="rId62"/>
    <p:sldId id="477" r:id="rId63"/>
    <p:sldId id="478" r:id="rId64"/>
    <p:sldId id="479" r:id="rId65"/>
    <p:sldId id="480" r:id="rId66"/>
    <p:sldId id="279" r:id="rId6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win Andres Clavijo Romero" initials="EACR"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544"/>
    <a:srgbClr val="CE0A1F"/>
    <a:srgbClr val="D4001E"/>
    <a:srgbClr val="FF9900"/>
    <a:srgbClr val="000066"/>
    <a:srgbClr val="3366CC"/>
    <a:srgbClr val="111752"/>
    <a:srgbClr val="006600"/>
    <a:srgbClr val="FFA7A7"/>
    <a:srgbClr val="F4C1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712"/>
  </p:normalViewPr>
  <p:slideViewPr>
    <p:cSldViewPr snapToGrid="0" snapToObjects="1">
      <p:cViewPr varScale="1">
        <p:scale>
          <a:sx n="123" d="100"/>
          <a:sy n="123" d="100"/>
        </p:scale>
        <p:origin x="102" y="42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pcardenas\Documents\ADRIANA%20SANABRIA\Financiera\PAA\CONTRATOS%20PROYECTO%20PARAM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89937106918239"/>
          <c:y val="0.15682925051035287"/>
          <c:w val="0.73794549266247378"/>
          <c:h val="0.73577136191309422"/>
        </c:manualLayout>
      </c:layout>
      <c:barChart>
        <c:barDir val="col"/>
        <c:grouping val="clustered"/>
        <c:varyColors val="0"/>
        <c:ser>
          <c:idx val="0"/>
          <c:order val="0"/>
          <c:tx>
            <c:strRef>
              <c:f>Hoja1!$B$1</c:f>
              <c:strCache>
                <c:ptCount val="1"/>
                <c:pt idx="0">
                  <c:v>Personas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pt idx="0">
                  <c:v>2016</c:v>
                </c:pt>
                <c:pt idx="1">
                  <c:v>2017</c:v>
                </c:pt>
              </c:numCache>
            </c:numRef>
          </c:cat>
          <c:val>
            <c:numRef>
              <c:f>Hoja1!$B$2:$B$3</c:f>
              <c:numCache>
                <c:formatCode>General</c:formatCode>
                <c:ptCount val="2"/>
                <c:pt idx="0">
                  <c:v>65</c:v>
                </c:pt>
                <c:pt idx="1">
                  <c:v>118</c:v>
                </c:pt>
              </c:numCache>
            </c:numRef>
          </c:val>
          <c:extLst>
            <c:ext xmlns:c16="http://schemas.microsoft.com/office/drawing/2014/chart" uri="{C3380CC4-5D6E-409C-BE32-E72D297353CC}">
              <c16:uniqueId val="{00000000-7F7C-434A-86CD-02AF1CA6D2DE}"/>
            </c:ext>
          </c:extLst>
        </c:ser>
        <c:ser>
          <c:idx val="1"/>
          <c:order val="1"/>
          <c:tx>
            <c:strRef>
              <c:f>Hoja1!$C$1</c:f>
              <c:strCache>
                <c:ptCount val="1"/>
                <c:pt idx="0">
                  <c:v>Papel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pt idx="0">
                  <c:v>2016</c:v>
                </c:pt>
                <c:pt idx="1">
                  <c:v>2017</c:v>
                </c:pt>
              </c:numCache>
            </c:numRef>
          </c:cat>
          <c:val>
            <c:numRef>
              <c:f>Hoja1!$C$2:$C$3</c:f>
              <c:numCache>
                <c:formatCode>General</c:formatCode>
                <c:ptCount val="2"/>
                <c:pt idx="0">
                  <c:v>235</c:v>
                </c:pt>
                <c:pt idx="1">
                  <c:v>186</c:v>
                </c:pt>
              </c:numCache>
            </c:numRef>
          </c:val>
          <c:extLst>
            <c:ext xmlns:c16="http://schemas.microsoft.com/office/drawing/2014/chart" uri="{C3380CC4-5D6E-409C-BE32-E72D297353CC}">
              <c16:uniqueId val="{00000001-7F7C-434A-86CD-02AF1CA6D2DE}"/>
            </c:ext>
          </c:extLst>
        </c:ser>
        <c:dLbls>
          <c:showLegendKey val="0"/>
          <c:showVal val="1"/>
          <c:showCatName val="0"/>
          <c:showSerName val="0"/>
          <c:showPercent val="0"/>
          <c:showBubbleSize val="0"/>
        </c:dLbls>
        <c:gapWidth val="150"/>
        <c:overlap val="-25"/>
        <c:axId val="363072840"/>
        <c:axId val="363071200"/>
      </c:barChart>
      <c:catAx>
        <c:axId val="363072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63071200"/>
        <c:crosses val="autoZero"/>
        <c:auto val="1"/>
        <c:lblAlgn val="ctr"/>
        <c:lblOffset val="100"/>
        <c:noMultiLvlLbl val="0"/>
      </c:catAx>
      <c:valAx>
        <c:axId val="363071200"/>
        <c:scaling>
          <c:orientation val="minMax"/>
        </c:scaling>
        <c:delete val="1"/>
        <c:axPos val="l"/>
        <c:numFmt formatCode="General" sourceLinked="1"/>
        <c:majorTickMark val="none"/>
        <c:minorTickMark val="none"/>
        <c:tickLblPos val="nextTo"/>
        <c:crossAx val="363072840"/>
        <c:crosses val="autoZero"/>
        <c:crossBetween val="between"/>
      </c:valAx>
      <c:spPr>
        <a:noFill/>
        <a:ln>
          <a:noFill/>
        </a:ln>
        <a:effectLst/>
      </c:spPr>
    </c:plotArea>
    <c:legend>
      <c:legendPos val="t"/>
      <c:layout>
        <c:manualLayout>
          <c:xMode val="edge"/>
          <c:yMode val="edge"/>
          <c:x val="0"/>
          <c:y val="0.7222222222222221"/>
          <c:w val="0.19760302429205501"/>
          <c:h val="0.1660885097696121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171E-4574-9C41-19255B337BC4}"/>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3-171E-4574-9C41-19255B337BC4}"/>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5-171E-4574-9C41-19255B337BC4}"/>
              </c:ext>
            </c:extLst>
          </c:dPt>
          <c:dPt>
            <c:idx val="3"/>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171E-4574-9C41-19255B337BC4}"/>
              </c:ext>
            </c:extLst>
          </c:dPt>
          <c:dPt>
            <c:idx val="4"/>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171E-4574-9C41-19255B337BC4}"/>
              </c:ext>
            </c:extLst>
          </c:dPt>
          <c:dLbls>
            <c:dLbl>
              <c:idx val="0"/>
              <c:layout>
                <c:manualLayout>
                  <c:x val="3.3838152383591398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71E-4574-9C41-19255B337BC4}"/>
                </c:ext>
              </c:extLst>
            </c:dLbl>
            <c:dLbl>
              <c:idx val="1"/>
              <c:layout>
                <c:manualLayout>
                  <c:x val="0.12494087033941501"/>
                  <c:y val="-0.1463872885116719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71E-4574-9C41-19255B337BC4}"/>
                </c:ext>
              </c:extLst>
            </c:dLbl>
            <c:dLbl>
              <c:idx val="2"/>
              <c:layout>
                <c:manualLayout>
                  <c:x val="-2.6029347987378102E-3"/>
                  <c:y val="-1.6265574461245502E-2"/>
                </c:manualLayout>
              </c:layout>
              <c:tx>
                <c:rich>
                  <a:bodyPr/>
                  <a:lstStyle/>
                  <a:p>
                    <a:fld id="{407CA19B-D293-4293-AAA5-675DA476AA2A}" type="CATEGORYNAME">
                      <a:rPr lang="en-US"/>
                      <a:pPr/>
                      <a:t>[NOMBRE DE CATEGORÍA]</a:t>
                    </a:fld>
                    <a:r>
                      <a:rPr lang="en-US" baseline="0" dirty="0"/>
                      <a:t>
2.8%</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71E-4574-9C41-19255B337BC4}"/>
                </c:ext>
              </c:extLst>
            </c:dLbl>
            <c:dLbl>
              <c:idx val="3"/>
              <c:layout>
                <c:manualLayout>
                  <c:x val="3.6441087182329197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71E-4574-9C41-19255B337BC4}"/>
                </c:ext>
              </c:extLst>
            </c:dLbl>
            <c:dLbl>
              <c:idx val="4"/>
              <c:layout>
                <c:manualLayout>
                  <c:x val="4.1646956779804803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71E-4574-9C41-19255B337BC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rgbClr val="434343"/>
                    </a:solidFill>
                    <a:latin typeface="Calibri"/>
                    <a:ea typeface="+mn-ea"/>
                    <a:cs typeface="Calibri"/>
                  </a:defRPr>
                </a:pPr>
                <a:endParaRPr lang="es-CO"/>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CDP!$G$3:$G$7</c:f>
              <c:strCache>
                <c:ptCount val="5"/>
                <c:pt idx="0">
                  <c:v> Meta </c:v>
                </c:pt>
                <c:pt idx="1">
                  <c:v>Distrito Capital</c:v>
                </c:pt>
                <c:pt idx="2">
                  <c:v>Cundinamarca</c:v>
                </c:pt>
                <c:pt idx="3">
                  <c:v> Boyacá </c:v>
                </c:pt>
                <c:pt idx="4">
                  <c:v> Tolima </c:v>
                </c:pt>
              </c:strCache>
            </c:strRef>
          </c:cat>
          <c:val>
            <c:numRef>
              <c:f>CDP!$H$3:$H$7</c:f>
              <c:numCache>
                <c:formatCode>_(* #,##0_);_(* \(#,##0\);_(* "-"_);_(@_)</c:formatCode>
                <c:ptCount val="5"/>
                <c:pt idx="0">
                  <c:v>1000000000</c:v>
                </c:pt>
                <c:pt idx="1">
                  <c:v>25999987282</c:v>
                </c:pt>
                <c:pt idx="2">
                  <c:v>880077800</c:v>
                </c:pt>
                <c:pt idx="3">
                  <c:v>2000000000</c:v>
                </c:pt>
                <c:pt idx="4">
                  <c:v>1000000000</c:v>
                </c:pt>
              </c:numCache>
            </c:numRef>
          </c:val>
          <c:extLst>
            <c:ext xmlns:c16="http://schemas.microsoft.com/office/drawing/2014/chart" uri="{C3380CC4-5D6E-409C-BE32-E72D297353CC}">
              <c16:uniqueId val="{0000000A-171E-4574-9C41-19255B337BC4}"/>
            </c:ext>
          </c:extLst>
        </c:ser>
        <c:ser>
          <c:idx val="1"/>
          <c:order val="1"/>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C-171E-4574-9C41-19255B337BC4}"/>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E-171E-4574-9C41-19255B337BC4}"/>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10-171E-4574-9C41-19255B337BC4}"/>
              </c:ext>
            </c:extLst>
          </c:dPt>
          <c:dPt>
            <c:idx val="3"/>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2-171E-4574-9C41-19255B337BC4}"/>
              </c:ext>
            </c:extLst>
          </c:dPt>
          <c:dPt>
            <c:idx val="4"/>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4-171E-4574-9C41-19255B337BC4}"/>
              </c:ext>
            </c:extLst>
          </c:dPt>
          <c:cat>
            <c:strRef>
              <c:f>CDP!$G$3:$G$7</c:f>
              <c:strCache>
                <c:ptCount val="5"/>
                <c:pt idx="0">
                  <c:v> Meta </c:v>
                </c:pt>
                <c:pt idx="1">
                  <c:v>Distrito Capital</c:v>
                </c:pt>
                <c:pt idx="2">
                  <c:v>Cundinamarca</c:v>
                </c:pt>
                <c:pt idx="3">
                  <c:v> Boyacá </c:v>
                </c:pt>
                <c:pt idx="4">
                  <c:v> Tolima </c:v>
                </c:pt>
              </c:strCache>
            </c:strRef>
          </c:cat>
          <c:val>
            <c:numRef>
              <c:f>CDP!$I$3:$I$7</c:f>
              <c:numCache>
                <c:formatCode>0%</c:formatCode>
                <c:ptCount val="5"/>
                <c:pt idx="0">
                  <c:v>3.2383351438689201E-2</c:v>
                </c:pt>
                <c:pt idx="1">
                  <c:v>0.84196672555445495</c:v>
                </c:pt>
                <c:pt idx="2">
                  <c:v>2.84998686907884E-2</c:v>
                </c:pt>
                <c:pt idx="3">
                  <c:v>6.4766702877378401E-2</c:v>
                </c:pt>
                <c:pt idx="4">
                  <c:v>3.2383351438689201E-2</c:v>
                </c:pt>
              </c:numCache>
            </c:numRef>
          </c:val>
          <c:extLst>
            <c:ext xmlns:c16="http://schemas.microsoft.com/office/drawing/2014/chart" uri="{C3380CC4-5D6E-409C-BE32-E72D297353CC}">
              <c16:uniqueId val="{00000015-171E-4574-9C41-19255B337BC4}"/>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20E5D-4436-4DF4-B22D-B219CED1B21C}"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s-ES"/>
        </a:p>
      </dgm:t>
    </dgm:pt>
    <dgm:pt modelId="{0ED7982F-B4A7-4BF7-A1CA-AEA59844CF03}">
      <dgm:prSet phldrT="[Texto]" custT="1"/>
      <dgm:spPr>
        <a:solidFill>
          <a:srgbClr val="052544"/>
        </a:solidFill>
        <a:ln>
          <a:noFill/>
        </a:ln>
      </dgm:spPr>
      <dgm:t>
        <a:bodyPr/>
        <a:lstStyle/>
        <a:p>
          <a:endParaRPr lang="es-ES" sz="600" b="1" kern="1200" dirty="0">
            <a:solidFill>
              <a:schemeClr val="bg1"/>
            </a:solidFill>
            <a:latin typeface="Calibri"/>
            <a:cs typeface="Calibri"/>
          </a:endParaRPr>
        </a:p>
        <a:p>
          <a:r>
            <a:rPr lang="es-ES" sz="1100" kern="1200" dirty="0">
              <a:solidFill>
                <a:schemeClr val="bg1"/>
              </a:solidFill>
              <a:latin typeface="Calibri"/>
              <a:ea typeface="+mn-ea"/>
              <a:cs typeface="Calibri"/>
            </a:rPr>
            <a:t>Director del Proyecto</a:t>
          </a:r>
        </a:p>
        <a:p>
          <a:endParaRPr lang="es-ES" sz="600" b="1" kern="1200" dirty="0">
            <a:solidFill>
              <a:schemeClr val="bg1"/>
            </a:solidFill>
            <a:latin typeface="Calibri"/>
            <a:cs typeface="Calibri"/>
          </a:endParaRPr>
        </a:p>
      </dgm:t>
    </dgm:pt>
    <dgm:pt modelId="{489D6ACE-FFC4-431D-BBE1-FAAC9985B168}" type="parTrans" cxnId="{7992AEC7-761C-48C4-9366-A5EC98CA1295}">
      <dgm:prSet/>
      <dgm:spPr/>
      <dgm:t>
        <a:bodyPr/>
        <a:lstStyle/>
        <a:p>
          <a:endParaRPr lang="es-ES" sz="2800">
            <a:latin typeface="Arial (Cuerpo)"/>
          </a:endParaRPr>
        </a:p>
      </dgm:t>
    </dgm:pt>
    <dgm:pt modelId="{779D6D13-F14E-4190-B02E-78B4D347AB02}" type="sibTrans" cxnId="{7992AEC7-761C-48C4-9366-A5EC98CA1295}">
      <dgm:prSet/>
      <dgm:spPr/>
      <dgm:t>
        <a:bodyPr/>
        <a:lstStyle/>
        <a:p>
          <a:endParaRPr lang="es-ES" sz="2800">
            <a:latin typeface="Arial (Cuerpo)"/>
          </a:endParaRPr>
        </a:p>
      </dgm:t>
    </dgm:pt>
    <dgm:pt modelId="{2F50351A-6F73-4F23-9CA5-618A3D44925A}" type="asst">
      <dgm:prSet custT="1"/>
      <dgm:spPr>
        <a:solidFill>
          <a:srgbClr val="052544"/>
        </a:solidFill>
        <a:ln>
          <a:noFill/>
        </a:ln>
      </dgm:spPr>
      <dgm:t>
        <a:bodyPr/>
        <a:lstStyle/>
        <a:p>
          <a:r>
            <a:rPr lang="es-ES" sz="1100" kern="1200">
              <a:solidFill>
                <a:schemeClr val="bg1"/>
              </a:solidFill>
              <a:latin typeface="Calibri"/>
              <a:ea typeface="+mn-ea"/>
              <a:cs typeface="Calibri"/>
            </a:rPr>
            <a:t>Secretaria</a:t>
          </a:r>
          <a:endParaRPr lang="es-ES" sz="1100" kern="1200" dirty="0">
            <a:solidFill>
              <a:schemeClr val="bg1"/>
            </a:solidFill>
            <a:latin typeface="Calibri"/>
            <a:ea typeface="+mn-ea"/>
            <a:cs typeface="Calibri"/>
          </a:endParaRPr>
        </a:p>
      </dgm:t>
    </dgm:pt>
    <dgm:pt modelId="{715FBD81-0CA2-4806-BDC7-F4B03C39C2F7}" type="parTrans" cxnId="{4288641D-1761-4ABB-AD8E-DD48D4BB388A}">
      <dgm:prSet/>
      <dgm:spPr>
        <a:ln w="12700" cmpd="sng">
          <a:solidFill>
            <a:srgbClr val="000066"/>
          </a:solidFill>
        </a:ln>
      </dgm:spPr>
      <dgm:t>
        <a:bodyPr/>
        <a:lstStyle/>
        <a:p>
          <a:endParaRPr lang="es-ES" sz="2800">
            <a:latin typeface="Arial (Cuerpo)"/>
          </a:endParaRPr>
        </a:p>
      </dgm:t>
    </dgm:pt>
    <dgm:pt modelId="{77205BAF-66D4-4BBE-851D-090C2F49F24B}" type="sibTrans" cxnId="{4288641D-1761-4ABB-AD8E-DD48D4BB388A}">
      <dgm:prSet/>
      <dgm:spPr/>
      <dgm:t>
        <a:bodyPr/>
        <a:lstStyle/>
        <a:p>
          <a:endParaRPr lang="es-ES" sz="2800">
            <a:latin typeface="Arial (Cuerpo)"/>
          </a:endParaRPr>
        </a:p>
      </dgm:t>
    </dgm:pt>
    <dgm:pt modelId="{E8DE8941-153F-4ADF-9C16-27B1AD7A9C31}">
      <dgm:prSet custT="1"/>
      <dgm:spPr>
        <a:solidFill>
          <a:srgbClr val="052544"/>
        </a:solidFill>
        <a:ln>
          <a:noFill/>
        </a:ln>
      </dgm:spPr>
      <dgm:t>
        <a:bodyPr/>
        <a:lstStyle/>
        <a:p>
          <a:r>
            <a:rPr lang="es-ES" sz="1100">
              <a:solidFill>
                <a:schemeClr val="bg1"/>
              </a:solidFill>
              <a:latin typeface="Calibri"/>
              <a:cs typeface="Calibri"/>
            </a:rPr>
            <a:t>Abogado</a:t>
          </a:r>
          <a:endParaRPr lang="es-ES" sz="1100" dirty="0">
            <a:solidFill>
              <a:schemeClr val="bg1"/>
            </a:solidFill>
            <a:latin typeface="Calibri"/>
            <a:cs typeface="Calibri"/>
          </a:endParaRPr>
        </a:p>
      </dgm:t>
    </dgm:pt>
    <dgm:pt modelId="{3A83943C-E586-4E6B-863D-F61BBE2CAE8A}" type="parTrans" cxnId="{C7BE8E45-B742-41CC-80E2-2EE0BC6347D9}">
      <dgm:prSet/>
      <dgm:spPr>
        <a:ln w="12700" cmpd="sng">
          <a:solidFill>
            <a:srgbClr val="000066"/>
          </a:solidFill>
        </a:ln>
      </dgm:spPr>
      <dgm:t>
        <a:bodyPr/>
        <a:lstStyle/>
        <a:p>
          <a:endParaRPr lang="es-ES"/>
        </a:p>
      </dgm:t>
    </dgm:pt>
    <dgm:pt modelId="{F9D8FE10-2930-4733-BC32-FB6D8301A77F}" type="sibTrans" cxnId="{C7BE8E45-B742-41CC-80E2-2EE0BC6347D9}">
      <dgm:prSet/>
      <dgm:spPr/>
      <dgm:t>
        <a:bodyPr/>
        <a:lstStyle/>
        <a:p>
          <a:endParaRPr lang="es-ES"/>
        </a:p>
      </dgm:t>
    </dgm:pt>
    <dgm:pt modelId="{3852B268-C493-4CB9-A15F-3C5E7CC5AF42}">
      <dgm:prSet custT="1"/>
      <dgm:spPr>
        <a:solidFill>
          <a:srgbClr val="052544"/>
        </a:solidFill>
        <a:ln>
          <a:noFill/>
        </a:ln>
      </dgm:spPr>
      <dgm:t>
        <a:bodyPr/>
        <a:lstStyle/>
        <a:p>
          <a:r>
            <a:rPr lang="es-ES" sz="1100">
              <a:solidFill>
                <a:schemeClr val="bg1"/>
              </a:solidFill>
              <a:latin typeface="Calibri"/>
              <a:cs typeface="Calibri"/>
            </a:rPr>
            <a:t>Coordinador Administrativo y Financiero</a:t>
          </a:r>
          <a:endParaRPr lang="es-ES" sz="1100" dirty="0">
            <a:solidFill>
              <a:schemeClr val="bg1"/>
            </a:solidFill>
            <a:latin typeface="Calibri"/>
            <a:cs typeface="Calibri"/>
          </a:endParaRPr>
        </a:p>
      </dgm:t>
    </dgm:pt>
    <dgm:pt modelId="{42D1CC1B-EDCF-4287-BA5C-0223B7D1E964}" type="parTrans" cxnId="{ECAA04AA-BA86-44CA-AD18-2902595C5D52}">
      <dgm:prSet/>
      <dgm:spPr>
        <a:ln w="12700" cmpd="sng">
          <a:solidFill>
            <a:srgbClr val="000066"/>
          </a:solidFill>
        </a:ln>
      </dgm:spPr>
      <dgm:t>
        <a:bodyPr/>
        <a:lstStyle/>
        <a:p>
          <a:endParaRPr lang="es-ES"/>
        </a:p>
      </dgm:t>
    </dgm:pt>
    <dgm:pt modelId="{76D453FD-98A2-4A71-A2D6-A5C05AD99430}" type="sibTrans" cxnId="{ECAA04AA-BA86-44CA-AD18-2902595C5D52}">
      <dgm:prSet/>
      <dgm:spPr/>
      <dgm:t>
        <a:bodyPr/>
        <a:lstStyle/>
        <a:p>
          <a:endParaRPr lang="es-ES"/>
        </a:p>
      </dgm:t>
    </dgm:pt>
    <dgm:pt modelId="{5089EB3F-90B8-46E8-862E-76AB21C90B08}">
      <dgm:prSet custT="1"/>
      <dgm:spPr>
        <a:solidFill>
          <a:srgbClr val="052544"/>
        </a:solidFill>
        <a:ln>
          <a:noFill/>
        </a:ln>
      </dgm:spPr>
      <dgm:t>
        <a:bodyPr/>
        <a:lstStyle/>
        <a:p>
          <a:r>
            <a:rPr lang="es-ES" sz="1100">
              <a:solidFill>
                <a:schemeClr val="bg1"/>
              </a:solidFill>
              <a:latin typeface="Calibri"/>
              <a:cs typeface="Calibri"/>
            </a:rPr>
            <a:t>Comunicaciones y Pedagogía</a:t>
          </a:r>
          <a:endParaRPr lang="es-ES" sz="1100" dirty="0">
            <a:solidFill>
              <a:schemeClr val="bg1"/>
            </a:solidFill>
            <a:latin typeface="Calibri"/>
            <a:cs typeface="Calibri"/>
          </a:endParaRPr>
        </a:p>
      </dgm:t>
    </dgm:pt>
    <dgm:pt modelId="{AFE9C7A3-D0B0-4E12-BD8C-D251C82A1076}" type="parTrans" cxnId="{021A6AFA-48CB-4468-8655-A2692DD560E1}">
      <dgm:prSet/>
      <dgm:spPr>
        <a:ln w="12700" cmpd="sng">
          <a:solidFill>
            <a:srgbClr val="000066"/>
          </a:solidFill>
        </a:ln>
      </dgm:spPr>
      <dgm:t>
        <a:bodyPr/>
        <a:lstStyle/>
        <a:p>
          <a:endParaRPr lang="es-ES"/>
        </a:p>
      </dgm:t>
    </dgm:pt>
    <dgm:pt modelId="{DBAF97A1-A546-4DCA-A38F-DCE8636EBB7F}" type="sibTrans" cxnId="{021A6AFA-48CB-4468-8655-A2692DD560E1}">
      <dgm:prSet/>
      <dgm:spPr/>
      <dgm:t>
        <a:bodyPr/>
        <a:lstStyle/>
        <a:p>
          <a:endParaRPr lang="es-ES"/>
        </a:p>
      </dgm:t>
    </dgm:pt>
    <dgm:pt modelId="{2A465D1B-4472-4B86-8F0D-B4058823A279}">
      <dgm:prSet custT="1"/>
      <dgm:spPr>
        <a:solidFill>
          <a:srgbClr val="052544"/>
        </a:solidFill>
        <a:ln>
          <a:noFill/>
        </a:ln>
      </dgm:spPr>
      <dgm:t>
        <a:bodyPr/>
        <a:lstStyle/>
        <a:p>
          <a:r>
            <a:rPr lang="es-ES" sz="1100">
              <a:solidFill>
                <a:schemeClr val="bg1"/>
              </a:solidFill>
              <a:latin typeface="Calibri"/>
              <a:cs typeface="Calibri"/>
            </a:rPr>
            <a:t>Coordinador Complejo de Páramos</a:t>
          </a:r>
          <a:endParaRPr lang="es-ES" sz="1100" dirty="0">
            <a:solidFill>
              <a:schemeClr val="bg1"/>
            </a:solidFill>
            <a:latin typeface="Calibri"/>
            <a:cs typeface="Calibri"/>
          </a:endParaRPr>
        </a:p>
      </dgm:t>
    </dgm:pt>
    <dgm:pt modelId="{F91962DB-D504-4C5E-A4E9-CAF4C52E4659}" type="parTrans" cxnId="{0DAB1EFC-5565-44AA-A6EA-3761D86ADD96}">
      <dgm:prSet/>
      <dgm:spPr>
        <a:ln w="12700" cmpd="sng">
          <a:solidFill>
            <a:srgbClr val="000066"/>
          </a:solidFill>
        </a:ln>
      </dgm:spPr>
      <dgm:t>
        <a:bodyPr/>
        <a:lstStyle/>
        <a:p>
          <a:endParaRPr lang="es-ES"/>
        </a:p>
      </dgm:t>
    </dgm:pt>
    <dgm:pt modelId="{C4D84C9F-0F93-45EE-855B-327BBAC3ADE5}" type="sibTrans" cxnId="{0DAB1EFC-5565-44AA-A6EA-3761D86ADD96}">
      <dgm:prSet/>
      <dgm:spPr/>
      <dgm:t>
        <a:bodyPr/>
        <a:lstStyle/>
        <a:p>
          <a:endParaRPr lang="es-ES"/>
        </a:p>
      </dgm:t>
    </dgm:pt>
    <dgm:pt modelId="{87D8E1D7-D0C6-4C83-8D93-4315B1501727}" type="asst">
      <dgm:prSet custT="1"/>
      <dgm:spPr>
        <a:solidFill>
          <a:srgbClr val="052544"/>
        </a:solidFill>
        <a:ln>
          <a:noFill/>
        </a:ln>
      </dgm:spPr>
      <dgm:t>
        <a:bodyPr/>
        <a:lstStyle/>
        <a:p>
          <a:r>
            <a:rPr lang="es-ES" sz="1100">
              <a:solidFill>
                <a:schemeClr val="bg1"/>
              </a:solidFill>
              <a:latin typeface="Calibri"/>
              <a:cs typeface="Calibri"/>
            </a:rPr>
            <a:t>Gestor Social</a:t>
          </a:r>
          <a:endParaRPr lang="es-ES" sz="1100" dirty="0">
            <a:solidFill>
              <a:schemeClr val="bg1"/>
            </a:solidFill>
            <a:latin typeface="Calibri"/>
            <a:cs typeface="Calibri"/>
          </a:endParaRPr>
        </a:p>
      </dgm:t>
    </dgm:pt>
    <dgm:pt modelId="{85DA00E9-7135-4E29-9CD9-7D27458DF3A2}" type="parTrans" cxnId="{A406775E-26D6-4190-AAFE-46746089D793}">
      <dgm:prSet/>
      <dgm:spPr>
        <a:ln w="12700" cmpd="sng">
          <a:solidFill>
            <a:srgbClr val="000066"/>
          </a:solidFill>
        </a:ln>
      </dgm:spPr>
      <dgm:t>
        <a:bodyPr/>
        <a:lstStyle/>
        <a:p>
          <a:endParaRPr lang="es-ES"/>
        </a:p>
      </dgm:t>
    </dgm:pt>
    <dgm:pt modelId="{8EE03272-C7AE-4F36-BE65-9F9CAB487F12}" type="sibTrans" cxnId="{A406775E-26D6-4190-AAFE-46746089D793}">
      <dgm:prSet/>
      <dgm:spPr/>
      <dgm:t>
        <a:bodyPr/>
        <a:lstStyle/>
        <a:p>
          <a:endParaRPr lang="es-ES"/>
        </a:p>
      </dgm:t>
    </dgm:pt>
    <dgm:pt modelId="{83CCA978-D925-48C9-A75C-DF47E61BCD35}" type="asst">
      <dgm:prSet custT="1"/>
      <dgm:spPr>
        <a:solidFill>
          <a:srgbClr val="052544"/>
        </a:solidFill>
        <a:ln>
          <a:noFill/>
        </a:ln>
      </dgm:spPr>
      <dgm:t>
        <a:bodyPr/>
        <a:lstStyle/>
        <a:p>
          <a:r>
            <a:rPr lang="es-ES" sz="1100">
              <a:solidFill>
                <a:schemeClr val="bg1"/>
              </a:solidFill>
              <a:latin typeface="Calibri"/>
              <a:cs typeface="Calibri"/>
            </a:rPr>
            <a:t>Asistente Administrativo</a:t>
          </a:r>
          <a:endParaRPr lang="es-ES" sz="1100" dirty="0">
            <a:solidFill>
              <a:schemeClr val="bg1"/>
            </a:solidFill>
            <a:latin typeface="Calibri"/>
            <a:cs typeface="Calibri"/>
          </a:endParaRPr>
        </a:p>
      </dgm:t>
    </dgm:pt>
    <dgm:pt modelId="{6C22C453-1FD7-468B-8F21-4EEEE07338A8}" type="parTrans" cxnId="{B02F1711-F025-4A84-894D-D8BD99089BFC}">
      <dgm:prSet/>
      <dgm:spPr>
        <a:ln w="12700" cmpd="sng">
          <a:solidFill>
            <a:srgbClr val="000066"/>
          </a:solidFill>
        </a:ln>
      </dgm:spPr>
      <dgm:t>
        <a:bodyPr/>
        <a:lstStyle/>
        <a:p>
          <a:endParaRPr lang="es-ES"/>
        </a:p>
      </dgm:t>
    </dgm:pt>
    <dgm:pt modelId="{8A8D0581-BDB3-4FE0-8C64-B5749F7932E6}" type="sibTrans" cxnId="{B02F1711-F025-4A84-894D-D8BD99089BFC}">
      <dgm:prSet/>
      <dgm:spPr/>
      <dgm:t>
        <a:bodyPr/>
        <a:lstStyle/>
        <a:p>
          <a:endParaRPr lang="es-ES"/>
        </a:p>
      </dgm:t>
    </dgm:pt>
    <dgm:pt modelId="{927D8CEC-0283-4593-9761-0A4D26D0048A}" type="pres">
      <dgm:prSet presAssocID="{C2620E5D-4436-4DF4-B22D-B219CED1B21C}" presName="hierChild1" presStyleCnt="0">
        <dgm:presLayoutVars>
          <dgm:orgChart val="1"/>
          <dgm:chPref val="1"/>
          <dgm:dir/>
          <dgm:animOne val="branch"/>
          <dgm:animLvl val="lvl"/>
          <dgm:resizeHandles/>
        </dgm:presLayoutVars>
      </dgm:prSet>
      <dgm:spPr/>
    </dgm:pt>
    <dgm:pt modelId="{9D0AB545-2378-45F0-BEF6-608150145C59}" type="pres">
      <dgm:prSet presAssocID="{0ED7982F-B4A7-4BF7-A1CA-AEA59844CF03}" presName="hierRoot1" presStyleCnt="0">
        <dgm:presLayoutVars>
          <dgm:hierBranch val="init"/>
        </dgm:presLayoutVars>
      </dgm:prSet>
      <dgm:spPr/>
    </dgm:pt>
    <dgm:pt modelId="{2AACE9E3-FDD0-4406-A6F2-FDD4A3DABA9B}" type="pres">
      <dgm:prSet presAssocID="{0ED7982F-B4A7-4BF7-A1CA-AEA59844CF03}" presName="rootComposite1" presStyleCnt="0"/>
      <dgm:spPr/>
    </dgm:pt>
    <dgm:pt modelId="{1D44F05D-56BF-4048-A2B9-639EB1D0B68F}" type="pres">
      <dgm:prSet presAssocID="{0ED7982F-B4A7-4BF7-A1CA-AEA59844CF03}" presName="rootText1" presStyleLbl="node0" presStyleIdx="0" presStyleCnt="1" custScaleY="53699" custLinFactNeighborX="-2362" custLinFactNeighborY="26119">
        <dgm:presLayoutVars>
          <dgm:chPref val="3"/>
        </dgm:presLayoutVars>
      </dgm:prSet>
      <dgm:spPr/>
    </dgm:pt>
    <dgm:pt modelId="{DE57EC5F-96C9-4B7E-847A-541A81DADFDA}" type="pres">
      <dgm:prSet presAssocID="{0ED7982F-B4A7-4BF7-A1CA-AEA59844CF03}" presName="rootConnector1" presStyleLbl="node1" presStyleIdx="0" presStyleCnt="0"/>
      <dgm:spPr/>
    </dgm:pt>
    <dgm:pt modelId="{3FE37721-1505-4FD8-B3EF-3483214F4275}" type="pres">
      <dgm:prSet presAssocID="{0ED7982F-B4A7-4BF7-A1CA-AEA59844CF03}" presName="hierChild2" presStyleCnt="0"/>
      <dgm:spPr/>
    </dgm:pt>
    <dgm:pt modelId="{9340AA75-D797-4E30-A4CA-077E1575BE6E}" type="pres">
      <dgm:prSet presAssocID="{3A83943C-E586-4E6B-863D-F61BBE2CAE8A}" presName="Name37" presStyleLbl="parChTrans1D2" presStyleIdx="0" presStyleCnt="5"/>
      <dgm:spPr/>
    </dgm:pt>
    <dgm:pt modelId="{EAB2254D-78D8-40B6-9C0D-AE29C334B87D}" type="pres">
      <dgm:prSet presAssocID="{E8DE8941-153F-4ADF-9C16-27B1AD7A9C31}" presName="hierRoot2" presStyleCnt="0">
        <dgm:presLayoutVars>
          <dgm:hierBranch val="init"/>
        </dgm:presLayoutVars>
      </dgm:prSet>
      <dgm:spPr/>
    </dgm:pt>
    <dgm:pt modelId="{32AD0FA4-0C2D-48DF-9569-C3FDAF427BF9}" type="pres">
      <dgm:prSet presAssocID="{E8DE8941-153F-4ADF-9C16-27B1AD7A9C31}" presName="rootComposite" presStyleCnt="0"/>
      <dgm:spPr/>
    </dgm:pt>
    <dgm:pt modelId="{A179E8CA-5EDF-4121-A0D1-D88C80BD5D16}" type="pres">
      <dgm:prSet presAssocID="{E8DE8941-153F-4ADF-9C16-27B1AD7A9C31}" presName="rootText" presStyleLbl="node2" presStyleIdx="0" presStyleCnt="4" custScaleY="34438" custLinFactNeighborX="1926" custLinFactNeighborY="1220">
        <dgm:presLayoutVars>
          <dgm:chPref val="3"/>
        </dgm:presLayoutVars>
      </dgm:prSet>
      <dgm:spPr/>
    </dgm:pt>
    <dgm:pt modelId="{AC6A73C3-3097-4092-9CF5-1D26B55A62AE}" type="pres">
      <dgm:prSet presAssocID="{E8DE8941-153F-4ADF-9C16-27B1AD7A9C31}" presName="rootConnector" presStyleLbl="node2" presStyleIdx="0" presStyleCnt="4"/>
      <dgm:spPr/>
    </dgm:pt>
    <dgm:pt modelId="{C8482D54-A10D-4202-B1CB-E351BC50A9DD}" type="pres">
      <dgm:prSet presAssocID="{E8DE8941-153F-4ADF-9C16-27B1AD7A9C31}" presName="hierChild4" presStyleCnt="0"/>
      <dgm:spPr/>
    </dgm:pt>
    <dgm:pt modelId="{0BD5DF75-CD56-472D-AC01-E7ACA531F238}" type="pres">
      <dgm:prSet presAssocID="{E8DE8941-153F-4ADF-9C16-27B1AD7A9C31}" presName="hierChild5" presStyleCnt="0"/>
      <dgm:spPr/>
    </dgm:pt>
    <dgm:pt modelId="{4500963A-560D-46A0-90B6-1397B0E012FE}" type="pres">
      <dgm:prSet presAssocID="{42D1CC1B-EDCF-4287-BA5C-0223B7D1E964}" presName="Name37" presStyleLbl="parChTrans1D2" presStyleIdx="1" presStyleCnt="5"/>
      <dgm:spPr/>
    </dgm:pt>
    <dgm:pt modelId="{CABB4E7E-D64A-4F84-A8D3-48226B4B0621}" type="pres">
      <dgm:prSet presAssocID="{3852B268-C493-4CB9-A15F-3C5E7CC5AF42}" presName="hierRoot2" presStyleCnt="0">
        <dgm:presLayoutVars>
          <dgm:hierBranch val="init"/>
        </dgm:presLayoutVars>
      </dgm:prSet>
      <dgm:spPr/>
    </dgm:pt>
    <dgm:pt modelId="{C37E376E-3779-49FF-A1D1-A2E724E11DB9}" type="pres">
      <dgm:prSet presAssocID="{3852B268-C493-4CB9-A15F-3C5E7CC5AF42}" presName="rootComposite" presStyleCnt="0"/>
      <dgm:spPr/>
    </dgm:pt>
    <dgm:pt modelId="{9F05DB57-50FF-4451-B9EC-323670958B2F}" type="pres">
      <dgm:prSet presAssocID="{3852B268-C493-4CB9-A15F-3C5E7CC5AF42}" presName="rootText" presStyleLbl="node2" presStyleIdx="1" presStyleCnt="4" custScaleX="109596" custScaleY="71472" custLinFactNeighborX="1926" custLinFactNeighborY="1220">
        <dgm:presLayoutVars>
          <dgm:chPref val="3"/>
        </dgm:presLayoutVars>
      </dgm:prSet>
      <dgm:spPr/>
    </dgm:pt>
    <dgm:pt modelId="{E49730C9-A9C9-4E62-A8B8-A566739049FF}" type="pres">
      <dgm:prSet presAssocID="{3852B268-C493-4CB9-A15F-3C5E7CC5AF42}" presName="rootConnector" presStyleLbl="node2" presStyleIdx="1" presStyleCnt="4"/>
      <dgm:spPr/>
    </dgm:pt>
    <dgm:pt modelId="{31CA16D7-9641-435E-B3C2-8333E2D96A48}" type="pres">
      <dgm:prSet presAssocID="{3852B268-C493-4CB9-A15F-3C5E7CC5AF42}" presName="hierChild4" presStyleCnt="0"/>
      <dgm:spPr/>
    </dgm:pt>
    <dgm:pt modelId="{033B6628-BF2D-49A9-9E01-6F07A28ECDB3}" type="pres">
      <dgm:prSet presAssocID="{3852B268-C493-4CB9-A15F-3C5E7CC5AF42}" presName="hierChild5" presStyleCnt="0"/>
      <dgm:spPr/>
    </dgm:pt>
    <dgm:pt modelId="{BAA25620-D220-4724-BB78-B9EEAAE5F886}" type="pres">
      <dgm:prSet presAssocID="{6C22C453-1FD7-468B-8F21-4EEEE07338A8}" presName="Name111" presStyleLbl="parChTrans1D3" presStyleIdx="0" presStyleCnt="2"/>
      <dgm:spPr/>
    </dgm:pt>
    <dgm:pt modelId="{46CDF4A6-DD0B-461E-8207-D6ADC49544E0}" type="pres">
      <dgm:prSet presAssocID="{83CCA978-D925-48C9-A75C-DF47E61BCD35}" presName="hierRoot3" presStyleCnt="0">
        <dgm:presLayoutVars>
          <dgm:hierBranch val="init"/>
        </dgm:presLayoutVars>
      </dgm:prSet>
      <dgm:spPr/>
    </dgm:pt>
    <dgm:pt modelId="{3C0323C9-91FA-4DC0-AE42-61441D0EC888}" type="pres">
      <dgm:prSet presAssocID="{83CCA978-D925-48C9-A75C-DF47E61BCD35}" presName="rootComposite3" presStyleCnt="0"/>
      <dgm:spPr/>
    </dgm:pt>
    <dgm:pt modelId="{AB5F8212-4C32-4D34-B81A-2F69809E681F}" type="pres">
      <dgm:prSet presAssocID="{83CCA978-D925-48C9-A75C-DF47E61BCD35}" presName="rootText3" presStyleLbl="asst2" presStyleIdx="0" presStyleCnt="2" custScaleY="67077" custLinFactNeighborX="1926" custLinFactNeighborY="1220">
        <dgm:presLayoutVars>
          <dgm:chPref val="3"/>
        </dgm:presLayoutVars>
      </dgm:prSet>
      <dgm:spPr/>
    </dgm:pt>
    <dgm:pt modelId="{DC0876F8-6340-4F88-8506-02A71DAF5D67}" type="pres">
      <dgm:prSet presAssocID="{83CCA978-D925-48C9-A75C-DF47E61BCD35}" presName="rootConnector3" presStyleLbl="asst2" presStyleIdx="0" presStyleCnt="2"/>
      <dgm:spPr/>
    </dgm:pt>
    <dgm:pt modelId="{D5CD3F17-9769-4544-995B-2301C1DF10F0}" type="pres">
      <dgm:prSet presAssocID="{83CCA978-D925-48C9-A75C-DF47E61BCD35}" presName="hierChild6" presStyleCnt="0"/>
      <dgm:spPr/>
    </dgm:pt>
    <dgm:pt modelId="{16E5B367-A314-48B3-BEE5-81BABA280419}" type="pres">
      <dgm:prSet presAssocID="{83CCA978-D925-48C9-A75C-DF47E61BCD35}" presName="hierChild7" presStyleCnt="0"/>
      <dgm:spPr/>
    </dgm:pt>
    <dgm:pt modelId="{3D6FEC55-F45C-4374-B4A4-D29B5FE612EC}" type="pres">
      <dgm:prSet presAssocID="{AFE9C7A3-D0B0-4E12-BD8C-D251C82A1076}" presName="Name37" presStyleLbl="parChTrans1D2" presStyleIdx="2" presStyleCnt="5"/>
      <dgm:spPr/>
    </dgm:pt>
    <dgm:pt modelId="{53D03068-7968-4EDE-92BD-EBC102F3499F}" type="pres">
      <dgm:prSet presAssocID="{5089EB3F-90B8-46E8-862E-76AB21C90B08}" presName="hierRoot2" presStyleCnt="0">
        <dgm:presLayoutVars>
          <dgm:hierBranch val="init"/>
        </dgm:presLayoutVars>
      </dgm:prSet>
      <dgm:spPr/>
    </dgm:pt>
    <dgm:pt modelId="{FBF3056E-F31A-40F6-99BB-9D2F34697921}" type="pres">
      <dgm:prSet presAssocID="{5089EB3F-90B8-46E8-862E-76AB21C90B08}" presName="rootComposite" presStyleCnt="0"/>
      <dgm:spPr/>
    </dgm:pt>
    <dgm:pt modelId="{9AAA0BEF-A6FA-4973-9A71-24CAF2B821A0}" type="pres">
      <dgm:prSet presAssocID="{5089EB3F-90B8-46E8-862E-76AB21C90B08}" presName="rootText" presStyleLbl="node2" presStyleIdx="2" presStyleCnt="4" custScaleY="79038" custLinFactNeighborX="1926" custLinFactNeighborY="1220">
        <dgm:presLayoutVars>
          <dgm:chPref val="3"/>
        </dgm:presLayoutVars>
      </dgm:prSet>
      <dgm:spPr/>
    </dgm:pt>
    <dgm:pt modelId="{EF3320A6-1016-47D7-B493-7E11361082A5}" type="pres">
      <dgm:prSet presAssocID="{5089EB3F-90B8-46E8-862E-76AB21C90B08}" presName="rootConnector" presStyleLbl="node2" presStyleIdx="2" presStyleCnt="4"/>
      <dgm:spPr/>
    </dgm:pt>
    <dgm:pt modelId="{709308B3-98B9-4D54-A658-A51B2BA0CBFE}" type="pres">
      <dgm:prSet presAssocID="{5089EB3F-90B8-46E8-862E-76AB21C90B08}" presName="hierChild4" presStyleCnt="0"/>
      <dgm:spPr/>
    </dgm:pt>
    <dgm:pt modelId="{AAF614F0-6A39-4553-B695-2948B7BCB78D}" type="pres">
      <dgm:prSet presAssocID="{5089EB3F-90B8-46E8-862E-76AB21C90B08}" presName="hierChild5" presStyleCnt="0"/>
      <dgm:spPr/>
    </dgm:pt>
    <dgm:pt modelId="{0C0B7DC2-D16E-451E-A070-30329852D32A}" type="pres">
      <dgm:prSet presAssocID="{F91962DB-D504-4C5E-A4E9-CAF4C52E4659}" presName="Name37" presStyleLbl="parChTrans1D2" presStyleIdx="3" presStyleCnt="5"/>
      <dgm:spPr/>
    </dgm:pt>
    <dgm:pt modelId="{5C90831B-CF23-44D7-BFA6-631FAC1F9F88}" type="pres">
      <dgm:prSet presAssocID="{2A465D1B-4472-4B86-8F0D-B4058823A279}" presName="hierRoot2" presStyleCnt="0">
        <dgm:presLayoutVars>
          <dgm:hierBranch val="init"/>
        </dgm:presLayoutVars>
      </dgm:prSet>
      <dgm:spPr/>
    </dgm:pt>
    <dgm:pt modelId="{DC27DB54-8D14-4D18-ADEE-370E6ADD79B6}" type="pres">
      <dgm:prSet presAssocID="{2A465D1B-4472-4B86-8F0D-B4058823A279}" presName="rootComposite" presStyleCnt="0"/>
      <dgm:spPr/>
    </dgm:pt>
    <dgm:pt modelId="{6B145ED5-5D49-4000-A02D-693A1C2B07E4}" type="pres">
      <dgm:prSet presAssocID="{2A465D1B-4472-4B86-8F0D-B4058823A279}" presName="rootText" presStyleLbl="node2" presStyleIdx="3" presStyleCnt="4" custScaleY="73617" custLinFactNeighborX="1926" custLinFactNeighborY="1220">
        <dgm:presLayoutVars>
          <dgm:chPref val="3"/>
        </dgm:presLayoutVars>
      </dgm:prSet>
      <dgm:spPr/>
    </dgm:pt>
    <dgm:pt modelId="{B429E4DB-8EDE-4490-8AEB-E1E10B26E7A1}" type="pres">
      <dgm:prSet presAssocID="{2A465D1B-4472-4B86-8F0D-B4058823A279}" presName="rootConnector" presStyleLbl="node2" presStyleIdx="3" presStyleCnt="4"/>
      <dgm:spPr/>
    </dgm:pt>
    <dgm:pt modelId="{7F635955-B26C-46E4-9F4A-057BCAF925E5}" type="pres">
      <dgm:prSet presAssocID="{2A465D1B-4472-4B86-8F0D-B4058823A279}" presName="hierChild4" presStyleCnt="0"/>
      <dgm:spPr/>
    </dgm:pt>
    <dgm:pt modelId="{57CE373B-7462-46E9-8077-0B6657E2E9F1}" type="pres">
      <dgm:prSet presAssocID="{2A465D1B-4472-4B86-8F0D-B4058823A279}" presName="hierChild5" presStyleCnt="0"/>
      <dgm:spPr/>
    </dgm:pt>
    <dgm:pt modelId="{201A6DB6-21AE-4442-BB08-A8DDB3CAF051}" type="pres">
      <dgm:prSet presAssocID="{85DA00E9-7135-4E29-9CD9-7D27458DF3A2}" presName="Name111" presStyleLbl="parChTrans1D3" presStyleIdx="1" presStyleCnt="2"/>
      <dgm:spPr/>
    </dgm:pt>
    <dgm:pt modelId="{97C8238C-364C-4DD0-B1C0-8B00EE9E4CC7}" type="pres">
      <dgm:prSet presAssocID="{87D8E1D7-D0C6-4C83-8D93-4315B1501727}" presName="hierRoot3" presStyleCnt="0">
        <dgm:presLayoutVars>
          <dgm:hierBranch val="init"/>
        </dgm:presLayoutVars>
      </dgm:prSet>
      <dgm:spPr/>
    </dgm:pt>
    <dgm:pt modelId="{E69357E8-BAFD-4306-B585-C54B8A425661}" type="pres">
      <dgm:prSet presAssocID="{87D8E1D7-D0C6-4C83-8D93-4315B1501727}" presName="rootComposite3" presStyleCnt="0"/>
      <dgm:spPr/>
    </dgm:pt>
    <dgm:pt modelId="{188AEC3E-D4CE-4497-B47F-2D80CCF07F69}" type="pres">
      <dgm:prSet presAssocID="{87D8E1D7-D0C6-4C83-8D93-4315B1501727}" presName="rootText3" presStyleLbl="asst2" presStyleIdx="1" presStyleCnt="2" custScaleY="59386">
        <dgm:presLayoutVars>
          <dgm:chPref val="3"/>
        </dgm:presLayoutVars>
      </dgm:prSet>
      <dgm:spPr/>
    </dgm:pt>
    <dgm:pt modelId="{7F618842-10E8-4D67-A922-AC49B7E4A33B}" type="pres">
      <dgm:prSet presAssocID="{87D8E1D7-D0C6-4C83-8D93-4315B1501727}" presName="rootConnector3" presStyleLbl="asst2" presStyleIdx="1" presStyleCnt="2"/>
      <dgm:spPr/>
    </dgm:pt>
    <dgm:pt modelId="{0E5C3BFB-A59C-4CDC-8D7F-FCA49DAAD1F6}" type="pres">
      <dgm:prSet presAssocID="{87D8E1D7-D0C6-4C83-8D93-4315B1501727}" presName="hierChild6" presStyleCnt="0"/>
      <dgm:spPr/>
    </dgm:pt>
    <dgm:pt modelId="{D79FD1E3-E787-4C36-B211-02991E7FB0E2}" type="pres">
      <dgm:prSet presAssocID="{87D8E1D7-D0C6-4C83-8D93-4315B1501727}" presName="hierChild7" presStyleCnt="0"/>
      <dgm:spPr/>
    </dgm:pt>
    <dgm:pt modelId="{F43ECBEC-740C-4E93-9F03-051DC3A7520B}" type="pres">
      <dgm:prSet presAssocID="{0ED7982F-B4A7-4BF7-A1CA-AEA59844CF03}" presName="hierChild3" presStyleCnt="0"/>
      <dgm:spPr/>
    </dgm:pt>
    <dgm:pt modelId="{A4552436-2600-45CE-A5A6-564ABF315879}" type="pres">
      <dgm:prSet presAssocID="{715FBD81-0CA2-4806-BDC7-F4B03C39C2F7}" presName="Name111" presStyleLbl="parChTrans1D2" presStyleIdx="4" presStyleCnt="5"/>
      <dgm:spPr/>
    </dgm:pt>
    <dgm:pt modelId="{92221514-CC54-47A0-B5D1-7B0C2A0F3FDE}" type="pres">
      <dgm:prSet presAssocID="{2F50351A-6F73-4F23-9CA5-618A3D44925A}" presName="hierRoot3" presStyleCnt="0">
        <dgm:presLayoutVars>
          <dgm:hierBranch val="init"/>
        </dgm:presLayoutVars>
      </dgm:prSet>
      <dgm:spPr/>
    </dgm:pt>
    <dgm:pt modelId="{FE1B9D57-E6F4-4E8D-8EB0-21186CCD2277}" type="pres">
      <dgm:prSet presAssocID="{2F50351A-6F73-4F23-9CA5-618A3D44925A}" presName="rootComposite3" presStyleCnt="0"/>
      <dgm:spPr/>
    </dgm:pt>
    <dgm:pt modelId="{FEDFFF34-122E-450C-AD47-95E37A2893F0}" type="pres">
      <dgm:prSet presAssocID="{2F50351A-6F73-4F23-9CA5-618A3D44925A}" presName="rootText3" presStyleLbl="asst1" presStyleIdx="0" presStyleCnt="1" custScaleX="64222" custScaleY="46278" custLinFactNeighborX="-64729" custLinFactNeighborY="-22968">
        <dgm:presLayoutVars>
          <dgm:chPref val="3"/>
        </dgm:presLayoutVars>
      </dgm:prSet>
      <dgm:spPr/>
    </dgm:pt>
    <dgm:pt modelId="{AF2E1ABE-213D-4915-A2A8-A9EBDE550636}" type="pres">
      <dgm:prSet presAssocID="{2F50351A-6F73-4F23-9CA5-618A3D44925A}" presName="rootConnector3" presStyleLbl="asst1" presStyleIdx="0" presStyleCnt="1"/>
      <dgm:spPr/>
    </dgm:pt>
    <dgm:pt modelId="{58906585-9B9B-4ECE-83C0-9CEDDC7E5F34}" type="pres">
      <dgm:prSet presAssocID="{2F50351A-6F73-4F23-9CA5-618A3D44925A}" presName="hierChild6" presStyleCnt="0"/>
      <dgm:spPr/>
    </dgm:pt>
    <dgm:pt modelId="{E6B0251C-6C56-4BBC-8C70-326CE71022A4}" type="pres">
      <dgm:prSet presAssocID="{2F50351A-6F73-4F23-9CA5-618A3D44925A}" presName="hierChild7" presStyleCnt="0"/>
      <dgm:spPr/>
    </dgm:pt>
  </dgm:ptLst>
  <dgm:cxnLst>
    <dgm:cxn modelId="{014E600B-186E-46F8-95C7-4334301126E0}" type="presOf" srcId="{C2620E5D-4436-4DF4-B22D-B219CED1B21C}" destId="{927D8CEC-0283-4593-9761-0A4D26D0048A}" srcOrd="0" destOrd="0" presId="urn:microsoft.com/office/officeart/2005/8/layout/orgChart1"/>
    <dgm:cxn modelId="{B02F1711-F025-4A84-894D-D8BD99089BFC}" srcId="{3852B268-C493-4CB9-A15F-3C5E7CC5AF42}" destId="{83CCA978-D925-48C9-A75C-DF47E61BCD35}" srcOrd="0" destOrd="0" parTransId="{6C22C453-1FD7-468B-8F21-4EEEE07338A8}" sibTransId="{8A8D0581-BDB3-4FE0-8C64-B5749F7932E6}"/>
    <dgm:cxn modelId="{F93AAD14-409A-4DB3-B313-F4F27A3FBCDB}" type="presOf" srcId="{E8DE8941-153F-4ADF-9C16-27B1AD7A9C31}" destId="{A179E8CA-5EDF-4121-A0D1-D88C80BD5D16}" srcOrd="0" destOrd="0" presId="urn:microsoft.com/office/officeart/2005/8/layout/orgChart1"/>
    <dgm:cxn modelId="{E2567A1C-732B-49D4-9D3A-BA0475A2AE9B}" type="presOf" srcId="{2A465D1B-4472-4B86-8F0D-B4058823A279}" destId="{B429E4DB-8EDE-4490-8AEB-E1E10B26E7A1}" srcOrd="1" destOrd="0" presId="urn:microsoft.com/office/officeart/2005/8/layout/orgChart1"/>
    <dgm:cxn modelId="{4288641D-1761-4ABB-AD8E-DD48D4BB388A}" srcId="{0ED7982F-B4A7-4BF7-A1CA-AEA59844CF03}" destId="{2F50351A-6F73-4F23-9CA5-618A3D44925A}" srcOrd="0" destOrd="0" parTransId="{715FBD81-0CA2-4806-BDC7-F4B03C39C2F7}" sibTransId="{77205BAF-66D4-4BBE-851D-090C2F49F24B}"/>
    <dgm:cxn modelId="{90347824-48CF-429A-9952-8A49CD40A822}" type="presOf" srcId="{42D1CC1B-EDCF-4287-BA5C-0223B7D1E964}" destId="{4500963A-560D-46A0-90B6-1397B0E012FE}" srcOrd="0" destOrd="0" presId="urn:microsoft.com/office/officeart/2005/8/layout/orgChart1"/>
    <dgm:cxn modelId="{9F44F624-32F4-4CE9-A3AC-1921B99CFAEA}" type="presOf" srcId="{5089EB3F-90B8-46E8-862E-76AB21C90B08}" destId="{EF3320A6-1016-47D7-B493-7E11361082A5}" srcOrd="1" destOrd="0" presId="urn:microsoft.com/office/officeart/2005/8/layout/orgChart1"/>
    <dgm:cxn modelId="{F118762C-08E7-44EF-8C5D-E5727A164BDA}" type="presOf" srcId="{83CCA978-D925-48C9-A75C-DF47E61BCD35}" destId="{AB5F8212-4C32-4D34-B81A-2F69809E681F}" srcOrd="0" destOrd="0" presId="urn:microsoft.com/office/officeart/2005/8/layout/orgChart1"/>
    <dgm:cxn modelId="{7096C62E-B799-4DA1-B0DD-35F3ABE3E512}" type="presOf" srcId="{3852B268-C493-4CB9-A15F-3C5E7CC5AF42}" destId="{E49730C9-A9C9-4E62-A8B8-A566739049FF}" srcOrd="1" destOrd="0" presId="urn:microsoft.com/office/officeart/2005/8/layout/orgChart1"/>
    <dgm:cxn modelId="{7A14D830-2FF1-4D6F-AFC2-719E21A9E979}" type="presOf" srcId="{87D8E1D7-D0C6-4C83-8D93-4315B1501727}" destId="{188AEC3E-D4CE-4497-B47F-2D80CCF07F69}" srcOrd="0" destOrd="0" presId="urn:microsoft.com/office/officeart/2005/8/layout/orgChart1"/>
    <dgm:cxn modelId="{BFEA3738-441B-462B-B3A3-072797F3C94E}" type="presOf" srcId="{83CCA978-D925-48C9-A75C-DF47E61BCD35}" destId="{DC0876F8-6340-4F88-8506-02A71DAF5D67}" srcOrd="1" destOrd="0" presId="urn:microsoft.com/office/officeart/2005/8/layout/orgChart1"/>
    <dgm:cxn modelId="{8FBFBB3F-57AB-44F3-9833-04E8B88E33C7}" type="presOf" srcId="{F91962DB-D504-4C5E-A4E9-CAF4C52E4659}" destId="{0C0B7DC2-D16E-451E-A070-30329852D32A}" srcOrd="0" destOrd="0" presId="urn:microsoft.com/office/officeart/2005/8/layout/orgChart1"/>
    <dgm:cxn modelId="{A406775E-26D6-4190-AAFE-46746089D793}" srcId="{2A465D1B-4472-4B86-8F0D-B4058823A279}" destId="{87D8E1D7-D0C6-4C83-8D93-4315B1501727}" srcOrd="0" destOrd="0" parTransId="{85DA00E9-7135-4E29-9CD9-7D27458DF3A2}" sibTransId="{8EE03272-C7AE-4F36-BE65-9F9CAB487F12}"/>
    <dgm:cxn modelId="{C7BE8E45-B742-41CC-80E2-2EE0BC6347D9}" srcId="{0ED7982F-B4A7-4BF7-A1CA-AEA59844CF03}" destId="{E8DE8941-153F-4ADF-9C16-27B1AD7A9C31}" srcOrd="1" destOrd="0" parTransId="{3A83943C-E586-4E6B-863D-F61BBE2CAE8A}" sibTransId="{F9D8FE10-2930-4733-BC32-FB6D8301A77F}"/>
    <dgm:cxn modelId="{03586249-2C99-4BEA-AF85-E5A8F192A64B}" type="presOf" srcId="{6C22C453-1FD7-468B-8F21-4EEEE07338A8}" destId="{BAA25620-D220-4724-BB78-B9EEAAE5F886}" srcOrd="0" destOrd="0" presId="urn:microsoft.com/office/officeart/2005/8/layout/orgChart1"/>
    <dgm:cxn modelId="{C5328E69-BE5F-4386-AF5A-66D01729BFBB}" type="presOf" srcId="{2F50351A-6F73-4F23-9CA5-618A3D44925A}" destId="{AF2E1ABE-213D-4915-A2A8-A9EBDE550636}" srcOrd="1" destOrd="0" presId="urn:microsoft.com/office/officeart/2005/8/layout/orgChart1"/>
    <dgm:cxn modelId="{13C2B359-3272-4DAB-9EE2-AA145CFA706C}" type="presOf" srcId="{0ED7982F-B4A7-4BF7-A1CA-AEA59844CF03}" destId="{DE57EC5F-96C9-4B7E-847A-541A81DADFDA}" srcOrd="1" destOrd="0" presId="urn:microsoft.com/office/officeart/2005/8/layout/orgChart1"/>
    <dgm:cxn modelId="{3398D181-ADF2-492D-95ED-9F430DDFBD1E}" type="presOf" srcId="{3852B268-C493-4CB9-A15F-3C5E7CC5AF42}" destId="{9F05DB57-50FF-4451-B9EC-323670958B2F}" srcOrd="0" destOrd="0" presId="urn:microsoft.com/office/officeart/2005/8/layout/orgChart1"/>
    <dgm:cxn modelId="{24ABC390-F193-4D2B-AF0B-F3A6CE8C757A}" type="presOf" srcId="{2F50351A-6F73-4F23-9CA5-618A3D44925A}" destId="{FEDFFF34-122E-450C-AD47-95E37A2893F0}" srcOrd="0" destOrd="0" presId="urn:microsoft.com/office/officeart/2005/8/layout/orgChart1"/>
    <dgm:cxn modelId="{52B1C99E-2B86-4D18-8D70-C504BDF481E1}" type="presOf" srcId="{85DA00E9-7135-4E29-9CD9-7D27458DF3A2}" destId="{201A6DB6-21AE-4442-BB08-A8DDB3CAF051}" srcOrd="0" destOrd="0" presId="urn:microsoft.com/office/officeart/2005/8/layout/orgChart1"/>
    <dgm:cxn modelId="{ECAA04AA-BA86-44CA-AD18-2902595C5D52}" srcId="{0ED7982F-B4A7-4BF7-A1CA-AEA59844CF03}" destId="{3852B268-C493-4CB9-A15F-3C5E7CC5AF42}" srcOrd="2" destOrd="0" parTransId="{42D1CC1B-EDCF-4287-BA5C-0223B7D1E964}" sibTransId="{76D453FD-98A2-4A71-A2D6-A5C05AD99430}"/>
    <dgm:cxn modelId="{6DC0A2C3-25DF-4213-8BF8-0710033B1A7A}" type="presOf" srcId="{AFE9C7A3-D0B0-4E12-BD8C-D251C82A1076}" destId="{3D6FEC55-F45C-4374-B4A4-D29B5FE612EC}" srcOrd="0" destOrd="0" presId="urn:microsoft.com/office/officeart/2005/8/layout/orgChart1"/>
    <dgm:cxn modelId="{1E134DC4-491F-4805-92BB-27364A31DDD3}" type="presOf" srcId="{2A465D1B-4472-4B86-8F0D-B4058823A279}" destId="{6B145ED5-5D49-4000-A02D-693A1C2B07E4}" srcOrd="0" destOrd="0" presId="urn:microsoft.com/office/officeart/2005/8/layout/orgChart1"/>
    <dgm:cxn modelId="{857447C7-5A38-4C85-B01F-84D5EA381445}" type="presOf" srcId="{0ED7982F-B4A7-4BF7-A1CA-AEA59844CF03}" destId="{1D44F05D-56BF-4048-A2B9-639EB1D0B68F}" srcOrd="0" destOrd="0" presId="urn:microsoft.com/office/officeart/2005/8/layout/orgChart1"/>
    <dgm:cxn modelId="{7992AEC7-761C-48C4-9366-A5EC98CA1295}" srcId="{C2620E5D-4436-4DF4-B22D-B219CED1B21C}" destId="{0ED7982F-B4A7-4BF7-A1CA-AEA59844CF03}" srcOrd="0" destOrd="0" parTransId="{489D6ACE-FFC4-431D-BBE1-FAAC9985B168}" sibTransId="{779D6D13-F14E-4190-B02E-78B4D347AB02}"/>
    <dgm:cxn modelId="{3D4CCDCE-6840-4620-9C52-7DB492C818E9}" type="presOf" srcId="{5089EB3F-90B8-46E8-862E-76AB21C90B08}" destId="{9AAA0BEF-A6FA-4973-9A71-24CAF2B821A0}" srcOrd="0" destOrd="0" presId="urn:microsoft.com/office/officeart/2005/8/layout/orgChart1"/>
    <dgm:cxn modelId="{88C8CDD1-A0B0-4AB4-B6D2-DFEBA17C5B40}" type="presOf" srcId="{87D8E1D7-D0C6-4C83-8D93-4315B1501727}" destId="{7F618842-10E8-4D67-A922-AC49B7E4A33B}" srcOrd="1" destOrd="0" presId="urn:microsoft.com/office/officeart/2005/8/layout/orgChart1"/>
    <dgm:cxn modelId="{5A8CE5DF-0F47-4994-B6F5-2D01050B2723}" type="presOf" srcId="{3A83943C-E586-4E6B-863D-F61BBE2CAE8A}" destId="{9340AA75-D797-4E30-A4CA-077E1575BE6E}" srcOrd="0" destOrd="0" presId="urn:microsoft.com/office/officeart/2005/8/layout/orgChart1"/>
    <dgm:cxn modelId="{C434D8E4-80AF-46C1-98F9-8CB65DE1942B}" type="presOf" srcId="{715FBD81-0CA2-4806-BDC7-F4B03C39C2F7}" destId="{A4552436-2600-45CE-A5A6-564ABF315879}" srcOrd="0" destOrd="0" presId="urn:microsoft.com/office/officeart/2005/8/layout/orgChart1"/>
    <dgm:cxn modelId="{849D0CF1-652B-4BAB-A318-1FBCA6CC9D7C}" type="presOf" srcId="{E8DE8941-153F-4ADF-9C16-27B1AD7A9C31}" destId="{AC6A73C3-3097-4092-9CF5-1D26B55A62AE}" srcOrd="1" destOrd="0" presId="urn:microsoft.com/office/officeart/2005/8/layout/orgChart1"/>
    <dgm:cxn modelId="{021A6AFA-48CB-4468-8655-A2692DD560E1}" srcId="{0ED7982F-B4A7-4BF7-A1CA-AEA59844CF03}" destId="{5089EB3F-90B8-46E8-862E-76AB21C90B08}" srcOrd="3" destOrd="0" parTransId="{AFE9C7A3-D0B0-4E12-BD8C-D251C82A1076}" sibTransId="{DBAF97A1-A546-4DCA-A38F-DCE8636EBB7F}"/>
    <dgm:cxn modelId="{0DAB1EFC-5565-44AA-A6EA-3761D86ADD96}" srcId="{0ED7982F-B4A7-4BF7-A1CA-AEA59844CF03}" destId="{2A465D1B-4472-4B86-8F0D-B4058823A279}" srcOrd="4" destOrd="0" parTransId="{F91962DB-D504-4C5E-A4E9-CAF4C52E4659}" sibTransId="{C4D84C9F-0F93-45EE-855B-327BBAC3ADE5}"/>
    <dgm:cxn modelId="{19E9D75B-2DF5-41DC-B151-95C802443A3A}" type="presParOf" srcId="{927D8CEC-0283-4593-9761-0A4D26D0048A}" destId="{9D0AB545-2378-45F0-BEF6-608150145C59}" srcOrd="0" destOrd="0" presId="urn:microsoft.com/office/officeart/2005/8/layout/orgChart1"/>
    <dgm:cxn modelId="{B224D7E6-4FF3-450F-AE98-02BFAB302CD4}" type="presParOf" srcId="{9D0AB545-2378-45F0-BEF6-608150145C59}" destId="{2AACE9E3-FDD0-4406-A6F2-FDD4A3DABA9B}" srcOrd="0" destOrd="0" presId="urn:microsoft.com/office/officeart/2005/8/layout/orgChart1"/>
    <dgm:cxn modelId="{27D3843C-62A5-4928-B99E-B6365BAC7BF9}" type="presParOf" srcId="{2AACE9E3-FDD0-4406-A6F2-FDD4A3DABA9B}" destId="{1D44F05D-56BF-4048-A2B9-639EB1D0B68F}" srcOrd="0" destOrd="0" presId="urn:microsoft.com/office/officeart/2005/8/layout/orgChart1"/>
    <dgm:cxn modelId="{A9159CDD-2181-4A85-BA38-63393B764508}" type="presParOf" srcId="{2AACE9E3-FDD0-4406-A6F2-FDD4A3DABA9B}" destId="{DE57EC5F-96C9-4B7E-847A-541A81DADFDA}" srcOrd="1" destOrd="0" presId="urn:microsoft.com/office/officeart/2005/8/layout/orgChart1"/>
    <dgm:cxn modelId="{8E337263-DC6A-4896-A7C6-B1FBF51F1944}" type="presParOf" srcId="{9D0AB545-2378-45F0-BEF6-608150145C59}" destId="{3FE37721-1505-4FD8-B3EF-3483214F4275}" srcOrd="1" destOrd="0" presId="urn:microsoft.com/office/officeart/2005/8/layout/orgChart1"/>
    <dgm:cxn modelId="{C156DBD5-0B58-4A4C-91F7-71E1A9003064}" type="presParOf" srcId="{3FE37721-1505-4FD8-B3EF-3483214F4275}" destId="{9340AA75-D797-4E30-A4CA-077E1575BE6E}" srcOrd="0" destOrd="0" presId="urn:microsoft.com/office/officeart/2005/8/layout/orgChart1"/>
    <dgm:cxn modelId="{E9BE8170-1EF7-4FAC-B89A-2A87B7FF4713}" type="presParOf" srcId="{3FE37721-1505-4FD8-B3EF-3483214F4275}" destId="{EAB2254D-78D8-40B6-9C0D-AE29C334B87D}" srcOrd="1" destOrd="0" presId="urn:microsoft.com/office/officeart/2005/8/layout/orgChart1"/>
    <dgm:cxn modelId="{265CBAFA-3C06-423B-84DA-D3775CA7EC3C}" type="presParOf" srcId="{EAB2254D-78D8-40B6-9C0D-AE29C334B87D}" destId="{32AD0FA4-0C2D-48DF-9569-C3FDAF427BF9}" srcOrd="0" destOrd="0" presId="urn:microsoft.com/office/officeart/2005/8/layout/orgChart1"/>
    <dgm:cxn modelId="{4660DD5D-DAD5-4746-98D1-9574EF74E3DF}" type="presParOf" srcId="{32AD0FA4-0C2D-48DF-9569-C3FDAF427BF9}" destId="{A179E8CA-5EDF-4121-A0D1-D88C80BD5D16}" srcOrd="0" destOrd="0" presId="urn:microsoft.com/office/officeart/2005/8/layout/orgChart1"/>
    <dgm:cxn modelId="{6B51AC9E-262D-4A09-A2DE-B8D0F4A75C32}" type="presParOf" srcId="{32AD0FA4-0C2D-48DF-9569-C3FDAF427BF9}" destId="{AC6A73C3-3097-4092-9CF5-1D26B55A62AE}" srcOrd="1" destOrd="0" presId="urn:microsoft.com/office/officeart/2005/8/layout/orgChart1"/>
    <dgm:cxn modelId="{490907FC-3F08-4034-89B7-F41543F3CD45}" type="presParOf" srcId="{EAB2254D-78D8-40B6-9C0D-AE29C334B87D}" destId="{C8482D54-A10D-4202-B1CB-E351BC50A9DD}" srcOrd="1" destOrd="0" presId="urn:microsoft.com/office/officeart/2005/8/layout/orgChart1"/>
    <dgm:cxn modelId="{7527AC45-05A2-4CD1-B6D1-D611854FA57A}" type="presParOf" srcId="{EAB2254D-78D8-40B6-9C0D-AE29C334B87D}" destId="{0BD5DF75-CD56-472D-AC01-E7ACA531F238}" srcOrd="2" destOrd="0" presId="urn:microsoft.com/office/officeart/2005/8/layout/orgChart1"/>
    <dgm:cxn modelId="{77F89CA8-7C88-403A-83ED-9B9B28123970}" type="presParOf" srcId="{3FE37721-1505-4FD8-B3EF-3483214F4275}" destId="{4500963A-560D-46A0-90B6-1397B0E012FE}" srcOrd="2" destOrd="0" presId="urn:microsoft.com/office/officeart/2005/8/layout/orgChart1"/>
    <dgm:cxn modelId="{FB21A097-C732-40D9-B24B-4FFD91FC3C5B}" type="presParOf" srcId="{3FE37721-1505-4FD8-B3EF-3483214F4275}" destId="{CABB4E7E-D64A-4F84-A8D3-48226B4B0621}" srcOrd="3" destOrd="0" presId="urn:microsoft.com/office/officeart/2005/8/layout/orgChart1"/>
    <dgm:cxn modelId="{E6B13B39-47E5-434C-ACAE-88DDA682F920}" type="presParOf" srcId="{CABB4E7E-D64A-4F84-A8D3-48226B4B0621}" destId="{C37E376E-3779-49FF-A1D1-A2E724E11DB9}" srcOrd="0" destOrd="0" presId="urn:microsoft.com/office/officeart/2005/8/layout/orgChart1"/>
    <dgm:cxn modelId="{971EAD78-7B98-4E5B-832C-D525538F20ED}" type="presParOf" srcId="{C37E376E-3779-49FF-A1D1-A2E724E11DB9}" destId="{9F05DB57-50FF-4451-B9EC-323670958B2F}" srcOrd="0" destOrd="0" presId="urn:microsoft.com/office/officeart/2005/8/layout/orgChart1"/>
    <dgm:cxn modelId="{3C98BC49-8328-48EE-A1BE-44580CDC647F}" type="presParOf" srcId="{C37E376E-3779-49FF-A1D1-A2E724E11DB9}" destId="{E49730C9-A9C9-4E62-A8B8-A566739049FF}" srcOrd="1" destOrd="0" presId="urn:microsoft.com/office/officeart/2005/8/layout/orgChart1"/>
    <dgm:cxn modelId="{6B456B66-6CD1-4A33-9CB1-4B2F3864B0D1}" type="presParOf" srcId="{CABB4E7E-D64A-4F84-A8D3-48226B4B0621}" destId="{31CA16D7-9641-435E-B3C2-8333E2D96A48}" srcOrd="1" destOrd="0" presId="urn:microsoft.com/office/officeart/2005/8/layout/orgChart1"/>
    <dgm:cxn modelId="{8C2A7F56-5695-4A85-A3B8-734C4B6ED4DD}" type="presParOf" srcId="{CABB4E7E-D64A-4F84-A8D3-48226B4B0621}" destId="{033B6628-BF2D-49A9-9E01-6F07A28ECDB3}" srcOrd="2" destOrd="0" presId="urn:microsoft.com/office/officeart/2005/8/layout/orgChart1"/>
    <dgm:cxn modelId="{848B31D1-BCF5-4A80-8D52-4D3E9D9AA756}" type="presParOf" srcId="{033B6628-BF2D-49A9-9E01-6F07A28ECDB3}" destId="{BAA25620-D220-4724-BB78-B9EEAAE5F886}" srcOrd="0" destOrd="0" presId="urn:microsoft.com/office/officeart/2005/8/layout/orgChart1"/>
    <dgm:cxn modelId="{F90F4AEC-5702-4564-ACD9-C61D957542B0}" type="presParOf" srcId="{033B6628-BF2D-49A9-9E01-6F07A28ECDB3}" destId="{46CDF4A6-DD0B-461E-8207-D6ADC49544E0}" srcOrd="1" destOrd="0" presId="urn:microsoft.com/office/officeart/2005/8/layout/orgChart1"/>
    <dgm:cxn modelId="{8968946F-3C6C-47C5-B36A-6F7EC2367A57}" type="presParOf" srcId="{46CDF4A6-DD0B-461E-8207-D6ADC49544E0}" destId="{3C0323C9-91FA-4DC0-AE42-61441D0EC888}" srcOrd="0" destOrd="0" presId="urn:microsoft.com/office/officeart/2005/8/layout/orgChart1"/>
    <dgm:cxn modelId="{24E51B71-F295-47DF-98B7-060046C94A5E}" type="presParOf" srcId="{3C0323C9-91FA-4DC0-AE42-61441D0EC888}" destId="{AB5F8212-4C32-4D34-B81A-2F69809E681F}" srcOrd="0" destOrd="0" presId="urn:microsoft.com/office/officeart/2005/8/layout/orgChart1"/>
    <dgm:cxn modelId="{D7B92851-BB56-4B01-9C4C-2CE2EAC1621E}" type="presParOf" srcId="{3C0323C9-91FA-4DC0-AE42-61441D0EC888}" destId="{DC0876F8-6340-4F88-8506-02A71DAF5D67}" srcOrd="1" destOrd="0" presId="urn:microsoft.com/office/officeart/2005/8/layout/orgChart1"/>
    <dgm:cxn modelId="{5B73B07C-D3A5-4F0D-90FF-3D569F4A0C66}" type="presParOf" srcId="{46CDF4A6-DD0B-461E-8207-D6ADC49544E0}" destId="{D5CD3F17-9769-4544-995B-2301C1DF10F0}" srcOrd="1" destOrd="0" presId="urn:microsoft.com/office/officeart/2005/8/layout/orgChart1"/>
    <dgm:cxn modelId="{AC9F0D7E-623C-453C-89E8-E13AF1DAF146}" type="presParOf" srcId="{46CDF4A6-DD0B-461E-8207-D6ADC49544E0}" destId="{16E5B367-A314-48B3-BEE5-81BABA280419}" srcOrd="2" destOrd="0" presId="urn:microsoft.com/office/officeart/2005/8/layout/orgChart1"/>
    <dgm:cxn modelId="{B8013D03-D4FB-42AC-8BA3-D2227A37A283}" type="presParOf" srcId="{3FE37721-1505-4FD8-B3EF-3483214F4275}" destId="{3D6FEC55-F45C-4374-B4A4-D29B5FE612EC}" srcOrd="4" destOrd="0" presId="urn:microsoft.com/office/officeart/2005/8/layout/orgChart1"/>
    <dgm:cxn modelId="{9EE23C2A-3D71-49B3-9A89-43AF47F70601}" type="presParOf" srcId="{3FE37721-1505-4FD8-B3EF-3483214F4275}" destId="{53D03068-7968-4EDE-92BD-EBC102F3499F}" srcOrd="5" destOrd="0" presId="urn:microsoft.com/office/officeart/2005/8/layout/orgChart1"/>
    <dgm:cxn modelId="{FEEC6D6E-41D4-4AC4-8395-12E72B94379B}" type="presParOf" srcId="{53D03068-7968-4EDE-92BD-EBC102F3499F}" destId="{FBF3056E-F31A-40F6-99BB-9D2F34697921}" srcOrd="0" destOrd="0" presId="urn:microsoft.com/office/officeart/2005/8/layout/orgChart1"/>
    <dgm:cxn modelId="{9CD6E2DD-EFC5-46DA-82FE-FDC26E934F34}" type="presParOf" srcId="{FBF3056E-F31A-40F6-99BB-9D2F34697921}" destId="{9AAA0BEF-A6FA-4973-9A71-24CAF2B821A0}" srcOrd="0" destOrd="0" presId="urn:microsoft.com/office/officeart/2005/8/layout/orgChart1"/>
    <dgm:cxn modelId="{BF7CE870-6448-4B54-BDAC-A614680C32E0}" type="presParOf" srcId="{FBF3056E-F31A-40F6-99BB-9D2F34697921}" destId="{EF3320A6-1016-47D7-B493-7E11361082A5}" srcOrd="1" destOrd="0" presId="urn:microsoft.com/office/officeart/2005/8/layout/orgChart1"/>
    <dgm:cxn modelId="{6DF1E434-2D7E-406B-A656-39E20FC5CCDF}" type="presParOf" srcId="{53D03068-7968-4EDE-92BD-EBC102F3499F}" destId="{709308B3-98B9-4D54-A658-A51B2BA0CBFE}" srcOrd="1" destOrd="0" presId="urn:microsoft.com/office/officeart/2005/8/layout/orgChart1"/>
    <dgm:cxn modelId="{5EE2F70C-508C-4C2E-A02D-ED3CBC3BC1DF}" type="presParOf" srcId="{53D03068-7968-4EDE-92BD-EBC102F3499F}" destId="{AAF614F0-6A39-4553-B695-2948B7BCB78D}" srcOrd="2" destOrd="0" presId="urn:microsoft.com/office/officeart/2005/8/layout/orgChart1"/>
    <dgm:cxn modelId="{3F950004-37A5-4A6E-96EF-031D29744329}" type="presParOf" srcId="{3FE37721-1505-4FD8-B3EF-3483214F4275}" destId="{0C0B7DC2-D16E-451E-A070-30329852D32A}" srcOrd="6" destOrd="0" presId="urn:microsoft.com/office/officeart/2005/8/layout/orgChart1"/>
    <dgm:cxn modelId="{848BCD4F-85C5-461F-8ADB-7A0E6D4E5A2D}" type="presParOf" srcId="{3FE37721-1505-4FD8-B3EF-3483214F4275}" destId="{5C90831B-CF23-44D7-BFA6-631FAC1F9F88}" srcOrd="7" destOrd="0" presId="urn:microsoft.com/office/officeart/2005/8/layout/orgChart1"/>
    <dgm:cxn modelId="{00D9EC89-C200-4199-B15C-A625E348F05B}" type="presParOf" srcId="{5C90831B-CF23-44D7-BFA6-631FAC1F9F88}" destId="{DC27DB54-8D14-4D18-ADEE-370E6ADD79B6}" srcOrd="0" destOrd="0" presId="urn:microsoft.com/office/officeart/2005/8/layout/orgChart1"/>
    <dgm:cxn modelId="{99476662-2BFC-46DC-867C-4378D028F5FD}" type="presParOf" srcId="{DC27DB54-8D14-4D18-ADEE-370E6ADD79B6}" destId="{6B145ED5-5D49-4000-A02D-693A1C2B07E4}" srcOrd="0" destOrd="0" presId="urn:microsoft.com/office/officeart/2005/8/layout/orgChart1"/>
    <dgm:cxn modelId="{1918E073-DFCA-4E50-8B60-4E1E376D5CAE}" type="presParOf" srcId="{DC27DB54-8D14-4D18-ADEE-370E6ADD79B6}" destId="{B429E4DB-8EDE-4490-8AEB-E1E10B26E7A1}" srcOrd="1" destOrd="0" presId="urn:microsoft.com/office/officeart/2005/8/layout/orgChart1"/>
    <dgm:cxn modelId="{CFAFC450-741A-49D4-85FA-86F2ACBB5E9E}" type="presParOf" srcId="{5C90831B-CF23-44D7-BFA6-631FAC1F9F88}" destId="{7F635955-B26C-46E4-9F4A-057BCAF925E5}" srcOrd="1" destOrd="0" presId="urn:microsoft.com/office/officeart/2005/8/layout/orgChart1"/>
    <dgm:cxn modelId="{F8B14AA1-23C0-4715-A03B-C5FA81EE9F76}" type="presParOf" srcId="{5C90831B-CF23-44D7-BFA6-631FAC1F9F88}" destId="{57CE373B-7462-46E9-8077-0B6657E2E9F1}" srcOrd="2" destOrd="0" presId="urn:microsoft.com/office/officeart/2005/8/layout/orgChart1"/>
    <dgm:cxn modelId="{2A66BAE1-084E-4FD9-A30F-2BF047A3BD69}" type="presParOf" srcId="{57CE373B-7462-46E9-8077-0B6657E2E9F1}" destId="{201A6DB6-21AE-4442-BB08-A8DDB3CAF051}" srcOrd="0" destOrd="0" presId="urn:microsoft.com/office/officeart/2005/8/layout/orgChart1"/>
    <dgm:cxn modelId="{605B47E6-A17F-4EBF-8141-6BDAF9F6FBD4}" type="presParOf" srcId="{57CE373B-7462-46E9-8077-0B6657E2E9F1}" destId="{97C8238C-364C-4DD0-B1C0-8B00EE9E4CC7}" srcOrd="1" destOrd="0" presId="urn:microsoft.com/office/officeart/2005/8/layout/orgChart1"/>
    <dgm:cxn modelId="{19AE8B58-7678-4586-BE3B-F0D69283678C}" type="presParOf" srcId="{97C8238C-364C-4DD0-B1C0-8B00EE9E4CC7}" destId="{E69357E8-BAFD-4306-B585-C54B8A425661}" srcOrd="0" destOrd="0" presId="urn:microsoft.com/office/officeart/2005/8/layout/orgChart1"/>
    <dgm:cxn modelId="{E179C7E3-15C4-4E21-BB1D-6FA5D23D9CA8}" type="presParOf" srcId="{E69357E8-BAFD-4306-B585-C54B8A425661}" destId="{188AEC3E-D4CE-4497-B47F-2D80CCF07F69}" srcOrd="0" destOrd="0" presId="urn:microsoft.com/office/officeart/2005/8/layout/orgChart1"/>
    <dgm:cxn modelId="{9181CC2F-3452-49AE-A368-F3BEE58D138A}" type="presParOf" srcId="{E69357E8-BAFD-4306-B585-C54B8A425661}" destId="{7F618842-10E8-4D67-A922-AC49B7E4A33B}" srcOrd="1" destOrd="0" presId="urn:microsoft.com/office/officeart/2005/8/layout/orgChart1"/>
    <dgm:cxn modelId="{E58C1713-65D5-42C2-A0C0-E9FD5679911B}" type="presParOf" srcId="{97C8238C-364C-4DD0-B1C0-8B00EE9E4CC7}" destId="{0E5C3BFB-A59C-4CDC-8D7F-FCA49DAAD1F6}" srcOrd="1" destOrd="0" presId="urn:microsoft.com/office/officeart/2005/8/layout/orgChart1"/>
    <dgm:cxn modelId="{FFEC5812-684A-4654-8663-AF742E691B71}" type="presParOf" srcId="{97C8238C-364C-4DD0-B1C0-8B00EE9E4CC7}" destId="{D79FD1E3-E787-4C36-B211-02991E7FB0E2}" srcOrd="2" destOrd="0" presId="urn:microsoft.com/office/officeart/2005/8/layout/orgChart1"/>
    <dgm:cxn modelId="{0BCF58EE-7D8E-4EFE-BCA9-D2CE8A9D102C}" type="presParOf" srcId="{9D0AB545-2378-45F0-BEF6-608150145C59}" destId="{F43ECBEC-740C-4E93-9F03-051DC3A7520B}" srcOrd="2" destOrd="0" presId="urn:microsoft.com/office/officeart/2005/8/layout/orgChart1"/>
    <dgm:cxn modelId="{9273456B-1573-4C97-B3DD-B0DD0A249E9F}" type="presParOf" srcId="{F43ECBEC-740C-4E93-9F03-051DC3A7520B}" destId="{A4552436-2600-45CE-A5A6-564ABF315879}" srcOrd="0" destOrd="0" presId="urn:microsoft.com/office/officeart/2005/8/layout/orgChart1"/>
    <dgm:cxn modelId="{A4B84A79-23B5-4BDC-B4A9-83EAF2784186}" type="presParOf" srcId="{F43ECBEC-740C-4E93-9F03-051DC3A7520B}" destId="{92221514-CC54-47A0-B5D1-7B0C2A0F3FDE}" srcOrd="1" destOrd="0" presId="urn:microsoft.com/office/officeart/2005/8/layout/orgChart1"/>
    <dgm:cxn modelId="{20FDEE69-40DF-405A-A06B-8A399E8EA53A}" type="presParOf" srcId="{92221514-CC54-47A0-B5D1-7B0C2A0F3FDE}" destId="{FE1B9D57-E6F4-4E8D-8EB0-21186CCD2277}" srcOrd="0" destOrd="0" presId="urn:microsoft.com/office/officeart/2005/8/layout/orgChart1"/>
    <dgm:cxn modelId="{74DFFB68-3610-409F-BAB4-E8A818BE2228}" type="presParOf" srcId="{FE1B9D57-E6F4-4E8D-8EB0-21186CCD2277}" destId="{FEDFFF34-122E-450C-AD47-95E37A2893F0}" srcOrd="0" destOrd="0" presId="urn:microsoft.com/office/officeart/2005/8/layout/orgChart1"/>
    <dgm:cxn modelId="{52498817-AA04-40F8-A31A-DEE715B81D8D}" type="presParOf" srcId="{FE1B9D57-E6F4-4E8D-8EB0-21186CCD2277}" destId="{AF2E1ABE-213D-4915-A2A8-A9EBDE550636}" srcOrd="1" destOrd="0" presId="urn:microsoft.com/office/officeart/2005/8/layout/orgChart1"/>
    <dgm:cxn modelId="{A8344A19-F6B1-4A4E-87BB-5F1ADEBD9A0F}" type="presParOf" srcId="{92221514-CC54-47A0-B5D1-7B0C2A0F3FDE}" destId="{58906585-9B9B-4ECE-83C0-9CEDDC7E5F34}" srcOrd="1" destOrd="0" presId="urn:microsoft.com/office/officeart/2005/8/layout/orgChart1"/>
    <dgm:cxn modelId="{55445DA6-6FB1-42F6-A718-035A94E4E409}" type="presParOf" srcId="{92221514-CC54-47A0-B5D1-7B0C2A0F3FDE}" destId="{E6B0251C-6C56-4BBC-8C70-326CE71022A4}"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52436-2600-45CE-A5A6-564ABF315879}">
      <dsp:nvSpPr>
        <dsp:cNvPr id="0" name=""/>
        <dsp:cNvSpPr/>
      </dsp:nvSpPr>
      <dsp:spPr>
        <a:xfrm>
          <a:off x="3217217" y="679013"/>
          <a:ext cx="1237379" cy="364360"/>
        </a:xfrm>
        <a:custGeom>
          <a:avLst/>
          <a:gdLst/>
          <a:ahLst/>
          <a:cxnLst/>
          <a:rect l="0" t="0" r="0" b="0"/>
          <a:pathLst>
            <a:path>
              <a:moveTo>
                <a:pt x="1237379" y="0"/>
              </a:moveTo>
              <a:lnTo>
                <a:pt x="1237379" y="364360"/>
              </a:lnTo>
              <a:lnTo>
                <a:pt x="0" y="364360"/>
              </a:lnTo>
            </a:path>
          </a:pathLst>
        </a:custGeom>
        <a:noFill/>
        <a:ln w="12700" cap="flat" cmpd="sng" algn="ctr">
          <a:solidFill>
            <a:srgbClr val="000066"/>
          </a:solidFill>
          <a:prstDash val="solid"/>
        </a:ln>
        <a:effectLst/>
      </dsp:spPr>
      <dsp:style>
        <a:lnRef idx="2">
          <a:scrgbClr r="0" g="0" b="0"/>
        </a:lnRef>
        <a:fillRef idx="0">
          <a:scrgbClr r="0" g="0" b="0"/>
        </a:fillRef>
        <a:effectRef idx="0">
          <a:scrgbClr r="0" g="0" b="0"/>
        </a:effectRef>
        <a:fontRef idx="minor"/>
      </dsp:style>
    </dsp:sp>
    <dsp:sp modelId="{201A6DB6-21AE-4442-BB08-A8DDB3CAF051}">
      <dsp:nvSpPr>
        <dsp:cNvPr id="0" name=""/>
        <dsp:cNvSpPr/>
      </dsp:nvSpPr>
      <dsp:spPr>
        <a:xfrm>
          <a:off x="7479993" y="2654945"/>
          <a:ext cx="211010" cy="770783"/>
        </a:xfrm>
        <a:custGeom>
          <a:avLst/>
          <a:gdLst/>
          <a:ahLst/>
          <a:cxnLst/>
          <a:rect l="0" t="0" r="0" b="0"/>
          <a:pathLst>
            <a:path>
              <a:moveTo>
                <a:pt x="211010" y="0"/>
              </a:moveTo>
              <a:lnTo>
                <a:pt x="211010" y="770783"/>
              </a:lnTo>
              <a:lnTo>
                <a:pt x="0" y="770783"/>
              </a:lnTo>
            </a:path>
          </a:pathLst>
        </a:custGeom>
        <a:noFill/>
        <a:ln w="12700" cap="flat" cmpd="sng" algn="ctr">
          <a:solidFill>
            <a:srgbClr val="000066"/>
          </a:solidFill>
          <a:prstDash val="solid"/>
        </a:ln>
        <a:effectLst/>
      </dsp:spPr>
      <dsp:style>
        <a:lnRef idx="2">
          <a:scrgbClr r="0" g="0" b="0"/>
        </a:lnRef>
        <a:fillRef idx="0">
          <a:scrgbClr r="0" g="0" b="0"/>
        </a:fillRef>
        <a:effectRef idx="0">
          <a:scrgbClr r="0" g="0" b="0"/>
        </a:effectRef>
        <a:fontRef idx="minor"/>
      </dsp:style>
    </dsp:sp>
    <dsp:sp modelId="{0C0B7DC2-D16E-451E-A070-30329852D32A}">
      <dsp:nvSpPr>
        <dsp:cNvPr id="0" name=""/>
        <dsp:cNvSpPr/>
      </dsp:nvSpPr>
      <dsp:spPr>
        <a:xfrm>
          <a:off x="4454597" y="679013"/>
          <a:ext cx="3236406" cy="1350874"/>
        </a:xfrm>
        <a:custGeom>
          <a:avLst/>
          <a:gdLst/>
          <a:ahLst/>
          <a:cxnLst/>
          <a:rect l="0" t="0" r="0" b="0"/>
          <a:pathLst>
            <a:path>
              <a:moveTo>
                <a:pt x="0" y="0"/>
              </a:moveTo>
              <a:lnTo>
                <a:pt x="0" y="1172570"/>
              </a:lnTo>
              <a:lnTo>
                <a:pt x="3236406" y="1172570"/>
              </a:lnTo>
              <a:lnTo>
                <a:pt x="3236406" y="1350874"/>
              </a:lnTo>
            </a:path>
          </a:pathLst>
        </a:custGeom>
        <a:noFill/>
        <a:ln w="12700" cap="flat" cmpd="sng" algn="ctr">
          <a:solidFill>
            <a:srgbClr val="000066"/>
          </a:solidFill>
          <a:prstDash val="solid"/>
        </a:ln>
        <a:effectLst/>
      </dsp:spPr>
      <dsp:style>
        <a:lnRef idx="2">
          <a:scrgbClr r="0" g="0" b="0"/>
        </a:lnRef>
        <a:fillRef idx="0">
          <a:scrgbClr r="0" g="0" b="0"/>
        </a:fillRef>
        <a:effectRef idx="0">
          <a:scrgbClr r="0" g="0" b="0"/>
        </a:effectRef>
        <a:fontRef idx="minor"/>
      </dsp:style>
    </dsp:sp>
    <dsp:sp modelId="{3D6FEC55-F45C-4374-B4A4-D29B5FE612EC}">
      <dsp:nvSpPr>
        <dsp:cNvPr id="0" name=""/>
        <dsp:cNvSpPr/>
      </dsp:nvSpPr>
      <dsp:spPr>
        <a:xfrm>
          <a:off x="4454597" y="679013"/>
          <a:ext cx="1181663" cy="1350874"/>
        </a:xfrm>
        <a:custGeom>
          <a:avLst/>
          <a:gdLst/>
          <a:ahLst/>
          <a:cxnLst/>
          <a:rect l="0" t="0" r="0" b="0"/>
          <a:pathLst>
            <a:path>
              <a:moveTo>
                <a:pt x="0" y="0"/>
              </a:moveTo>
              <a:lnTo>
                <a:pt x="0" y="1172570"/>
              </a:lnTo>
              <a:lnTo>
                <a:pt x="1181663" y="1172570"/>
              </a:lnTo>
              <a:lnTo>
                <a:pt x="1181663" y="1350874"/>
              </a:lnTo>
            </a:path>
          </a:pathLst>
        </a:custGeom>
        <a:noFill/>
        <a:ln w="12700" cap="flat" cmpd="sng" algn="ctr">
          <a:solidFill>
            <a:srgbClr val="000066"/>
          </a:solidFill>
          <a:prstDash val="solid"/>
        </a:ln>
        <a:effectLst/>
      </dsp:spPr>
      <dsp:style>
        <a:lnRef idx="2">
          <a:scrgbClr r="0" g="0" b="0"/>
        </a:lnRef>
        <a:fillRef idx="0">
          <a:scrgbClr r="0" g="0" b="0"/>
        </a:fillRef>
        <a:effectRef idx="0">
          <a:scrgbClr r="0" g="0" b="0"/>
        </a:effectRef>
        <a:fontRef idx="minor"/>
      </dsp:style>
    </dsp:sp>
    <dsp:sp modelId="{BAA25620-D220-4724-BB78-B9EEAAE5F886}">
      <dsp:nvSpPr>
        <dsp:cNvPr id="0" name=""/>
        <dsp:cNvSpPr/>
      </dsp:nvSpPr>
      <dsp:spPr>
        <a:xfrm>
          <a:off x="3321737" y="2636733"/>
          <a:ext cx="178304" cy="781141"/>
        </a:xfrm>
        <a:custGeom>
          <a:avLst/>
          <a:gdLst/>
          <a:ahLst/>
          <a:cxnLst/>
          <a:rect l="0" t="0" r="0" b="0"/>
          <a:pathLst>
            <a:path>
              <a:moveTo>
                <a:pt x="178304" y="0"/>
              </a:moveTo>
              <a:lnTo>
                <a:pt x="178304" y="781141"/>
              </a:lnTo>
              <a:lnTo>
                <a:pt x="0" y="781141"/>
              </a:lnTo>
            </a:path>
          </a:pathLst>
        </a:custGeom>
        <a:noFill/>
        <a:ln w="12700" cap="flat" cmpd="sng" algn="ctr">
          <a:solidFill>
            <a:srgbClr val="000066"/>
          </a:solidFill>
          <a:prstDash val="solid"/>
        </a:ln>
        <a:effectLst/>
      </dsp:spPr>
      <dsp:style>
        <a:lnRef idx="2">
          <a:scrgbClr r="0" g="0" b="0"/>
        </a:lnRef>
        <a:fillRef idx="0">
          <a:scrgbClr r="0" g="0" b="0"/>
        </a:fillRef>
        <a:effectRef idx="0">
          <a:scrgbClr r="0" g="0" b="0"/>
        </a:effectRef>
        <a:fontRef idx="minor"/>
      </dsp:style>
    </dsp:sp>
    <dsp:sp modelId="{4500963A-560D-46A0-90B6-1397B0E012FE}">
      <dsp:nvSpPr>
        <dsp:cNvPr id="0" name=""/>
        <dsp:cNvSpPr/>
      </dsp:nvSpPr>
      <dsp:spPr>
        <a:xfrm>
          <a:off x="3500041" y="679013"/>
          <a:ext cx="954555" cy="1350874"/>
        </a:xfrm>
        <a:custGeom>
          <a:avLst/>
          <a:gdLst/>
          <a:ahLst/>
          <a:cxnLst/>
          <a:rect l="0" t="0" r="0" b="0"/>
          <a:pathLst>
            <a:path>
              <a:moveTo>
                <a:pt x="954555" y="0"/>
              </a:moveTo>
              <a:lnTo>
                <a:pt x="954555" y="1172570"/>
              </a:lnTo>
              <a:lnTo>
                <a:pt x="0" y="1172570"/>
              </a:lnTo>
              <a:lnTo>
                <a:pt x="0" y="1350874"/>
              </a:lnTo>
            </a:path>
          </a:pathLst>
        </a:custGeom>
        <a:noFill/>
        <a:ln w="12700" cap="flat" cmpd="sng" algn="ctr">
          <a:solidFill>
            <a:srgbClr val="000066"/>
          </a:solidFill>
          <a:prstDash val="solid"/>
        </a:ln>
        <a:effectLst/>
      </dsp:spPr>
      <dsp:style>
        <a:lnRef idx="2">
          <a:scrgbClr r="0" g="0" b="0"/>
        </a:lnRef>
        <a:fillRef idx="0">
          <a:scrgbClr r="0" g="0" b="0"/>
        </a:fillRef>
        <a:effectRef idx="0">
          <a:scrgbClr r="0" g="0" b="0"/>
        </a:effectRef>
        <a:fontRef idx="minor"/>
      </dsp:style>
    </dsp:sp>
    <dsp:sp modelId="{9340AA75-D797-4E30-A4CA-077E1575BE6E}">
      <dsp:nvSpPr>
        <dsp:cNvPr id="0" name=""/>
        <dsp:cNvSpPr/>
      </dsp:nvSpPr>
      <dsp:spPr>
        <a:xfrm>
          <a:off x="1363822" y="679013"/>
          <a:ext cx="3090774" cy="1350874"/>
        </a:xfrm>
        <a:custGeom>
          <a:avLst/>
          <a:gdLst/>
          <a:ahLst/>
          <a:cxnLst/>
          <a:rect l="0" t="0" r="0" b="0"/>
          <a:pathLst>
            <a:path>
              <a:moveTo>
                <a:pt x="3090774" y="0"/>
              </a:moveTo>
              <a:lnTo>
                <a:pt x="3090774" y="1172570"/>
              </a:lnTo>
              <a:lnTo>
                <a:pt x="0" y="1172570"/>
              </a:lnTo>
              <a:lnTo>
                <a:pt x="0" y="1350874"/>
              </a:lnTo>
            </a:path>
          </a:pathLst>
        </a:custGeom>
        <a:noFill/>
        <a:ln w="12700" cap="flat" cmpd="sng" algn="ctr">
          <a:solidFill>
            <a:srgbClr val="000066"/>
          </a:solidFill>
          <a:prstDash val="solid"/>
        </a:ln>
        <a:effectLst/>
      </dsp:spPr>
      <dsp:style>
        <a:lnRef idx="2">
          <a:scrgbClr r="0" g="0" b="0"/>
        </a:lnRef>
        <a:fillRef idx="0">
          <a:scrgbClr r="0" g="0" b="0"/>
        </a:fillRef>
        <a:effectRef idx="0">
          <a:scrgbClr r="0" g="0" b="0"/>
        </a:effectRef>
        <a:fontRef idx="minor"/>
      </dsp:style>
    </dsp:sp>
    <dsp:sp modelId="{1D44F05D-56BF-4048-A2B9-639EB1D0B68F}">
      <dsp:nvSpPr>
        <dsp:cNvPr id="0" name=""/>
        <dsp:cNvSpPr/>
      </dsp:nvSpPr>
      <dsp:spPr>
        <a:xfrm>
          <a:off x="3605529" y="223072"/>
          <a:ext cx="1698134" cy="455940"/>
        </a:xfrm>
        <a:prstGeom prst="rect">
          <a:avLst/>
        </a:prstGeom>
        <a:solidFill>
          <a:srgbClr val="05254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endParaRPr lang="es-ES" sz="600" b="1" kern="1200" dirty="0">
            <a:solidFill>
              <a:schemeClr val="bg1"/>
            </a:solidFill>
            <a:latin typeface="Calibri"/>
            <a:cs typeface="Calibri"/>
          </a:endParaRPr>
        </a:p>
        <a:p>
          <a:pPr marL="0" lvl="0" indent="0" algn="ctr" defTabSz="266700">
            <a:lnSpc>
              <a:spcPct val="90000"/>
            </a:lnSpc>
            <a:spcBef>
              <a:spcPct val="0"/>
            </a:spcBef>
            <a:spcAft>
              <a:spcPct val="35000"/>
            </a:spcAft>
            <a:buNone/>
          </a:pPr>
          <a:r>
            <a:rPr lang="es-ES" sz="1100" kern="1200" dirty="0">
              <a:solidFill>
                <a:schemeClr val="bg1"/>
              </a:solidFill>
              <a:latin typeface="Calibri"/>
              <a:ea typeface="+mn-ea"/>
              <a:cs typeface="Calibri"/>
            </a:rPr>
            <a:t>Director del Proyecto</a:t>
          </a:r>
        </a:p>
        <a:p>
          <a:pPr marL="0" lvl="0" indent="0" algn="ctr" defTabSz="266700">
            <a:lnSpc>
              <a:spcPct val="90000"/>
            </a:lnSpc>
            <a:spcBef>
              <a:spcPct val="0"/>
            </a:spcBef>
            <a:spcAft>
              <a:spcPct val="35000"/>
            </a:spcAft>
            <a:buNone/>
          </a:pPr>
          <a:endParaRPr lang="es-ES" sz="600" b="1" kern="1200" dirty="0">
            <a:solidFill>
              <a:schemeClr val="bg1"/>
            </a:solidFill>
            <a:latin typeface="Calibri"/>
            <a:cs typeface="Calibri"/>
          </a:endParaRPr>
        </a:p>
      </dsp:txBody>
      <dsp:txXfrm>
        <a:off x="3605529" y="223072"/>
        <a:ext cx="1698134" cy="455940"/>
      </dsp:txXfrm>
    </dsp:sp>
    <dsp:sp modelId="{A179E8CA-5EDF-4121-A0D1-D88C80BD5D16}">
      <dsp:nvSpPr>
        <dsp:cNvPr id="0" name=""/>
        <dsp:cNvSpPr/>
      </dsp:nvSpPr>
      <dsp:spPr>
        <a:xfrm>
          <a:off x="514755" y="2029888"/>
          <a:ext cx="1698134" cy="292401"/>
        </a:xfrm>
        <a:prstGeom prst="rect">
          <a:avLst/>
        </a:prstGeom>
        <a:solidFill>
          <a:srgbClr val="05254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a:solidFill>
                <a:schemeClr val="bg1"/>
              </a:solidFill>
              <a:latin typeface="Calibri"/>
              <a:cs typeface="Calibri"/>
            </a:rPr>
            <a:t>Abogado</a:t>
          </a:r>
          <a:endParaRPr lang="es-ES" sz="1100" kern="1200" dirty="0">
            <a:solidFill>
              <a:schemeClr val="bg1"/>
            </a:solidFill>
            <a:latin typeface="Calibri"/>
            <a:cs typeface="Calibri"/>
          </a:endParaRPr>
        </a:p>
      </dsp:txBody>
      <dsp:txXfrm>
        <a:off x="514755" y="2029888"/>
        <a:ext cx="1698134" cy="292401"/>
      </dsp:txXfrm>
    </dsp:sp>
    <dsp:sp modelId="{9F05DB57-50FF-4451-B9EC-323670958B2F}">
      <dsp:nvSpPr>
        <dsp:cNvPr id="0" name=""/>
        <dsp:cNvSpPr/>
      </dsp:nvSpPr>
      <dsp:spPr>
        <a:xfrm>
          <a:off x="2569497" y="2029888"/>
          <a:ext cx="1861087" cy="606845"/>
        </a:xfrm>
        <a:prstGeom prst="rect">
          <a:avLst/>
        </a:prstGeom>
        <a:solidFill>
          <a:srgbClr val="05254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a:solidFill>
                <a:schemeClr val="bg1"/>
              </a:solidFill>
              <a:latin typeface="Calibri"/>
              <a:cs typeface="Calibri"/>
            </a:rPr>
            <a:t>Coordinador Administrativo y Financiero</a:t>
          </a:r>
          <a:endParaRPr lang="es-ES" sz="1100" kern="1200" dirty="0">
            <a:solidFill>
              <a:schemeClr val="bg1"/>
            </a:solidFill>
            <a:latin typeface="Calibri"/>
            <a:cs typeface="Calibri"/>
          </a:endParaRPr>
        </a:p>
      </dsp:txBody>
      <dsp:txXfrm>
        <a:off x="2569497" y="2029888"/>
        <a:ext cx="1861087" cy="606845"/>
      </dsp:txXfrm>
    </dsp:sp>
    <dsp:sp modelId="{AB5F8212-4C32-4D34-B81A-2F69809E681F}">
      <dsp:nvSpPr>
        <dsp:cNvPr id="0" name=""/>
        <dsp:cNvSpPr/>
      </dsp:nvSpPr>
      <dsp:spPr>
        <a:xfrm>
          <a:off x="1623603" y="3133110"/>
          <a:ext cx="1698134" cy="569528"/>
        </a:xfrm>
        <a:prstGeom prst="rect">
          <a:avLst/>
        </a:prstGeom>
        <a:solidFill>
          <a:srgbClr val="05254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a:solidFill>
                <a:schemeClr val="bg1"/>
              </a:solidFill>
              <a:latin typeface="Calibri"/>
              <a:cs typeface="Calibri"/>
            </a:rPr>
            <a:t>Asistente Administrativo</a:t>
          </a:r>
          <a:endParaRPr lang="es-ES" sz="1100" kern="1200" dirty="0">
            <a:solidFill>
              <a:schemeClr val="bg1"/>
            </a:solidFill>
            <a:latin typeface="Calibri"/>
            <a:cs typeface="Calibri"/>
          </a:endParaRPr>
        </a:p>
      </dsp:txBody>
      <dsp:txXfrm>
        <a:off x="1623603" y="3133110"/>
        <a:ext cx="1698134" cy="569528"/>
      </dsp:txXfrm>
    </dsp:sp>
    <dsp:sp modelId="{9AAA0BEF-A6FA-4973-9A71-24CAF2B821A0}">
      <dsp:nvSpPr>
        <dsp:cNvPr id="0" name=""/>
        <dsp:cNvSpPr/>
      </dsp:nvSpPr>
      <dsp:spPr>
        <a:xfrm>
          <a:off x="4787193" y="2029888"/>
          <a:ext cx="1698134" cy="671085"/>
        </a:xfrm>
        <a:prstGeom prst="rect">
          <a:avLst/>
        </a:prstGeom>
        <a:solidFill>
          <a:srgbClr val="05254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a:solidFill>
                <a:schemeClr val="bg1"/>
              </a:solidFill>
              <a:latin typeface="Calibri"/>
              <a:cs typeface="Calibri"/>
            </a:rPr>
            <a:t>Comunicaciones y Pedagogía</a:t>
          </a:r>
          <a:endParaRPr lang="es-ES" sz="1100" kern="1200" dirty="0">
            <a:solidFill>
              <a:schemeClr val="bg1"/>
            </a:solidFill>
            <a:latin typeface="Calibri"/>
            <a:cs typeface="Calibri"/>
          </a:endParaRPr>
        </a:p>
      </dsp:txBody>
      <dsp:txXfrm>
        <a:off x="4787193" y="2029888"/>
        <a:ext cx="1698134" cy="671085"/>
      </dsp:txXfrm>
    </dsp:sp>
    <dsp:sp modelId="{6B145ED5-5D49-4000-A02D-693A1C2B07E4}">
      <dsp:nvSpPr>
        <dsp:cNvPr id="0" name=""/>
        <dsp:cNvSpPr/>
      </dsp:nvSpPr>
      <dsp:spPr>
        <a:xfrm>
          <a:off x="6841936" y="2029888"/>
          <a:ext cx="1698134" cy="625057"/>
        </a:xfrm>
        <a:prstGeom prst="rect">
          <a:avLst/>
        </a:prstGeom>
        <a:solidFill>
          <a:srgbClr val="05254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a:solidFill>
                <a:schemeClr val="bg1"/>
              </a:solidFill>
              <a:latin typeface="Calibri"/>
              <a:cs typeface="Calibri"/>
            </a:rPr>
            <a:t>Coordinador Complejo de Páramos</a:t>
          </a:r>
          <a:endParaRPr lang="es-ES" sz="1100" kern="1200" dirty="0">
            <a:solidFill>
              <a:schemeClr val="bg1"/>
            </a:solidFill>
            <a:latin typeface="Calibri"/>
            <a:cs typeface="Calibri"/>
          </a:endParaRPr>
        </a:p>
      </dsp:txBody>
      <dsp:txXfrm>
        <a:off x="6841936" y="2029888"/>
        <a:ext cx="1698134" cy="625057"/>
      </dsp:txXfrm>
    </dsp:sp>
    <dsp:sp modelId="{188AEC3E-D4CE-4497-B47F-2D80CCF07F69}">
      <dsp:nvSpPr>
        <dsp:cNvPr id="0" name=""/>
        <dsp:cNvSpPr/>
      </dsp:nvSpPr>
      <dsp:spPr>
        <a:xfrm>
          <a:off x="5781859" y="3173615"/>
          <a:ext cx="1698134" cy="504227"/>
        </a:xfrm>
        <a:prstGeom prst="rect">
          <a:avLst/>
        </a:prstGeom>
        <a:solidFill>
          <a:srgbClr val="05254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a:solidFill>
                <a:schemeClr val="bg1"/>
              </a:solidFill>
              <a:latin typeface="Calibri"/>
              <a:cs typeface="Calibri"/>
            </a:rPr>
            <a:t>Gestor Social</a:t>
          </a:r>
          <a:endParaRPr lang="es-ES" sz="1100" kern="1200" dirty="0">
            <a:solidFill>
              <a:schemeClr val="bg1"/>
            </a:solidFill>
            <a:latin typeface="Calibri"/>
            <a:cs typeface="Calibri"/>
          </a:endParaRPr>
        </a:p>
      </dsp:txBody>
      <dsp:txXfrm>
        <a:off x="5781859" y="3173615"/>
        <a:ext cx="1698134" cy="504227"/>
      </dsp:txXfrm>
    </dsp:sp>
    <dsp:sp modelId="{FEDFFF34-122E-450C-AD47-95E37A2893F0}">
      <dsp:nvSpPr>
        <dsp:cNvPr id="0" name=""/>
        <dsp:cNvSpPr/>
      </dsp:nvSpPr>
      <dsp:spPr>
        <a:xfrm>
          <a:off x="2126641" y="846908"/>
          <a:ext cx="1090575" cy="392931"/>
        </a:xfrm>
        <a:prstGeom prst="rect">
          <a:avLst/>
        </a:prstGeom>
        <a:solidFill>
          <a:srgbClr val="05254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a:solidFill>
                <a:schemeClr val="bg1"/>
              </a:solidFill>
              <a:latin typeface="Calibri"/>
              <a:ea typeface="+mn-ea"/>
              <a:cs typeface="Calibri"/>
            </a:rPr>
            <a:t>Secretaria</a:t>
          </a:r>
          <a:endParaRPr lang="es-ES" sz="1100" kern="1200" dirty="0">
            <a:solidFill>
              <a:schemeClr val="bg1"/>
            </a:solidFill>
            <a:latin typeface="Calibri"/>
            <a:ea typeface="+mn-ea"/>
            <a:cs typeface="Calibri"/>
          </a:endParaRPr>
        </a:p>
      </dsp:txBody>
      <dsp:txXfrm>
        <a:off x="2126641" y="846908"/>
        <a:ext cx="1090575" cy="39293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417333168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99672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33305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6294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61301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38401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95820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86316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12468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40344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40344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98918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63182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70338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41730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07580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54197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89735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218999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03388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94586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1179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65235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237183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773205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s-ES_tradnl" dirty="0"/>
              <a:t>AQUÍ SALE UN MAPA DEL PERÚ?????</a:t>
            </a:r>
            <a:endParaRPr dirty="0"/>
          </a:p>
        </p:txBody>
      </p:sp>
    </p:spTree>
    <p:extLst>
      <p:ext uri="{BB962C8B-B14F-4D97-AF65-F5344CB8AC3E}">
        <p14:creationId xmlns:p14="http://schemas.microsoft.com/office/powerpoint/2010/main" val="38295880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170044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6" name="Shape 3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34111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2521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124940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641252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58722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32885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73402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882216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359135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51987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243579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806918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870175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769245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960554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230132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52464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997729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859914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468913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2" name="Shape 4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99772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80596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36358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20646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fld id="{00000000-1234-1234-1234-123412341234}" type="slidenum">
              <a:rPr lang="es" smtClean="0"/>
              <a:pPr/>
              <a:t>‹Nº›</a:t>
            </a:fld>
            <a:endParaRPr lang="es"/>
          </a:p>
        </p:txBody>
      </p:sp>
    </p:spTree>
    <p:extLst>
      <p:ext uri="{BB962C8B-B14F-4D97-AF65-F5344CB8AC3E}">
        <p14:creationId xmlns:p14="http://schemas.microsoft.com/office/powerpoint/2010/main" val="2754939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fld id="{00000000-1234-1234-1234-123412341234}" type="slidenum">
              <a:rPr lang="es" smtClean="0"/>
              <a:pPr/>
              <a:t>‹Nº›</a:t>
            </a:fld>
            <a:endParaRPr lang="es"/>
          </a:p>
        </p:txBody>
      </p:sp>
    </p:spTree>
    <p:extLst>
      <p:ext uri="{BB962C8B-B14F-4D97-AF65-F5344CB8AC3E}">
        <p14:creationId xmlns:p14="http://schemas.microsoft.com/office/powerpoint/2010/main" val="2499531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fld id="{00000000-1234-1234-1234-123412341234}" type="slidenum">
              <a:rPr lang="es" smtClean="0"/>
              <a:pPr/>
              <a:t>‹Nº›</a:t>
            </a:fld>
            <a:endParaRPr lang="es"/>
          </a:p>
        </p:txBody>
      </p:sp>
    </p:spTree>
    <p:extLst>
      <p:ext uri="{BB962C8B-B14F-4D97-AF65-F5344CB8AC3E}">
        <p14:creationId xmlns:p14="http://schemas.microsoft.com/office/powerpoint/2010/main" val="839687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fld id="{00000000-1234-1234-1234-123412341234}" type="slidenum">
              <a:rPr lang="es" smtClean="0"/>
              <a:pPr/>
              <a:t>‹Nº›</a:t>
            </a:fld>
            <a:endParaRPr lang="es"/>
          </a:p>
        </p:txBody>
      </p:sp>
    </p:spTree>
    <p:extLst>
      <p:ext uri="{BB962C8B-B14F-4D97-AF65-F5344CB8AC3E}">
        <p14:creationId xmlns:p14="http://schemas.microsoft.com/office/powerpoint/2010/main" val="3829649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fld id="{00000000-1234-1234-1234-123412341234}" type="slidenum">
              <a:rPr lang="es" smtClean="0"/>
              <a:pPr/>
              <a:t>‹Nº›</a:t>
            </a:fld>
            <a:endParaRPr lang="es"/>
          </a:p>
        </p:txBody>
      </p:sp>
    </p:spTree>
    <p:extLst>
      <p:ext uri="{BB962C8B-B14F-4D97-AF65-F5344CB8AC3E}">
        <p14:creationId xmlns:p14="http://schemas.microsoft.com/office/powerpoint/2010/main" val="859697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fld id="{00000000-1234-1234-1234-123412341234}" type="slidenum">
              <a:rPr lang="es" smtClean="0"/>
              <a:pPr/>
              <a:t>‹Nº›</a:t>
            </a:fld>
            <a:endParaRPr lang="es"/>
          </a:p>
        </p:txBody>
      </p:sp>
    </p:spTree>
    <p:extLst>
      <p:ext uri="{BB962C8B-B14F-4D97-AF65-F5344CB8AC3E}">
        <p14:creationId xmlns:p14="http://schemas.microsoft.com/office/powerpoint/2010/main" val="2673003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fld id="{00000000-1234-1234-1234-123412341234}" type="slidenum">
              <a:rPr lang="es" smtClean="0"/>
              <a:pPr/>
              <a:t>‹Nº›</a:t>
            </a:fld>
            <a:endParaRPr lang="es"/>
          </a:p>
        </p:txBody>
      </p:sp>
    </p:spTree>
    <p:extLst>
      <p:ext uri="{BB962C8B-B14F-4D97-AF65-F5344CB8AC3E}">
        <p14:creationId xmlns:p14="http://schemas.microsoft.com/office/powerpoint/2010/main" val="1567357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sz="1800"/>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fld id="{00000000-1234-1234-1234-123412341234}" type="slidenum">
              <a:rPr lang="es" smtClean="0"/>
              <a:pPr/>
              <a:t>‹Nº›</a:t>
            </a:fld>
            <a:endParaRPr lang="es"/>
          </a:p>
        </p:txBody>
      </p:sp>
    </p:spTree>
    <p:extLst>
      <p:ext uri="{BB962C8B-B14F-4D97-AF65-F5344CB8AC3E}">
        <p14:creationId xmlns:p14="http://schemas.microsoft.com/office/powerpoint/2010/main" val="3380599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fld id="{00000000-1234-1234-1234-123412341234}" type="slidenum">
              <a:rPr lang="es" smtClean="0"/>
              <a:pPr/>
              <a:t>‹Nº›</a:t>
            </a:fld>
            <a:endParaRPr lang="es"/>
          </a:p>
        </p:txBody>
      </p:sp>
    </p:spTree>
    <p:extLst>
      <p:ext uri="{BB962C8B-B14F-4D97-AF65-F5344CB8AC3E}">
        <p14:creationId xmlns:p14="http://schemas.microsoft.com/office/powerpoint/2010/main" val="3258340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fld id="{00000000-1234-1234-1234-123412341234}" type="slidenum">
              <a:rPr lang="es" smtClean="0"/>
              <a:pPr/>
              <a:t>‹Nº›</a:t>
            </a:fld>
            <a:endParaRPr lang="es"/>
          </a:p>
        </p:txBody>
      </p:sp>
    </p:spTree>
    <p:extLst>
      <p:ext uri="{BB962C8B-B14F-4D97-AF65-F5344CB8AC3E}">
        <p14:creationId xmlns:p14="http://schemas.microsoft.com/office/powerpoint/2010/main" val="3017867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fld id="{00000000-1234-1234-1234-123412341234}" type="slidenum">
              <a:rPr lang="es" smtClean="0"/>
              <a:pPr/>
              <a:t>‹Nº›</a:t>
            </a:fld>
            <a:endParaRPr lang="es"/>
          </a:p>
        </p:txBody>
      </p:sp>
    </p:spTree>
    <p:extLst>
      <p:ext uri="{BB962C8B-B14F-4D97-AF65-F5344CB8AC3E}">
        <p14:creationId xmlns:p14="http://schemas.microsoft.com/office/powerpoint/2010/main" val="3704090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870B3B-8501-4B92-BED8-A0092A9DF276}"/>
              </a:ext>
            </a:extLst>
          </p:cNvPr>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701D158E-16B5-41F1-97DE-2948A5088E4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4FFD7A60-F288-452C-B2CA-DFCF0E73EC22}"/>
              </a:ext>
            </a:extLst>
          </p:cNvPr>
          <p:cNvSpPr>
            <a:spLocks noGrp="1"/>
          </p:cNvSpPr>
          <p:nvPr>
            <p:ph type="dt" sz="half" idx="10"/>
          </p:nvPr>
        </p:nvSpPr>
        <p:spPr/>
        <p:txBody>
          <a:bodyPr/>
          <a:lstStyle/>
          <a:p>
            <a:fld id="{4A83A9D9-C77F-4DB0-BE89-53E67BEF9EE7}" type="datetimeFigureOut">
              <a:rPr lang="es-CO" smtClean="0"/>
              <a:t>22/12/2017</a:t>
            </a:fld>
            <a:endParaRPr lang="es-CO"/>
          </a:p>
        </p:txBody>
      </p:sp>
      <p:sp>
        <p:nvSpPr>
          <p:cNvPr id="5" name="Marcador de pie de página 4">
            <a:extLst>
              <a:ext uri="{FF2B5EF4-FFF2-40B4-BE49-F238E27FC236}">
                <a16:creationId xmlns:a16="http://schemas.microsoft.com/office/drawing/2014/main" id="{5396D26B-1F43-4E6A-BD3D-70E75A4A296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E004013-E740-4F70-B399-9647D27B01E8}"/>
              </a:ext>
            </a:extLst>
          </p:cNvPr>
          <p:cNvSpPr>
            <a:spLocks noGrp="1"/>
          </p:cNvSpPr>
          <p:nvPr>
            <p:ph type="sldNum" sz="quarter" idx="12"/>
          </p:nvPr>
        </p:nvSpPr>
        <p:spPr/>
        <p:txBody>
          <a:bodyPr/>
          <a:lstStyle/>
          <a:p>
            <a:fld id="{C08A5810-8E52-403C-A201-EB9AD3AA45A9}" type="slidenum">
              <a:rPr lang="es-CO" smtClean="0"/>
              <a:t>‹Nº›</a:t>
            </a:fld>
            <a:endParaRPr lang="es-CO"/>
          </a:p>
        </p:txBody>
      </p:sp>
    </p:spTree>
    <p:extLst>
      <p:ext uri="{BB962C8B-B14F-4D97-AF65-F5344CB8AC3E}">
        <p14:creationId xmlns:p14="http://schemas.microsoft.com/office/powerpoint/2010/main" val="2268045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E0E43B-D112-4EB9-9F0D-661A3B674F4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95E4B70-844A-461C-BEED-810AF66F6DB1}"/>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64D836F-86C0-403D-8575-14EF294B6709}"/>
              </a:ext>
            </a:extLst>
          </p:cNvPr>
          <p:cNvSpPr>
            <a:spLocks noGrp="1"/>
          </p:cNvSpPr>
          <p:nvPr>
            <p:ph type="dt" sz="half" idx="10"/>
          </p:nvPr>
        </p:nvSpPr>
        <p:spPr/>
        <p:txBody>
          <a:bodyPr/>
          <a:lstStyle/>
          <a:p>
            <a:fld id="{4A83A9D9-C77F-4DB0-BE89-53E67BEF9EE7}" type="datetimeFigureOut">
              <a:rPr lang="es-CO" smtClean="0"/>
              <a:t>22/12/2017</a:t>
            </a:fld>
            <a:endParaRPr lang="es-CO"/>
          </a:p>
        </p:txBody>
      </p:sp>
      <p:sp>
        <p:nvSpPr>
          <p:cNvPr id="5" name="Marcador de pie de página 4">
            <a:extLst>
              <a:ext uri="{FF2B5EF4-FFF2-40B4-BE49-F238E27FC236}">
                <a16:creationId xmlns:a16="http://schemas.microsoft.com/office/drawing/2014/main" id="{0807F50B-B97B-4FD3-8E4B-4C8B363AD65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EF9BD09-A6BA-4EBE-BCDF-26F45BB034FC}"/>
              </a:ext>
            </a:extLst>
          </p:cNvPr>
          <p:cNvSpPr>
            <a:spLocks noGrp="1"/>
          </p:cNvSpPr>
          <p:nvPr>
            <p:ph type="sldNum" sz="quarter" idx="12"/>
          </p:nvPr>
        </p:nvSpPr>
        <p:spPr/>
        <p:txBody>
          <a:bodyPr/>
          <a:lstStyle/>
          <a:p>
            <a:fld id="{C08A5810-8E52-403C-A201-EB9AD3AA45A9}" type="slidenum">
              <a:rPr lang="es-CO" smtClean="0"/>
              <a:t>‹Nº›</a:t>
            </a:fld>
            <a:endParaRPr lang="es-CO"/>
          </a:p>
        </p:txBody>
      </p:sp>
    </p:spTree>
    <p:extLst>
      <p:ext uri="{BB962C8B-B14F-4D97-AF65-F5344CB8AC3E}">
        <p14:creationId xmlns:p14="http://schemas.microsoft.com/office/powerpoint/2010/main" val="2011250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ABB1B3-6A6E-4177-91E3-6CE9E1F39D65}"/>
              </a:ext>
            </a:extLst>
          </p:cNvPr>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BC20F71-8516-44DA-A396-B5025A251C89}"/>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756ED70B-0348-47A8-BDA4-EFD1847F5430}"/>
              </a:ext>
            </a:extLst>
          </p:cNvPr>
          <p:cNvSpPr>
            <a:spLocks noGrp="1"/>
          </p:cNvSpPr>
          <p:nvPr>
            <p:ph type="dt" sz="half" idx="10"/>
          </p:nvPr>
        </p:nvSpPr>
        <p:spPr/>
        <p:txBody>
          <a:bodyPr/>
          <a:lstStyle/>
          <a:p>
            <a:fld id="{4A83A9D9-C77F-4DB0-BE89-53E67BEF9EE7}" type="datetimeFigureOut">
              <a:rPr lang="es-CO" smtClean="0"/>
              <a:t>22/12/2017</a:t>
            </a:fld>
            <a:endParaRPr lang="es-CO"/>
          </a:p>
        </p:txBody>
      </p:sp>
      <p:sp>
        <p:nvSpPr>
          <p:cNvPr id="5" name="Marcador de pie de página 4">
            <a:extLst>
              <a:ext uri="{FF2B5EF4-FFF2-40B4-BE49-F238E27FC236}">
                <a16:creationId xmlns:a16="http://schemas.microsoft.com/office/drawing/2014/main" id="{FB374B5E-D935-404D-82EA-E802BB9B8F5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3F4A04A-2331-4B6A-91D4-37A5081DA18B}"/>
              </a:ext>
            </a:extLst>
          </p:cNvPr>
          <p:cNvSpPr>
            <a:spLocks noGrp="1"/>
          </p:cNvSpPr>
          <p:nvPr>
            <p:ph type="sldNum" sz="quarter" idx="12"/>
          </p:nvPr>
        </p:nvSpPr>
        <p:spPr/>
        <p:txBody>
          <a:bodyPr/>
          <a:lstStyle/>
          <a:p>
            <a:fld id="{C08A5810-8E52-403C-A201-EB9AD3AA45A9}" type="slidenum">
              <a:rPr lang="es-CO" smtClean="0"/>
              <a:t>‹Nº›</a:t>
            </a:fld>
            <a:endParaRPr lang="es-CO"/>
          </a:p>
        </p:txBody>
      </p:sp>
    </p:spTree>
    <p:extLst>
      <p:ext uri="{BB962C8B-B14F-4D97-AF65-F5344CB8AC3E}">
        <p14:creationId xmlns:p14="http://schemas.microsoft.com/office/powerpoint/2010/main" val="1309005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09CA29-91F3-4765-B891-A9AF6767B4C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27D8151-F51B-422E-8739-CBDCB1B713B5}"/>
              </a:ext>
            </a:extLst>
          </p:cNvPr>
          <p:cNvSpPr>
            <a:spLocks noGrp="1"/>
          </p:cNvSpPr>
          <p:nvPr>
            <p:ph sz="half" idx="1"/>
          </p:nvPr>
        </p:nvSpPr>
        <p:spPr>
          <a:xfrm>
            <a:off x="628650" y="1369219"/>
            <a:ext cx="3886200" cy="326350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A4CCD3B7-6218-46C8-BAC8-F25EEA2202D2}"/>
              </a:ext>
            </a:extLst>
          </p:cNvPr>
          <p:cNvSpPr>
            <a:spLocks noGrp="1"/>
          </p:cNvSpPr>
          <p:nvPr>
            <p:ph sz="half" idx="2"/>
          </p:nvPr>
        </p:nvSpPr>
        <p:spPr>
          <a:xfrm>
            <a:off x="4629150" y="1369219"/>
            <a:ext cx="3886200" cy="326350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EF8291D3-FB77-406C-98EB-028915423973}"/>
              </a:ext>
            </a:extLst>
          </p:cNvPr>
          <p:cNvSpPr>
            <a:spLocks noGrp="1"/>
          </p:cNvSpPr>
          <p:nvPr>
            <p:ph type="dt" sz="half" idx="10"/>
          </p:nvPr>
        </p:nvSpPr>
        <p:spPr/>
        <p:txBody>
          <a:bodyPr/>
          <a:lstStyle/>
          <a:p>
            <a:fld id="{4A83A9D9-C77F-4DB0-BE89-53E67BEF9EE7}" type="datetimeFigureOut">
              <a:rPr lang="es-CO" smtClean="0"/>
              <a:t>22/12/2017</a:t>
            </a:fld>
            <a:endParaRPr lang="es-CO"/>
          </a:p>
        </p:txBody>
      </p:sp>
      <p:sp>
        <p:nvSpPr>
          <p:cNvPr id="6" name="Marcador de pie de página 5">
            <a:extLst>
              <a:ext uri="{FF2B5EF4-FFF2-40B4-BE49-F238E27FC236}">
                <a16:creationId xmlns:a16="http://schemas.microsoft.com/office/drawing/2014/main" id="{AED88BE3-92A4-43DA-A19D-6F8B1E18979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DC448EC-BDDF-4E56-93A1-3127DA12BE28}"/>
              </a:ext>
            </a:extLst>
          </p:cNvPr>
          <p:cNvSpPr>
            <a:spLocks noGrp="1"/>
          </p:cNvSpPr>
          <p:nvPr>
            <p:ph type="sldNum" sz="quarter" idx="12"/>
          </p:nvPr>
        </p:nvSpPr>
        <p:spPr/>
        <p:txBody>
          <a:bodyPr/>
          <a:lstStyle/>
          <a:p>
            <a:fld id="{C08A5810-8E52-403C-A201-EB9AD3AA45A9}" type="slidenum">
              <a:rPr lang="es-CO" smtClean="0"/>
              <a:t>‹Nº›</a:t>
            </a:fld>
            <a:endParaRPr lang="es-CO"/>
          </a:p>
        </p:txBody>
      </p:sp>
    </p:spTree>
    <p:extLst>
      <p:ext uri="{BB962C8B-B14F-4D97-AF65-F5344CB8AC3E}">
        <p14:creationId xmlns:p14="http://schemas.microsoft.com/office/powerpoint/2010/main" val="1980708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9E84BD-A7A3-4F18-B018-AFDA0D9ABC61}"/>
              </a:ext>
            </a:extLst>
          </p:cNvPr>
          <p:cNvSpPr>
            <a:spLocks noGrp="1"/>
          </p:cNvSpPr>
          <p:nvPr>
            <p:ph type="title"/>
          </p:nvPr>
        </p:nvSpPr>
        <p:spPr>
          <a:xfrm>
            <a:off x="629841" y="273844"/>
            <a:ext cx="7886700" cy="994172"/>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97EA1E6-6125-41F8-9CFF-CC6BCC239731}"/>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FA5BC7AB-809B-477D-88EA-4D949C086278}"/>
              </a:ext>
            </a:extLst>
          </p:cNvPr>
          <p:cNvSpPr>
            <a:spLocks noGrp="1"/>
          </p:cNvSpPr>
          <p:nvPr>
            <p:ph sz="half" idx="2"/>
          </p:nvPr>
        </p:nvSpPr>
        <p:spPr>
          <a:xfrm>
            <a:off x="629842" y="1878806"/>
            <a:ext cx="3868340" cy="276344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BF25774-24D8-430B-B652-6AF7E1EF32E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8A7FC81C-13D1-4EC7-A1A2-CFC452EA9CEB}"/>
              </a:ext>
            </a:extLst>
          </p:cNvPr>
          <p:cNvSpPr>
            <a:spLocks noGrp="1"/>
          </p:cNvSpPr>
          <p:nvPr>
            <p:ph sz="quarter" idx="4"/>
          </p:nvPr>
        </p:nvSpPr>
        <p:spPr>
          <a:xfrm>
            <a:off x="4629150" y="1878806"/>
            <a:ext cx="3887391" cy="276344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F662F2A0-5460-412A-BB40-19F2908E0727}"/>
              </a:ext>
            </a:extLst>
          </p:cNvPr>
          <p:cNvSpPr>
            <a:spLocks noGrp="1"/>
          </p:cNvSpPr>
          <p:nvPr>
            <p:ph type="dt" sz="half" idx="10"/>
          </p:nvPr>
        </p:nvSpPr>
        <p:spPr/>
        <p:txBody>
          <a:bodyPr/>
          <a:lstStyle/>
          <a:p>
            <a:fld id="{4A83A9D9-C77F-4DB0-BE89-53E67BEF9EE7}" type="datetimeFigureOut">
              <a:rPr lang="es-CO" smtClean="0"/>
              <a:t>22/12/2017</a:t>
            </a:fld>
            <a:endParaRPr lang="es-CO"/>
          </a:p>
        </p:txBody>
      </p:sp>
      <p:sp>
        <p:nvSpPr>
          <p:cNvPr id="8" name="Marcador de pie de página 7">
            <a:extLst>
              <a:ext uri="{FF2B5EF4-FFF2-40B4-BE49-F238E27FC236}">
                <a16:creationId xmlns:a16="http://schemas.microsoft.com/office/drawing/2014/main" id="{3F283DF6-CC35-4056-B21A-D7E35D62F1D5}"/>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7BA7A911-AFB0-47FD-B250-B353B2205258}"/>
              </a:ext>
            </a:extLst>
          </p:cNvPr>
          <p:cNvSpPr>
            <a:spLocks noGrp="1"/>
          </p:cNvSpPr>
          <p:nvPr>
            <p:ph type="sldNum" sz="quarter" idx="12"/>
          </p:nvPr>
        </p:nvSpPr>
        <p:spPr/>
        <p:txBody>
          <a:bodyPr/>
          <a:lstStyle/>
          <a:p>
            <a:fld id="{C08A5810-8E52-403C-A201-EB9AD3AA45A9}" type="slidenum">
              <a:rPr lang="es-CO" smtClean="0"/>
              <a:t>‹Nº›</a:t>
            </a:fld>
            <a:endParaRPr lang="es-CO"/>
          </a:p>
        </p:txBody>
      </p:sp>
    </p:spTree>
    <p:extLst>
      <p:ext uri="{BB962C8B-B14F-4D97-AF65-F5344CB8AC3E}">
        <p14:creationId xmlns:p14="http://schemas.microsoft.com/office/powerpoint/2010/main" val="4285225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A05DD5-FAA7-4D89-AB3D-4D6CBD51C97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63689D7B-BBBC-4F3B-B361-9272A34ECADE}"/>
              </a:ext>
            </a:extLst>
          </p:cNvPr>
          <p:cNvSpPr>
            <a:spLocks noGrp="1"/>
          </p:cNvSpPr>
          <p:nvPr>
            <p:ph type="dt" sz="half" idx="10"/>
          </p:nvPr>
        </p:nvSpPr>
        <p:spPr/>
        <p:txBody>
          <a:bodyPr/>
          <a:lstStyle/>
          <a:p>
            <a:fld id="{4A83A9D9-C77F-4DB0-BE89-53E67BEF9EE7}" type="datetimeFigureOut">
              <a:rPr lang="es-CO" smtClean="0"/>
              <a:t>22/12/2017</a:t>
            </a:fld>
            <a:endParaRPr lang="es-CO"/>
          </a:p>
        </p:txBody>
      </p:sp>
      <p:sp>
        <p:nvSpPr>
          <p:cNvPr id="4" name="Marcador de pie de página 3">
            <a:extLst>
              <a:ext uri="{FF2B5EF4-FFF2-40B4-BE49-F238E27FC236}">
                <a16:creationId xmlns:a16="http://schemas.microsoft.com/office/drawing/2014/main" id="{38D3F2B5-0759-4BA5-891F-750D5BDFA496}"/>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84AFA0A-10DB-4ED0-9A5A-1A09DF987168}"/>
              </a:ext>
            </a:extLst>
          </p:cNvPr>
          <p:cNvSpPr>
            <a:spLocks noGrp="1"/>
          </p:cNvSpPr>
          <p:nvPr>
            <p:ph type="sldNum" sz="quarter" idx="12"/>
          </p:nvPr>
        </p:nvSpPr>
        <p:spPr/>
        <p:txBody>
          <a:bodyPr/>
          <a:lstStyle/>
          <a:p>
            <a:fld id="{C08A5810-8E52-403C-A201-EB9AD3AA45A9}" type="slidenum">
              <a:rPr lang="es-CO" smtClean="0"/>
              <a:t>‹Nº›</a:t>
            </a:fld>
            <a:endParaRPr lang="es-CO"/>
          </a:p>
        </p:txBody>
      </p:sp>
    </p:spTree>
    <p:extLst>
      <p:ext uri="{BB962C8B-B14F-4D97-AF65-F5344CB8AC3E}">
        <p14:creationId xmlns:p14="http://schemas.microsoft.com/office/powerpoint/2010/main" val="1838972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C4A5680-5B3C-4FAA-9705-E998B4B727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Marcador de fecha 1">
            <a:extLst>
              <a:ext uri="{FF2B5EF4-FFF2-40B4-BE49-F238E27FC236}">
                <a16:creationId xmlns:a16="http://schemas.microsoft.com/office/drawing/2014/main" id="{E64DDF54-1C5E-401E-A2D3-BEA3A7C8CAFB}"/>
              </a:ext>
            </a:extLst>
          </p:cNvPr>
          <p:cNvSpPr>
            <a:spLocks noGrp="1"/>
          </p:cNvSpPr>
          <p:nvPr>
            <p:ph type="dt" sz="half" idx="10"/>
          </p:nvPr>
        </p:nvSpPr>
        <p:spPr/>
        <p:txBody>
          <a:bodyPr/>
          <a:lstStyle/>
          <a:p>
            <a:fld id="{4A83A9D9-C77F-4DB0-BE89-53E67BEF9EE7}" type="datetimeFigureOut">
              <a:rPr lang="es-CO" smtClean="0"/>
              <a:t>22/12/2017</a:t>
            </a:fld>
            <a:endParaRPr lang="es-CO"/>
          </a:p>
        </p:txBody>
      </p:sp>
      <p:sp>
        <p:nvSpPr>
          <p:cNvPr id="3" name="Marcador de pie de página 2">
            <a:extLst>
              <a:ext uri="{FF2B5EF4-FFF2-40B4-BE49-F238E27FC236}">
                <a16:creationId xmlns:a16="http://schemas.microsoft.com/office/drawing/2014/main" id="{0F989B4D-0BDA-4656-9DEE-97CE2841A47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75738B0F-4645-44E4-A42A-A0BCA269017A}"/>
              </a:ext>
            </a:extLst>
          </p:cNvPr>
          <p:cNvSpPr>
            <a:spLocks noGrp="1"/>
          </p:cNvSpPr>
          <p:nvPr>
            <p:ph type="sldNum" sz="quarter" idx="12"/>
          </p:nvPr>
        </p:nvSpPr>
        <p:spPr/>
        <p:txBody>
          <a:bodyPr/>
          <a:lstStyle/>
          <a:p>
            <a:fld id="{C08A5810-8E52-403C-A201-EB9AD3AA45A9}" type="slidenum">
              <a:rPr lang="es-CO" smtClean="0"/>
              <a:t>‹Nº›</a:t>
            </a:fld>
            <a:endParaRPr lang="es-CO"/>
          </a:p>
        </p:txBody>
      </p:sp>
    </p:spTree>
    <p:extLst>
      <p:ext uri="{BB962C8B-B14F-4D97-AF65-F5344CB8AC3E}">
        <p14:creationId xmlns:p14="http://schemas.microsoft.com/office/powerpoint/2010/main" val="176644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32C768-6407-46B2-966E-F7F38BADB08B}"/>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B690A51-4A8A-45F8-953D-57ADEABD59C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21C586E9-3320-4C35-99A3-818724231FE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Marcador de fecha 4">
            <a:extLst>
              <a:ext uri="{FF2B5EF4-FFF2-40B4-BE49-F238E27FC236}">
                <a16:creationId xmlns:a16="http://schemas.microsoft.com/office/drawing/2014/main" id="{CED949A3-02CC-4F5B-ADE4-89B75B51D9C2}"/>
              </a:ext>
            </a:extLst>
          </p:cNvPr>
          <p:cNvSpPr>
            <a:spLocks noGrp="1"/>
          </p:cNvSpPr>
          <p:nvPr>
            <p:ph type="dt" sz="half" idx="10"/>
          </p:nvPr>
        </p:nvSpPr>
        <p:spPr/>
        <p:txBody>
          <a:bodyPr/>
          <a:lstStyle/>
          <a:p>
            <a:fld id="{4A83A9D9-C77F-4DB0-BE89-53E67BEF9EE7}" type="datetimeFigureOut">
              <a:rPr lang="es-CO" smtClean="0"/>
              <a:t>22/12/2017</a:t>
            </a:fld>
            <a:endParaRPr lang="es-CO"/>
          </a:p>
        </p:txBody>
      </p:sp>
      <p:sp>
        <p:nvSpPr>
          <p:cNvPr id="6" name="Marcador de pie de página 5">
            <a:extLst>
              <a:ext uri="{FF2B5EF4-FFF2-40B4-BE49-F238E27FC236}">
                <a16:creationId xmlns:a16="http://schemas.microsoft.com/office/drawing/2014/main" id="{2F5731D6-4B79-4621-8876-95E4BFCF449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2C89392-7966-4028-9929-AE97E32454AA}"/>
              </a:ext>
            </a:extLst>
          </p:cNvPr>
          <p:cNvSpPr>
            <a:spLocks noGrp="1"/>
          </p:cNvSpPr>
          <p:nvPr>
            <p:ph type="sldNum" sz="quarter" idx="12"/>
          </p:nvPr>
        </p:nvSpPr>
        <p:spPr/>
        <p:txBody>
          <a:bodyPr/>
          <a:lstStyle/>
          <a:p>
            <a:fld id="{C08A5810-8E52-403C-A201-EB9AD3AA45A9}" type="slidenum">
              <a:rPr lang="es-CO" smtClean="0"/>
              <a:t>‹Nº›</a:t>
            </a:fld>
            <a:endParaRPr lang="es-CO"/>
          </a:p>
        </p:txBody>
      </p:sp>
    </p:spTree>
    <p:extLst>
      <p:ext uri="{BB962C8B-B14F-4D97-AF65-F5344CB8AC3E}">
        <p14:creationId xmlns:p14="http://schemas.microsoft.com/office/powerpoint/2010/main" val="2851145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26AC6-70B8-44A4-BA0D-37E4E92FE399}"/>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19D7EC0-3852-400C-92A0-50EAA759C5B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O"/>
          </a:p>
        </p:txBody>
      </p:sp>
      <p:sp>
        <p:nvSpPr>
          <p:cNvPr id="4" name="Marcador de texto 3">
            <a:extLst>
              <a:ext uri="{FF2B5EF4-FFF2-40B4-BE49-F238E27FC236}">
                <a16:creationId xmlns:a16="http://schemas.microsoft.com/office/drawing/2014/main" id="{57514308-610A-4368-B801-EEA974009AB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Marcador de fecha 4">
            <a:extLst>
              <a:ext uri="{FF2B5EF4-FFF2-40B4-BE49-F238E27FC236}">
                <a16:creationId xmlns:a16="http://schemas.microsoft.com/office/drawing/2014/main" id="{C18DE925-0996-47B6-8619-64CCD9C5B17A}"/>
              </a:ext>
            </a:extLst>
          </p:cNvPr>
          <p:cNvSpPr>
            <a:spLocks noGrp="1"/>
          </p:cNvSpPr>
          <p:nvPr>
            <p:ph type="dt" sz="half" idx="10"/>
          </p:nvPr>
        </p:nvSpPr>
        <p:spPr/>
        <p:txBody>
          <a:bodyPr/>
          <a:lstStyle/>
          <a:p>
            <a:fld id="{4A83A9D9-C77F-4DB0-BE89-53E67BEF9EE7}" type="datetimeFigureOut">
              <a:rPr lang="es-CO" smtClean="0"/>
              <a:t>22/12/2017</a:t>
            </a:fld>
            <a:endParaRPr lang="es-CO"/>
          </a:p>
        </p:txBody>
      </p:sp>
      <p:sp>
        <p:nvSpPr>
          <p:cNvPr id="6" name="Marcador de pie de página 5">
            <a:extLst>
              <a:ext uri="{FF2B5EF4-FFF2-40B4-BE49-F238E27FC236}">
                <a16:creationId xmlns:a16="http://schemas.microsoft.com/office/drawing/2014/main" id="{41E2F1E1-1BE1-4C9D-9ADC-1F6029D2B69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2209527-0F59-4483-9A61-EE52A5E9F961}"/>
              </a:ext>
            </a:extLst>
          </p:cNvPr>
          <p:cNvSpPr>
            <a:spLocks noGrp="1"/>
          </p:cNvSpPr>
          <p:nvPr>
            <p:ph type="sldNum" sz="quarter" idx="12"/>
          </p:nvPr>
        </p:nvSpPr>
        <p:spPr/>
        <p:txBody>
          <a:bodyPr/>
          <a:lstStyle/>
          <a:p>
            <a:fld id="{C08A5810-8E52-403C-A201-EB9AD3AA45A9}" type="slidenum">
              <a:rPr lang="es-CO" smtClean="0"/>
              <a:t>‹Nº›</a:t>
            </a:fld>
            <a:endParaRPr lang="es-CO"/>
          </a:p>
        </p:txBody>
      </p:sp>
    </p:spTree>
    <p:extLst>
      <p:ext uri="{BB962C8B-B14F-4D97-AF65-F5344CB8AC3E}">
        <p14:creationId xmlns:p14="http://schemas.microsoft.com/office/powerpoint/2010/main" val="2522074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CE57C8-0FAD-421E-8A10-4A621520AC3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82147AF-6460-41DD-8C57-E8B836F8A76C}"/>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B936218-D9F5-4590-8E8C-6D032A5936B5}"/>
              </a:ext>
            </a:extLst>
          </p:cNvPr>
          <p:cNvSpPr>
            <a:spLocks noGrp="1"/>
          </p:cNvSpPr>
          <p:nvPr>
            <p:ph type="dt" sz="half" idx="10"/>
          </p:nvPr>
        </p:nvSpPr>
        <p:spPr/>
        <p:txBody>
          <a:bodyPr/>
          <a:lstStyle/>
          <a:p>
            <a:fld id="{4A83A9D9-C77F-4DB0-BE89-53E67BEF9EE7}" type="datetimeFigureOut">
              <a:rPr lang="es-CO" smtClean="0"/>
              <a:t>22/12/2017</a:t>
            </a:fld>
            <a:endParaRPr lang="es-CO"/>
          </a:p>
        </p:txBody>
      </p:sp>
      <p:sp>
        <p:nvSpPr>
          <p:cNvPr id="5" name="Marcador de pie de página 4">
            <a:extLst>
              <a:ext uri="{FF2B5EF4-FFF2-40B4-BE49-F238E27FC236}">
                <a16:creationId xmlns:a16="http://schemas.microsoft.com/office/drawing/2014/main" id="{5DC6D441-D51B-4D52-A0FB-FE24EC68C08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FB8BE45-CA26-43CF-B07D-BA5526FF8111}"/>
              </a:ext>
            </a:extLst>
          </p:cNvPr>
          <p:cNvSpPr>
            <a:spLocks noGrp="1"/>
          </p:cNvSpPr>
          <p:nvPr>
            <p:ph type="sldNum" sz="quarter" idx="12"/>
          </p:nvPr>
        </p:nvSpPr>
        <p:spPr/>
        <p:txBody>
          <a:bodyPr/>
          <a:lstStyle/>
          <a:p>
            <a:fld id="{C08A5810-8E52-403C-A201-EB9AD3AA45A9}" type="slidenum">
              <a:rPr lang="es-CO" smtClean="0"/>
              <a:t>‹Nº›</a:t>
            </a:fld>
            <a:endParaRPr lang="es-CO"/>
          </a:p>
        </p:txBody>
      </p:sp>
    </p:spTree>
    <p:extLst>
      <p:ext uri="{BB962C8B-B14F-4D97-AF65-F5344CB8AC3E}">
        <p14:creationId xmlns:p14="http://schemas.microsoft.com/office/powerpoint/2010/main" val="1057016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BC71134-468C-4785-9CD1-484F7011A88E}"/>
              </a:ext>
            </a:extLst>
          </p:cNvPr>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46A9D81-1FD6-452E-9756-9106135FD532}"/>
              </a:ext>
            </a:extLst>
          </p:cNvPr>
          <p:cNvSpPr>
            <a:spLocks noGrp="1"/>
          </p:cNvSpPr>
          <p:nvPr>
            <p:ph type="body" orient="vert" idx="1"/>
          </p:nvPr>
        </p:nvSpPr>
        <p:spPr>
          <a:xfrm>
            <a:off x="628650" y="273844"/>
            <a:ext cx="5800725" cy="435887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0ECDA7D-2253-46C8-8648-E1D35F22E4BF}"/>
              </a:ext>
            </a:extLst>
          </p:cNvPr>
          <p:cNvSpPr>
            <a:spLocks noGrp="1"/>
          </p:cNvSpPr>
          <p:nvPr>
            <p:ph type="dt" sz="half" idx="10"/>
          </p:nvPr>
        </p:nvSpPr>
        <p:spPr/>
        <p:txBody>
          <a:bodyPr/>
          <a:lstStyle/>
          <a:p>
            <a:fld id="{4A83A9D9-C77F-4DB0-BE89-53E67BEF9EE7}" type="datetimeFigureOut">
              <a:rPr lang="es-CO" smtClean="0"/>
              <a:t>22/12/2017</a:t>
            </a:fld>
            <a:endParaRPr lang="es-CO"/>
          </a:p>
        </p:txBody>
      </p:sp>
      <p:sp>
        <p:nvSpPr>
          <p:cNvPr id="5" name="Marcador de pie de página 4">
            <a:extLst>
              <a:ext uri="{FF2B5EF4-FFF2-40B4-BE49-F238E27FC236}">
                <a16:creationId xmlns:a16="http://schemas.microsoft.com/office/drawing/2014/main" id="{C4B025C7-7A55-41E2-9D87-6B32EFC78A0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5ECF480-300A-4852-947B-6816A9CB4768}"/>
              </a:ext>
            </a:extLst>
          </p:cNvPr>
          <p:cNvSpPr>
            <a:spLocks noGrp="1"/>
          </p:cNvSpPr>
          <p:nvPr>
            <p:ph type="sldNum" sz="quarter" idx="12"/>
          </p:nvPr>
        </p:nvSpPr>
        <p:spPr/>
        <p:txBody>
          <a:bodyPr/>
          <a:lstStyle/>
          <a:p>
            <a:fld id="{C08A5810-8E52-403C-A201-EB9AD3AA45A9}" type="slidenum">
              <a:rPr lang="es-CO" smtClean="0"/>
              <a:t>‹Nº›</a:t>
            </a:fld>
            <a:endParaRPr lang="es-CO"/>
          </a:p>
        </p:txBody>
      </p:sp>
    </p:spTree>
    <p:extLst>
      <p:ext uri="{BB962C8B-B14F-4D97-AF65-F5344CB8AC3E}">
        <p14:creationId xmlns:p14="http://schemas.microsoft.com/office/powerpoint/2010/main" val="2930438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fld id="{00000000-1234-1234-1234-123412341234}" type="slidenum">
              <a:rPr lang="es" smtClean="0"/>
              <a:pPr/>
              <a:t>‹Nº›</a:t>
            </a:fld>
            <a:endParaRPr lang="es"/>
          </a:p>
        </p:txBody>
      </p:sp>
    </p:spTree>
    <p:extLst>
      <p:ext uri="{BB962C8B-B14F-4D97-AF65-F5344CB8AC3E}">
        <p14:creationId xmlns:p14="http://schemas.microsoft.com/office/powerpoint/2010/main" val="79519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s" sz="1000">
                <a:solidFill>
                  <a:schemeClr val="dk2"/>
                </a:solidFill>
              </a:rPr>
              <a:t>‹Nº›</a:t>
            </a:fld>
            <a:endParaRPr lang="es"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algn="r"/>
            <a:fld id="{00000000-1234-1234-1234-123412341234}" type="slidenum">
              <a:rPr lang="es" sz="1000" smtClean="0">
                <a:solidFill>
                  <a:schemeClr val="dk2"/>
                </a:solidFill>
              </a:rPr>
              <a:pPr algn="r"/>
              <a:t>‹Nº›</a:t>
            </a:fld>
            <a:endParaRPr lang="es" sz="1000">
              <a:solidFill>
                <a:schemeClr val="dk2"/>
              </a:solidFill>
            </a:endParaRPr>
          </a:p>
        </p:txBody>
      </p:sp>
    </p:spTree>
    <p:extLst>
      <p:ext uri="{BB962C8B-B14F-4D97-AF65-F5344CB8AC3E}">
        <p14:creationId xmlns:p14="http://schemas.microsoft.com/office/powerpoint/2010/main" val="1754074796"/>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DDADA27-3849-4AEE-B216-B8015FC3BA4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2D70A67-975A-4D06-8CC3-1C9AF31B087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E4AC98B-659B-4ADD-AB32-EBE2A1AC5C4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A83A9D9-C77F-4DB0-BE89-53E67BEF9EE7}" type="datetimeFigureOut">
              <a:rPr lang="es-CO" smtClean="0"/>
              <a:t>22/12/2017</a:t>
            </a:fld>
            <a:endParaRPr lang="es-CO"/>
          </a:p>
        </p:txBody>
      </p:sp>
      <p:sp>
        <p:nvSpPr>
          <p:cNvPr id="5" name="Marcador de pie de página 4">
            <a:extLst>
              <a:ext uri="{FF2B5EF4-FFF2-40B4-BE49-F238E27FC236}">
                <a16:creationId xmlns:a16="http://schemas.microsoft.com/office/drawing/2014/main" id="{1CAD4B41-3EB3-4130-86E0-F764A98697E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A36095BB-C3B6-446D-9C67-E8CB670A29A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08A5810-8E52-403C-A201-EB9AD3AA45A9}" type="slidenum">
              <a:rPr lang="es-CO" smtClean="0"/>
              <a:t>‹Nº›</a:t>
            </a:fld>
            <a:endParaRPr lang="es-CO"/>
          </a:p>
        </p:txBody>
      </p:sp>
    </p:spTree>
    <p:extLst>
      <p:ext uri="{BB962C8B-B14F-4D97-AF65-F5344CB8AC3E}">
        <p14:creationId xmlns:p14="http://schemas.microsoft.com/office/powerpoint/2010/main" val="341448243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jpeg"/><Relationship Id="rId3" Type="http://schemas.openxmlformats.org/officeDocument/2006/relationships/notesSlide" Target="../notesSlides/notesSlide10.xml"/><Relationship Id="rId7" Type="http://schemas.openxmlformats.org/officeDocument/2006/relationships/image" Target="../media/image30.png"/><Relationship Id="rId12" Type="http://schemas.openxmlformats.org/officeDocument/2006/relationships/image" Target="../media/image35.jpeg"/><Relationship Id="rId2" Type="http://schemas.openxmlformats.org/officeDocument/2006/relationships/slideLayout" Target="../slideLayouts/slideLayout3.xml"/><Relationship Id="rId16" Type="http://schemas.openxmlformats.org/officeDocument/2006/relationships/image" Target="../media/image5.png"/><Relationship Id="rId1" Type="http://schemas.openxmlformats.org/officeDocument/2006/relationships/themeOverride" Target="../theme/themeOverride2.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jpeg"/><Relationship Id="rId15" Type="http://schemas.openxmlformats.org/officeDocument/2006/relationships/image" Target="../media/image38.jpeg"/><Relationship Id="rId10" Type="http://schemas.openxmlformats.org/officeDocument/2006/relationships/image" Target="../media/image33.png"/><Relationship Id="rId4" Type="http://schemas.openxmlformats.org/officeDocument/2006/relationships/image" Target="../media/image4.jpeg"/><Relationship Id="rId9" Type="http://schemas.openxmlformats.org/officeDocument/2006/relationships/image" Target="../media/image32.png"/><Relationship Id="rId1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jpeg"/><Relationship Id="rId7"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jpg"/><Relationship Id="rId4" Type="http://schemas.openxmlformats.org/officeDocument/2006/relationships/image" Target="../media/image41.pn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4.jpe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png"/><Relationship Id="rId9" Type="http://schemas.openxmlformats.org/officeDocument/2006/relationships/image" Target="../media/image56.png"/><Relationship Id="rId1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62.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64.emf"/></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6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70.jpeg"/></Relationships>
</file>

<file path=ppt/slides/_rels/slide31.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4.jpeg"/><Relationship Id="rId7" Type="http://schemas.openxmlformats.org/officeDocument/2006/relationships/image" Target="../media/image74.jpe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73.jpeg"/><Relationship Id="rId5" Type="http://schemas.openxmlformats.org/officeDocument/2006/relationships/image" Target="../media/image72.jpeg"/><Relationship Id="rId10" Type="http://schemas.openxmlformats.org/officeDocument/2006/relationships/image" Target="../media/image5.png"/><Relationship Id="rId4" Type="http://schemas.openxmlformats.org/officeDocument/2006/relationships/image" Target="../media/image71.jpeg"/><Relationship Id="rId9" Type="http://schemas.openxmlformats.org/officeDocument/2006/relationships/image" Target="../media/image76.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78.jpeg"/><Relationship Id="rId5" Type="http://schemas.openxmlformats.org/officeDocument/2006/relationships/image" Target="../media/image5.png"/><Relationship Id="rId4" Type="http://schemas.openxmlformats.org/officeDocument/2006/relationships/image" Target="../media/image77.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79.jpe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81.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image" Target="../media/image82.jpe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8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88.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89.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91.png"/><Relationship Id="rId5" Type="http://schemas.openxmlformats.org/officeDocument/2006/relationships/image" Target="../media/image5.png"/><Relationship Id="rId4" Type="http://schemas.openxmlformats.org/officeDocument/2006/relationships/image" Target="../media/image90.jpe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92.pn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93.jpeg"/></Relationships>
</file>

<file path=ppt/slides/_rels/slide4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95.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4.jpeg"/><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0.emf"/><Relationship Id="rId2"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image" Target="../media/image99.jpeg"/><Relationship Id="rId5" Type="http://schemas.openxmlformats.org/officeDocument/2006/relationships/image" Target="../media/image5.png"/><Relationship Id="rId4" Type="http://schemas.openxmlformats.org/officeDocument/2006/relationships/image" Target="../media/image98.png"/></Relationships>
</file>

<file path=ppt/slides/_rels/slide46.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4.jpeg"/><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8" Type="http://schemas.openxmlformats.org/officeDocument/2006/relationships/image" Target="../media/image101.emf"/><Relationship Id="rId3" Type="http://schemas.openxmlformats.org/officeDocument/2006/relationships/image" Target="../media/image102.png"/><Relationship Id="rId7" Type="http://schemas.openxmlformats.org/officeDocument/2006/relationships/image" Target="../media/image106.jpeg"/><Relationship Id="rId2"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03.jpeg"/><Relationship Id="rId9"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4.xml"/><Relationship Id="rId4" Type="http://schemas.openxmlformats.org/officeDocument/2006/relationships/image" Target="../media/image107.png"/></Relationships>
</file>

<file path=ppt/slides/_rels/slide49.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8.jpeg"/><Relationship Id="rId7"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image" Target="../media/image111.jpeg"/><Relationship Id="rId5" Type="http://schemas.openxmlformats.org/officeDocument/2006/relationships/image" Target="../media/image110.jpeg"/><Relationship Id="rId4" Type="http://schemas.openxmlformats.org/officeDocument/2006/relationships/image" Target="../media/image109.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image" Target="../media/image115.png"/><Relationship Id="rId5" Type="http://schemas.openxmlformats.org/officeDocument/2006/relationships/image" Target="../media/image5.png"/><Relationship Id="rId4" Type="http://schemas.openxmlformats.org/officeDocument/2006/relationships/image" Target="../media/image114.jpg"/></Relationships>
</file>

<file path=ppt/slides/_rels/slide51.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image" Target="../media/image117.png"/><Relationship Id="rId5" Type="http://schemas.microsoft.com/office/2007/relationships/hdphoto" Target="../media/hdphoto1.wdp"/><Relationship Id="rId4" Type="http://schemas.openxmlformats.org/officeDocument/2006/relationships/image" Target="../media/image116.png"/></Relationships>
</file>

<file path=ppt/slides/_rels/slide52.xml.rels><?xml version="1.0" encoding="UTF-8" standalone="yes"?>
<Relationships xmlns="http://schemas.openxmlformats.org/package/2006/relationships"><Relationship Id="rId3" Type="http://schemas.openxmlformats.org/officeDocument/2006/relationships/image" Target="../media/image118.jpeg"/><Relationship Id="rId7"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image" Target="../media/image115.png"/><Relationship Id="rId5" Type="http://schemas.openxmlformats.org/officeDocument/2006/relationships/image" Target="../media/image120.jpeg"/><Relationship Id="rId4" Type="http://schemas.openxmlformats.org/officeDocument/2006/relationships/image" Target="../media/image119.jpeg"/></Relationships>
</file>

<file path=ppt/slides/_rels/slide53.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122.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123.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24.png"/><Relationship Id="rId4" Type="http://schemas.openxmlformats.org/officeDocument/2006/relationships/diagramData" Target="../diagrams/data1.xml"/><Relationship Id="rId9"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124.png"/><Relationship Id="rId5" Type="http://schemas.openxmlformats.org/officeDocument/2006/relationships/image" Target="../media/image5.png"/><Relationship Id="rId4" Type="http://schemas.openxmlformats.org/officeDocument/2006/relationships/chart" Target="../charts/chart2.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14.xml"/><Relationship Id="rId5" Type="http://schemas.openxmlformats.org/officeDocument/2006/relationships/image" Target="../media/image124.pn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123.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31.png"/><Relationship Id="rId3" Type="http://schemas.openxmlformats.org/officeDocument/2006/relationships/image" Target="../media/image4.jpeg"/><Relationship Id="rId7" Type="http://schemas.openxmlformats.org/officeDocument/2006/relationships/image" Target="../media/image127.png"/><Relationship Id="rId12" Type="http://schemas.openxmlformats.org/officeDocument/2006/relationships/image" Target="../media/image130.png"/><Relationship Id="rId2" Type="http://schemas.openxmlformats.org/officeDocument/2006/relationships/notesSlide" Target="../notesSlides/notesSlide50.xml"/><Relationship Id="rId16" Type="http://schemas.microsoft.com/office/2007/relationships/hdphoto" Target="../media/hdphoto5.wdp"/><Relationship Id="rId1" Type="http://schemas.openxmlformats.org/officeDocument/2006/relationships/slideLayout" Target="../slideLayouts/slideLayout3.xml"/><Relationship Id="rId6" Type="http://schemas.openxmlformats.org/officeDocument/2006/relationships/image" Target="../media/image126.png"/><Relationship Id="rId11" Type="http://schemas.openxmlformats.org/officeDocument/2006/relationships/image" Target="../media/image129.png"/><Relationship Id="rId5" Type="http://schemas.openxmlformats.org/officeDocument/2006/relationships/image" Target="../media/image5.png"/><Relationship Id="rId15" Type="http://schemas.openxmlformats.org/officeDocument/2006/relationships/image" Target="../media/image132.png"/><Relationship Id="rId10" Type="http://schemas.microsoft.com/office/2007/relationships/hdphoto" Target="../media/hdphoto3.wdp"/><Relationship Id="rId4" Type="http://schemas.openxmlformats.org/officeDocument/2006/relationships/image" Target="../media/image125.png"/><Relationship Id="rId9" Type="http://schemas.openxmlformats.org/officeDocument/2006/relationships/image" Target="../media/image128.png"/><Relationship Id="rId1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133.png"/><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134.jpeg"/><Relationship Id="rId7" Type="http://schemas.openxmlformats.org/officeDocument/2006/relationships/image" Target="../media/image138.pn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4.jpe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7.xml"/><Relationship Id="rId16" Type="http://schemas.openxmlformats.org/officeDocument/2006/relationships/image" Target="../media/image23.png"/><Relationship Id="rId20"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3"/>
        <p:cNvGrpSpPr/>
        <p:nvPr/>
      </p:nvGrpSpPr>
      <p:grpSpPr>
        <a:xfrm>
          <a:off x="0" y="0"/>
          <a:ext cx="0" cy="0"/>
          <a:chOff x="0" y="0"/>
          <a:chExt cx="0" cy="0"/>
        </a:xfrm>
      </p:grpSpPr>
      <p:pic>
        <p:nvPicPr>
          <p:cNvPr id="2" name="Imagen 1" descr="RegionCentral-Logo-Nega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3999" y="3251201"/>
            <a:ext cx="2448859" cy="1892300"/>
          </a:xfrm>
          <a:prstGeom prst="rect">
            <a:avLst/>
          </a:prstGeom>
        </p:spPr>
      </p:pic>
    </p:spTree>
    <p:extLst>
      <p:ext uri="{BB962C8B-B14F-4D97-AF65-F5344CB8AC3E}">
        <p14:creationId xmlns:p14="http://schemas.microsoft.com/office/powerpoint/2010/main" val="3009139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cstate="screen">
            <a:extLst>
              <a:ext uri="{28A0092B-C50C-407E-A947-70E740481C1C}">
                <a14:useLocalDpi xmlns:a14="http://schemas.microsoft.com/office/drawing/2010/main"/>
              </a:ext>
            </a:extLst>
          </a:blip>
          <a:stretch>
            <a:fillRect/>
          </a:stretch>
        </a:blipFill>
        <a:effectLst/>
      </p:bgPr>
    </p:bg>
    <p:spTree>
      <p:nvGrpSpPr>
        <p:cNvPr id="1" name="Shape 170"/>
        <p:cNvGrpSpPr/>
        <p:nvPr/>
      </p:nvGrpSpPr>
      <p:grpSpPr>
        <a:xfrm>
          <a:off x="0" y="0"/>
          <a:ext cx="0" cy="0"/>
          <a:chOff x="0" y="0"/>
          <a:chExt cx="0" cy="0"/>
        </a:xfrm>
      </p:grpSpPr>
      <p:pic>
        <p:nvPicPr>
          <p:cNvPr id="178" name="Shape 178" descr="Resultado de imagen para plan de desarrollo del meta pdf"/>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084490" y="3215143"/>
            <a:ext cx="606564" cy="677800"/>
          </a:xfrm>
          <a:prstGeom prst="rect">
            <a:avLst/>
          </a:prstGeom>
          <a:noFill/>
          <a:ln>
            <a:noFill/>
          </a:ln>
        </p:spPr>
      </p:pic>
      <p:pic>
        <p:nvPicPr>
          <p:cNvPr id="179" name="Shape 179"/>
          <p:cNvPicPr preferRelativeResize="0"/>
          <p:nvPr/>
        </p:nvPicPr>
        <p:blipFill rotWithShape="1">
          <a:blip r:embed="rId6" cstate="screen">
            <a:alphaModFix/>
            <a:extLst>
              <a:ext uri="{28A0092B-C50C-407E-A947-70E740481C1C}">
                <a14:useLocalDpi xmlns:a14="http://schemas.microsoft.com/office/drawing/2010/main"/>
              </a:ext>
            </a:extLst>
          </a:blip>
          <a:srcRect l="50167" t="24386" r="24468" b="10322"/>
          <a:stretch/>
        </p:blipFill>
        <p:spPr>
          <a:xfrm>
            <a:off x="5008463" y="3212539"/>
            <a:ext cx="531273" cy="696790"/>
          </a:xfrm>
          <a:prstGeom prst="rect">
            <a:avLst/>
          </a:prstGeom>
          <a:noFill/>
          <a:ln w="9525" cap="flat" cmpd="sng">
            <a:solidFill>
              <a:srgbClr val="000000"/>
            </a:solidFill>
            <a:prstDash val="solid"/>
            <a:round/>
            <a:headEnd type="none" w="med" len="med"/>
            <a:tailEnd type="none" w="med" len="med"/>
          </a:ln>
        </p:spPr>
      </p:pic>
      <p:pic>
        <p:nvPicPr>
          <p:cNvPr id="180" name="Shape 180"/>
          <p:cNvPicPr preferRelativeResize="0"/>
          <p:nvPr/>
        </p:nvPicPr>
        <p:blipFill rotWithShape="1">
          <a:blip r:embed="rId7" cstate="screen">
            <a:alphaModFix/>
            <a:extLst>
              <a:ext uri="{28A0092B-C50C-407E-A947-70E740481C1C}">
                <a14:useLocalDpi xmlns:a14="http://schemas.microsoft.com/office/drawing/2010/main"/>
              </a:ext>
            </a:extLst>
          </a:blip>
          <a:srcRect l="34046" t="13235" r="33648" b="8865"/>
          <a:stretch/>
        </p:blipFill>
        <p:spPr>
          <a:xfrm>
            <a:off x="4404139" y="3214175"/>
            <a:ext cx="557453" cy="684866"/>
          </a:xfrm>
          <a:prstGeom prst="rect">
            <a:avLst/>
          </a:prstGeom>
          <a:noFill/>
          <a:ln>
            <a:noFill/>
          </a:ln>
        </p:spPr>
      </p:pic>
      <p:pic>
        <p:nvPicPr>
          <p:cNvPr id="181" name="Shape 181"/>
          <p:cNvPicPr preferRelativeResize="0"/>
          <p:nvPr/>
        </p:nvPicPr>
        <p:blipFill rotWithShape="1">
          <a:blip r:embed="rId8" cstate="screen">
            <a:alphaModFix/>
            <a:extLst>
              <a:ext uri="{28A0092B-C50C-407E-A947-70E740481C1C}">
                <a14:useLocalDpi xmlns:a14="http://schemas.microsoft.com/office/drawing/2010/main"/>
              </a:ext>
            </a:extLst>
          </a:blip>
          <a:srcRect l="35168" t="14686" r="34920" b="9841"/>
          <a:stretch/>
        </p:blipFill>
        <p:spPr>
          <a:xfrm>
            <a:off x="5585826" y="3212540"/>
            <a:ext cx="541969" cy="696789"/>
          </a:xfrm>
          <a:prstGeom prst="rect">
            <a:avLst/>
          </a:prstGeom>
          <a:noFill/>
          <a:ln>
            <a:noFill/>
          </a:ln>
        </p:spPr>
      </p:pic>
      <p:pic>
        <p:nvPicPr>
          <p:cNvPr id="182" name="Shape 182"/>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3751789" y="3213375"/>
            <a:ext cx="589022" cy="690693"/>
          </a:xfrm>
          <a:prstGeom prst="rect">
            <a:avLst/>
          </a:prstGeom>
          <a:noFill/>
          <a:ln>
            <a:noFill/>
          </a:ln>
        </p:spPr>
      </p:pic>
      <p:pic>
        <p:nvPicPr>
          <p:cNvPr id="183" name="Shape 183"/>
          <p:cNvPicPr preferRelativeResize="0"/>
          <p:nvPr/>
        </p:nvPicPr>
        <p:blipFill rotWithShape="1">
          <a:blip r:embed="rId10" cstate="screen">
            <a:alphaModFix/>
            <a:extLst>
              <a:ext uri="{28A0092B-C50C-407E-A947-70E740481C1C}">
                <a14:useLocalDpi xmlns:a14="http://schemas.microsoft.com/office/drawing/2010/main"/>
              </a:ext>
            </a:extLst>
          </a:blip>
          <a:srcRect l="33532" t="15655" r="34740" b="5635"/>
          <a:stretch/>
        </p:blipFill>
        <p:spPr>
          <a:xfrm>
            <a:off x="3227523" y="2185852"/>
            <a:ext cx="533164" cy="749237"/>
          </a:xfrm>
          <a:prstGeom prst="rect">
            <a:avLst/>
          </a:prstGeom>
          <a:noFill/>
          <a:ln>
            <a:noFill/>
          </a:ln>
        </p:spPr>
      </p:pic>
      <p:pic>
        <p:nvPicPr>
          <p:cNvPr id="184" name="Shape 184" descr="Resultado de imagen para plan nacional de desarrollo 2014 a 2018"/>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3790010" y="2184723"/>
            <a:ext cx="662542" cy="750366"/>
          </a:xfrm>
          <a:prstGeom prst="rect">
            <a:avLst/>
          </a:prstGeom>
          <a:noFill/>
          <a:ln>
            <a:noFill/>
          </a:ln>
        </p:spPr>
      </p:pic>
      <p:pic>
        <p:nvPicPr>
          <p:cNvPr id="185" name="Shape 185" descr="Resultado de imagen para conpes"/>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4519823" y="2185851"/>
            <a:ext cx="662543" cy="749237"/>
          </a:xfrm>
          <a:prstGeom prst="rect">
            <a:avLst/>
          </a:prstGeom>
          <a:noFill/>
          <a:ln w="9525" cap="flat" cmpd="sng">
            <a:solidFill>
              <a:srgbClr val="BFBFBF"/>
            </a:solidFill>
            <a:prstDash val="solid"/>
            <a:round/>
            <a:headEnd type="none" w="med" len="med"/>
            <a:tailEnd type="none" w="med" len="med"/>
          </a:ln>
        </p:spPr>
      </p:pic>
      <p:grpSp>
        <p:nvGrpSpPr>
          <p:cNvPr id="186" name="Shape 186"/>
          <p:cNvGrpSpPr/>
          <p:nvPr/>
        </p:nvGrpSpPr>
        <p:grpSpPr>
          <a:xfrm>
            <a:off x="4139934" y="1103182"/>
            <a:ext cx="607998" cy="611363"/>
            <a:chOff x="7098883" y="1102712"/>
            <a:chExt cx="10082891" cy="10540746"/>
          </a:xfrm>
        </p:grpSpPr>
        <p:grpSp>
          <p:nvGrpSpPr>
            <p:cNvPr id="187" name="Shape 187"/>
            <p:cNvGrpSpPr/>
            <p:nvPr/>
          </p:nvGrpSpPr>
          <p:grpSpPr>
            <a:xfrm>
              <a:off x="7098883" y="1102712"/>
              <a:ext cx="10082891" cy="10540746"/>
              <a:chOff x="7098883" y="1102712"/>
              <a:chExt cx="10082891" cy="10540746"/>
            </a:xfrm>
          </p:grpSpPr>
          <p:grpSp>
            <p:nvGrpSpPr>
              <p:cNvPr id="188" name="Shape 188"/>
              <p:cNvGrpSpPr/>
              <p:nvPr/>
            </p:nvGrpSpPr>
            <p:grpSpPr>
              <a:xfrm>
                <a:off x="7098883" y="1102712"/>
                <a:ext cx="10082891" cy="10540746"/>
                <a:chOff x="8493125" y="2655250"/>
                <a:chExt cx="7360849" cy="7620000"/>
              </a:xfrm>
            </p:grpSpPr>
            <p:pic>
              <p:nvPicPr>
                <p:cNvPr id="189" name="Shape 189" descr="Imagen relacionada"/>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8493125" y="2655250"/>
                  <a:ext cx="7360849" cy="7620000"/>
                </a:xfrm>
                <a:prstGeom prst="rect">
                  <a:avLst/>
                </a:prstGeom>
                <a:noFill/>
                <a:ln>
                  <a:noFill/>
                </a:ln>
              </p:spPr>
            </p:pic>
            <p:sp>
              <p:nvSpPr>
                <p:cNvPr id="190" name="Shape 190"/>
                <p:cNvSpPr/>
                <p:nvPr/>
              </p:nvSpPr>
              <p:spPr>
                <a:xfrm>
                  <a:off x="10601094" y="7315200"/>
                  <a:ext cx="3297900" cy="615000"/>
                </a:xfrm>
                <a:prstGeom prst="roundRect">
                  <a:avLst>
                    <a:gd name="adj" fmla="val 16667"/>
                  </a:avLst>
                </a:prstGeom>
                <a:solidFill>
                  <a:srgbClr val="FFFFFF"/>
                </a:solidFill>
                <a:ln>
                  <a:noFill/>
                </a:ln>
              </p:spPr>
              <p:txBody>
                <a:bodyPr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Calibri"/>
                    <a:buNone/>
                    <a:tabLst/>
                    <a:defRPr/>
                  </a:pPr>
                  <a:endParaRPr kumimoji="0" sz="43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1" name="Shape 191"/>
                <p:cNvSpPr/>
                <p:nvPr/>
              </p:nvSpPr>
              <p:spPr>
                <a:xfrm>
                  <a:off x="11222961" y="7622771"/>
                  <a:ext cx="1931700" cy="615000"/>
                </a:xfrm>
                <a:prstGeom prst="roundRect">
                  <a:avLst>
                    <a:gd name="adj" fmla="val 16667"/>
                  </a:avLst>
                </a:prstGeom>
                <a:solidFill>
                  <a:srgbClr val="FFFFFF"/>
                </a:solidFill>
                <a:ln>
                  <a:noFill/>
                </a:ln>
              </p:spPr>
              <p:txBody>
                <a:bodyPr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Calibri"/>
                    <a:buNone/>
                    <a:tabLst/>
                    <a:defRPr/>
                  </a:pPr>
                  <a:endParaRPr kumimoji="0" sz="43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92" name="Shape 192"/>
              <p:cNvSpPr/>
              <p:nvPr/>
            </p:nvSpPr>
            <p:spPr>
              <a:xfrm>
                <a:off x="9576262" y="4921135"/>
                <a:ext cx="5336700" cy="3052800"/>
              </a:xfrm>
              <a:prstGeom prst="ellipse">
                <a:avLst/>
              </a:prstGeom>
              <a:solidFill>
                <a:srgbClr val="FFFFFF"/>
              </a:solidFill>
              <a:ln>
                <a:noFill/>
              </a:ln>
            </p:spPr>
            <p:txBody>
              <a:bodyPr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Calibri"/>
                  <a:buNone/>
                  <a:tabLst/>
                  <a:defRPr/>
                </a:pPr>
                <a:endParaRPr kumimoji="0" sz="43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pic>
          <p:nvPicPr>
            <p:cNvPr id="193" name="Shape 193" descr="Resultado de imagen para ods"/>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9239058" y="3380328"/>
              <a:ext cx="5840084" cy="5878429"/>
            </a:xfrm>
            <a:prstGeom prst="rect">
              <a:avLst/>
            </a:prstGeom>
            <a:noFill/>
            <a:ln>
              <a:noFill/>
            </a:ln>
          </p:spPr>
        </p:pic>
      </p:grpSp>
      <p:pic>
        <p:nvPicPr>
          <p:cNvPr id="194" name="Shape 194" descr="Imagen relacionada"/>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3215335" y="1228803"/>
            <a:ext cx="831045" cy="477167"/>
          </a:xfrm>
          <a:prstGeom prst="rect">
            <a:avLst/>
          </a:prstGeom>
          <a:noFill/>
          <a:ln>
            <a:noFill/>
          </a:ln>
        </p:spPr>
      </p:pic>
      <p:sp>
        <p:nvSpPr>
          <p:cNvPr id="27" name="Shape 159"/>
          <p:cNvSpPr txBox="1"/>
          <p:nvPr/>
        </p:nvSpPr>
        <p:spPr>
          <a:xfrm>
            <a:off x="482782" y="1309833"/>
            <a:ext cx="2056459" cy="307830"/>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400" b="1" i="0" u="none" strike="noStrike" kern="0" cap="none" spc="0" normalizeH="0" baseline="0" noProof="0" dirty="0">
                <a:ln>
                  <a:noFill/>
                </a:ln>
                <a:solidFill>
                  <a:srgbClr val="002060"/>
                </a:solidFill>
                <a:effectLst/>
                <a:uLnTx/>
                <a:uFillTx/>
                <a:latin typeface="Calibri"/>
                <a:cs typeface="Calibri"/>
                <a:sym typeface="Roboto"/>
              </a:rPr>
              <a:t>Compromisos del país en</a:t>
            </a:r>
            <a:br>
              <a:rPr kumimoji="0" lang="es-ES_tradnl" sz="1400" b="1" i="0" u="none" strike="noStrike" kern="0" cap="none" spc="0" normalizeH="0" baseline="0" noProof="0" dirty="0">
                <a:ln>
                  <a:noFill/>
                </a:ln>
                <a:solidFill>
                  <a:srgbClr val="002060"/>
                </a:solidFill>
                <a:effectLst/>
                <a:uLnTx/>
                <a:uFillTx/>
                <a:latin typeface="Calibri"/>
                <a:cs typeface="Calibri"/>
                <a:sym typeface="Roboto"/>
              </a:rPr>
            </a:br>
            <a:r>
              <a:rPr kumimoji="0" lang="es-ES_tradnl" sz="1400" b="1" i="0" u="none" strike="noStrike" kern="0" cap="none" spc="0" normalizeH="0" baseline="0" noProof="0" dirty="0">
                <a:ln>
                  <a:noFill/>
                </a:ln>
                <a:solidFill>
                  <a:srgbClr val="002060"/>
                </a:solidFill>
                <a:effectLst/>
                <a:uLnTx/>
                <a:uFillTx/>
                <a:latin typeface="Calibri"/>
                <a:cs typeface="Calibri"/>
                <a:sym typeface="Roboto"/>
              </a:rPr>
              <a:t>el ámbito internacional</a:t>
            </a:r>
            <a:endParaRPr kumimoji="0" lang="es" sz="1400" b="1" i="0" u="none" strike="noStrike" kern="0" cap="none" spc="0" normalizeH="0" baseline="0" noProof="0" dirty="0">
              <a:ln>
                <a:noFill/>
              </a:ln>
              <a:solidFill>
                <a:srgbClr val="002060"/>
              </a:solidFill>
              <a:effectLst/>
              <a:uLnTx/>
              <a:uFillTx/>
              <a:latin typeface="Calibri"/>
              <a:cs typeface="Calibri"/>
              <a:sym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1" i="0" u="none" strike="noStrike" kern="0" cap="none" spc="0" normalizeH="0" baseline="0" noProof="0" dirty="0">
              <a:ln>
                <a:noFill/>
              </a:ln>
              <a:solidFill>
                <a:srgbClr val="162365"/>
              </a:solidFill>
              <a:effectLst/>
              <a:uLnTx/>
              <a:uFillTx/>
              <a:latin typeface="Calibri"/>
              <a:ea typeface="Roboto"/>
              <a:cs typeface="Calibri"/>
              <a:sym typeface="Roboto"/>
            </a:endParaRPr>
          </a:p>
        </p:txBody>
      </p:sp>
      <p:sp>
        <p:nvSpPr>
          <p:cNvPr id="28" name="Shape 159"/>
          <p:cNvSpPr txBox="1"/>
          <p:nvPr/>
        </p:nvSpPr>
        <p:spPr>
          <a:xfrm>
            <a:off x="590681" y="2302383"/>
            <a:ext cx="1858087" cy="529260"/>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400" b="1" i="0" u="none" strike="noStrike" kern="0" cap="none" spc="0" normalizeH="0" baseline="0" noProof="0" dirty="0">
                <a:ln>
                  <a:noFill/>
                </a:ln>
                <a:solidFill>
                  <a:srgbClr val="162365"/>
                </a:solidFill>
                <a:effectLst/>
                <a:uLnTx/>
                <a:uFillTx/>
                <a:latin typeface="Calibri"/>
                <a:ea typeface="Roboto"/>
                <a:cs typeface="Calibri"/>
                <a:sym typeface="Roboto"/>
              </a:rPr>
              <a:t>Compromisos nacionales</a:t>
            </a:r>
          </a:p>
        </p:txBody>
      </p:sp>
      <p:sp>
        <p:nvSpPr>
          <p:cNvPr id="29" name="Shape 159"/>
          <p:cNvSpPr txBox="1"/>
          <p:nvPr/>
        </p:nvSpPr>
        <p:spPr>
          <a:xfrm>
            <a:off x="646030" y="3374020"/>
            <a:ext cx="1858087" cy="307830"/>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400" b="1" i="0" u="none" strike="noStrike" kern="0" cap="none" spc="0" normalizeH="0" baseline="0" noProof="0" dirty="0">
                <a:ln>
                  <a:noFill/>
                </a:ln>
                <a:solidFill>
                  <a:srgbClr val="162365"/>
                </a:solidFill>
                <a:effectLst/>
                <a:uLnTx/>
                <a:uFillTx/>
                <a:latin typeface="Calibri"/>
                <a:ea typeface="Roboto"/>
                <a:cs typeface="Calibri"/>
                <a:sym typeface="Roboto"/>
              </a:rPr>
              <a:t>Compromisos socios</a:t>
            </a:r>
          </a:p>
        </p:txBody>
      </p:sp>
      <p:sp>
        <p:nvSpPr>
          <p:cNvPr id="2" name="Cheurón 1"/>
          <p:cNvSpPr/>
          <p:nvPr/>
        </p:nvSpPr>
        <p:spPr>
          <a:xfrm>
            <a:off x="2600729" y="1317841"/>
            <a:ext cx="175181" cy="312480"/>
          </a:xfrm>
          <a:prstGeom prst="chevron">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000000"/>
              </a:solidFill>
              <a:effectLst/>
              <a:uLnTx/>
              <a:uFillTx/>
              <a:latin typeface="Arial"/>
              <a:ea typeface="+mn-ea"/>
              <a:cs typeface="+mn-cs"/>
              <a:sym typeface="Arial"/>
            </a:endParaRPr>
          </a:p>
        </p:txBody>
      </p:sp>
      <p:cxnSp>
        <p:nvCxnSpPr>
          <p:cNvPr id="4" name="Conector recto 3"/>
          <p:cNvCxnSpPr>
            <a:cxnSpLocks/>
          </p:cNvCxnSpPr>
          <p:nvPr/>
        </p:nvCxnSpPr>
        <p:spPr>
          <a:xfrm>
            <a:off x="691928" y="1772931"/>
            <a:ext cx="5602546" cy="0"/>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Conector recto 34"/>
          <p:cNvCxnSpPr>
            <a:cxnSpLocks/>
          </p:cNvCxnSpPr>
          <p:nvPr/>
        </p:nvCxnSpPr>
        <p:spPr>
          <a:xfrm>
            <a:off x="549939" y="3059874"/>
            <a:ext cx="5744535" cy="0"/>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Conector recto 35"/>
          <p:cNvCxnSpPr>
            <a:cxnSpLocks/>
          </p:cNvCxnSpPr>
          <p:nvPr/>
        </p:nvCxnSpPr>
        <p:spPr>
          <a:xfrm>
            <a:off x="648559" y="4020033"/>
            <a:ext cx="5645915" cy="0"/>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8" name="Cheurón 37"/>
          <p:cNvSpPr/>
          <p:nvPr/>
        </p:nvSpPr>
        <p:spPr>
          <a:xfrm>
            <a:off x="2609348" y="2391723"/>
            <a:ext cx="175181" cy="312480"/>
          </a:xfrm>
          <a:prstGeom prst="chevron">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9" name="Cheurón 38"/>
          <p:cNvSpPr/>
          <p:nvPr/>
        </p:nvSpPr>
        <p:spPr>
          <a:xfrm>
            <a:off x="2664697" y="3395914"/>
            <a:ext cx="175181" cy="312480"/>
          </a:xfrm>
          <a:prstGeom prst="chevron">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43" name="Rectángulo 42">
            <a:extLst>
              <a:ext uri="{FF2B5EF4-FFF2-40B4-BE49-F238E27FC236}">
                <a16:creationId xmlns:a16="http://schemas.microsoft.com/office/drawing/2014/main" id="{5F668AF4-8421-41A9-91AF-FDE4139BBFF4}"/>
              </a:ext>
            </a:extLst>
          </p:cNvPr>
          <p:cNvSpPr/>
          <p:nvPr/>
        </p:nvSpPr>
        <p:spPr>
          <a:xfrm>
            <a:off x="91699" y="115056"/>
            <a:ext cx="6486370" cy="505416"/>
          </a:xfrm>
          <a:prstGeom prst="rect">
            <a:avLst/>
          </a:prstGeom>
        </p:spPr>
        <p:txBody>
          <a:bodyPr wrap="square" lIns="73808" tIns="36904" rIns="73808" bIns="36904">
            <a:spAutoFit/>
          </a:bodyPr>
          <a:lstStyle/>
          <a:p>
            <a:pPr marL="0" marR="0" lvl="0" indent="0" algn="l" defTabSz="400710" rtl="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a:noFill/>
                </a:ln>
                <a:solidFill>
                  <a:srgbClr val="162365"/>
                </a:solidFill>
                <a:effectLst/>
                <a:uLnTx/>
                <a:uFillTx/>
                <a:latin typeface="Calibri Light" panose="020F0302020204030204" pitchFamily="34" charset="0"/>
                <a:cs typeface="Calibri Light" panose="020F0302020204030204" pitchFamily="34" charset="0"/>
                <a:sym typeface="Arial"/>
              </a:rPr>
              <a:t>PLAN </a:t>
            </a:r>
            <a:r>
              <a:rPr kumimoji="0" lang="es-CO" sz="2800" b="1" i="0" u="none" strike="noStrike" kern="0" cap="none" spc="0" normalizeH="0" baseline="0" noProof="0" dirty="0">
                <a:ln>
                  <a:noFill/>
                </a:ln>
                <a:solidFill>
                  <a:srgbClr val="162365"/>
                </a:solidFill>
                <a:effectLst/>
                <a:uLnTx/>
                <a:uFillTx/>
                <a:latin typeface="Calibri Light" panose="020F0302020204030204" pitchFamily="34" charset="0"/>
                <a:cs typeface="Calibri Light" panose="020F0302020204030204" pitchFamily="34" charset="0"/>
                <a:sym typeface="Arial"/>
              </a:rPr>
              <a:t>ESTRATÉGICO REGIONAL</a:t>
            </a:r>
          </a:p>
        </p:txBody>
      </p:sp>
      <p:sp>
        <p:nvSpPr>
          <p:cNvPr id="45" name="Rectángulo: esquinas redondeadas 44">
            <a:extLst>
              <a:ext uri="{FF2B5EF4-FFF2-40B4-BE49-F238E27FC236}">
                <a16:creationId xmlns:a16="http://schemas.microsoft.com/office/drawing/2014/main" id="{31EBE794-F5FE-4C59-A7C3-51EE8D1C34CE}"/>
              </a:ext>
            </a:extLst>
          </p:cNvPr>
          <p:cNvSpPr/>
          <p:nvPr/>
        </p:nvSpPr>
        <p:spPr>
          <a:xfrm>
            <a:off x="7233863" y="1984832"/>
            <a:ext cx="1534297" cy="239383"/>
          </a:xfrm>
          <a:prstGeom prst="roundRect">
            <a:avLst/>
          </a:prstGeom>
          <a:noFill/>
          <a:ln w="9525" cap="flat" cmpd="sng" algn="ctr">
            <a:solidFill>
              <a:schemeClr val="bg1">
                <a:lumMod val="50000"/>
              </a:schemeClr>
            </a:solidFill>
            <a:prstDash val="solid"/>
          </a:ln>
          <a:effectLst/>
        </p:spPr>
        <p:txBody>
          <a:bodyPr rtlCol="0" anchor="ctr"/>
          <a:lstStyle/>
          <a:p>
            <a:pPr marL="0" marR="0" lvl="0" indent="0" algn="ctr" defTabSz="40071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434343"/>
                </a:solidFill>
                <a:effectLst/>
                <a:uLnTx/>
                <a:uFillTx/>
                <a:latin typeface="Calibri"/>
                <a:ea typeface="+mn-ea"/>
                <a:cs typeface="Arial"/>
                <a:sym typeface="Arial"/>
              </a:rPr>
              <a:t>5 Hechos</a:t>
            </a:r>
          </a:p>
        </p:txBody>
      </p:sp>
      <p:sp>
        <p:nvSpPr>
          <p:cNvPr id="46" name="Rectángulo: esquinas redondeadas 45">
            <a:extLst>
              <a:ext uri="{FF2B5EF4-FFF2-40B4-BE49-F238E27FC236}">
                <a16:creationId xmlns:a16="http://schemas.microsoft.com/office/drawing/2014/main" id="{4E939CD3-643A-4E88-9965-043628930890}"/>
              </a:ext>
            </a:extLst>
          </p:cNvPr>
          <p:cNvSpPr/>
          <p:nvPr/>
        </p:nvSpPr>
        <p:spPr>
          <a:xfrm>
            <a:off x="7233863" y="2269497"/>
            <a:ext cx="1534297" cy="239383"/>
          </a:xfrm>
          <a:prstGeom prst="roundRect">
            <a:avLst/>
          </a:prstGeom>
          <a:noFill/>
          <a:ln w="9525" cap="flat" cmpd="sng" algn="ctr">
            <a:solidFill>
              <a:schemeClr val="bg1">
                <a:lumMod val="50000"/>
              </a:schemeClr>
            </a:solidFill>
            <a:prstDash val="solid"/>
          </a:ln>
          <a:effectLst/>
        </p:spPr>
        <p:txBody>
          <a:bodyPr rtlCol="0" anchor="ctr"/>
          <a:lstStyle/>
          <a:p>
            <a:pPr marL="0" marR="0" lvl="0" indent="0" algn="ctr" defTabSz="40071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434343"/>
                </a:solidFill>
                <a:effectLst/>
                <a:uLnTx/>
                <a:uFillTx/>
                <a:latin typeface="Calibri"/>
                <a:ea typeface="+mn-ea"/>
                <a:cs typeface="Calibri"/>
                <a:sym typeface="Arial"/>
              </a:rPr>
              <a:t>15 Estrategias</a:t>
            </a:r>
          </a:p>
        </p:txBody>
      </p:sp>
      <p:sp>
        <p:nvSpPr>
          <p:cNvPr id="47" name="Rectángulo: esquinas redondeadas 46">
            <a:extLst>
              <a:ext uri="{FF2B5EF4-FFF2-40B4-BE49-F238E27FC236}">
                <a16:creationId xmlns:a16="http://schemas.microsoft.com/office/drawing/2014/main" id="{ACE93DF2-B0FC-4C61-BE53-7D6AA8016E07}"/>
              </a:ext>
            </a:extLst>
          </p:cNvPr>
          <p:cNvSpPr/>
          <p:nvPr/>
        </p:nvSpPr>
        <p:spPr>
          <a:xfrm>
            <a:off x="7226967" y="2566030"/>
            <a:ext cx="1534297" cy="239383"/>
          </a:xfrm>
          <a:prstGeom prst="roundRect">
            <a:avLst/>
          </a:prstGeom>
          <a:noFill/>
          <a:ln w="9525" cap="flat" cmpd="sng" algn="ctr">
            <a:solidFill>
              <a:schemeClr val="bg1">
                <a:lumMod val="50000"/>
              </a:schemeClr>
            </a:solidFill>
            <a:prstDash val="solid"/>
          </a:ln>
          <a:effectLst/>
        </p:spPr>
        <p:txBody>
          <a:bodyPr rtlCol="0" anchor="ctr"/>
          <a:lstStyle/>
          <a:p>
            <a:pPr marL="0" marR="0" lvl="0" indent="0" algn="ctr" defTabSz="40071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434343"/>
                </a:solidFill>
                <a:effectLst/>
                <a:uLnTx/>
                <a:uFillTx/>
                <a:latin typeface="Calibri"/>
                <a:ea typeface="+mn-ea"/>
                <a:cs typeface="Arial"/>
                <a:sym typeface="Arial"/>
              </a:rPr>
              <a:t> 16 Programas</a:t>
            </a:r>
          </a:p>
        </p:txBody>
      </p:sp>
      <p:sp>
        <p:nvSpPr>
          <p:cNvPr id="48" name="Rectángulo: esquinas redondeadas 47">
            <a:extLst>
              <a:ext uri="{FF2B5EF4-FFF2-40B4-BE49-F238E27FC236}">
                <a16:creationId xmlns:a16="http://schemas.microsoft.com/office/drawing/2014/main" id="{47E50CC8-707D-4B19-97E2-574D1D103CFC}"/>
              </a:ext>
            </a:extLst>
          </p:cNvPr>
          <p:cNvSpPr/>
          <p:nvPr/>
        </p:nvSpPr>
        <p:spPr>
          <a:xfrm>
            <a:off x="7226967" y="2863994"/>
            <a:ext cx="1534297" cy="239383"/>
          </a:xfrm>
          <a:prstGeom prst="roundRect">
            <a:avLst/>
          </a:prstGeom>
          <a:noFill/>
          <a:ln w="9525" cap="flat" cmpd="sng" algn="ctr">
            <a:solidFill>
              <a:schemeClr val="bg1">
                <a:lumMod val="50000"/>
              </a:schemeClr>
            </a:solidFill>
            <a:prstDash val="solid"/>
          </a:ln>
          <a:effectLst/>
        </p:spPr>
        <p:txBody>
          <a:bodyPr rtlCol="0" anchor="ctr"/>
          <a:lstStyle/>
          <a:p>
            <a:pPr marL="0" marR="0" lvl="0" indent="0" algn="ctr" defTabSz="40071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434343"/>
                </a:solidFill>
                <a:effectLst/>
                <a:uLnTx/>
                <a:uFillTx/>
                <a:latin typeface="Calibri"/>
                <a:ea typeface="+mn-ea"/>
                <a:cs typeface="Arial"/>
                <a:sym typeface="Arial"/>
              </a:rPr>
              <a:t> 18 Proyectos</a:t>
            </a:r>
          </a:p>
        </p:txBody>
      </p:sp>
      <p:pic>
        <p:nvPicPr>
          <p:cNvPr id="52" name="Imagen 51" descr="RegionCentral-LogoFinalCMYK_Positivo.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53" name="CuadroTexto 52"/>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algn="l" defTabSz="1068559" rtl="0" eaLnBrk="1" fontAlgn="auto" latinLnBrk="0" hangingPunct="1">
              <a:lnSpc>
                <a:spcPct val="9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EEEEEE">
                    <a:lumMod val="50000"/>
                  </a:srgbClr>
                </a:solidFill>
                <a:effectLst/>
                <a:uLnTx/>
                <a:uFillTx/>
                <a:latin typeface="Calibri"/>
                <a:ea typeface="+mn-ea"/>
                <a:cs typeface="Calibri"/>
                <a:sym typeface="Arial"/>
              </a:rPr>
              <a:t>Rendición de cuentas 2017</a:t>
            </a:r>
          </a:p>
        </p:txBody>
      </p:sp>
      <p:cxnSp>
        <p:nvCxnSpPr>
          <p:cNvPr id="54" name="Conector recto 53"/>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49" name="Rectángulo 48"/>
          <p:cNvSpPr/>
          <p:nvPr/>
        </p:nvSpPr>
        <p:spPr>
          <a:xfrm>
            <a:off x="0" y="159078"/>
            <a:ext cx="69117" cy="399565"/>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0" name="Cheurón 38">
            <a:extLst>
              <a:ext uri="{FF2B5EF4-FFF2-40B4-BE49-F238E27FC236}">
                <a16:creationId xmlns:a16="http://schemas.microsoft.com/office/drawing/2014/main" id="{27C8B864-018B-4EA3-A23C-5EA6D665E1C5}"/>
              </a:ext>
            </a:extLst>
          </p:cNvPr>
          <p:cNvSpPr/>
          <p:nvPr/>
        </p:nvSpPr>
        <p:spPr>
          <a:xfrm>
            <a:off x="6506319" y="1617662"/>
            <a:ext cx="228539" cy="1986771"/>
          </a:xfrm>
          <a:prstGeom prst="chevron">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000000"/>
              </a:solidFill>
              <a:effectLst/>
              <a:uLnTx/>
              <a:uFillTx/>
              <a:latin typeface="Arial"/>
              <a:ea typeface="+mn-ea"/>
              <a:cs typeface="+mn-cs"/>
              <a:sym typeface="Arial"/>
            </a:endParaRPr>
          </a:p>
        </p:txBody>
      </p:sp>
    </p:spTree>
    <p:extLst>
      <p:ext uri="{BB962C8B-B14F-4D97-AF65-F5344CB8AC3E}">
        <p14:creationId xmlns:p14="http://schemas.microsoft.com/office/powerpoint/2010/main" val="1158882806"/>
      </p:ext>
    </p:extLst>
  </p:cSld>
  <p:clrMapOvr>
    <a:overrideClrMapping bg1="lt1" tx1="dk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158"/>
        <p:cNvGrpSpPr/>
        <p:nvPr/>
      </p:nvGrpSpPr>
      <p:grpSpPr>
        <a:xfrm>
          <a:off x="0" y="0"/>
          <a:ext cx="0" cy="0"/>
          <a:chOff x="0" y="0"/>
          <a:chExt cx="0" cy="0"/>
        </a:xfrm>
      </p:grpSpPr>
      <p:sp>
        <p:nvSpPr>
          <p:cNvPr id="38" name="Rectángulo 37">
            <a:extLst>
              <a:ext uri="{FF2B5EF4-FFF2-40B4-BE49-F238E27FC236}">
                <a16:creationId xmlns:a16="http://schemas.microsoft.com/office/drawing/2014/main" id="{D9011F41-5DD1-41C1-800B-71034CF6BBC4}"/>
              </a:ext>
            </a:extLst>
          </p:cNvPr>
          <p:cNvSpPr/>
          <p:nvPr/>
        </p:nvSpPr>
        <p:spPr>
          <a:xfrm>
            <a:off x="115500" y="94494"/>
            <a:ext cx="2203667" cy="1551856"/>
          </a:xfrm>
          <a:prstGeom prst="rect">
            <a:avLst/>
          </a:prstGeom>
        </p:spPr>
        <p:txBody>
          <a:bodyPr wrap="square" lIns="73808" tIns="36904" rIns="73808" bIns="36904">
            <a:spAutoFit/>
          </a:bodyPr>
          <a:lstStyle/>
          <a:p>
            <a:pPr marL="0" marR="0" lvl="0" indent="0" algn="l" defTabSz="40071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t>PLAN OPERATIVO ANUAL </a:t>
            </a:r>
            <a:r>
              <a:rPr kumimoji="0" lang="es-CO" sz="24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sym typeface="Arial"/>
              </a:rPr>
              <a:t>DE INVERSIONES</a:t>
            </a:r>
          </a:p>
        </p:txBody>
      </p:sp>
      <p:graphicFrame>
        <p:nvGraphicFramePr>
          <p:cNvPr id="3" name="Tabla 2">
            <a:extLst>
              <a:ext uri="{FF2B5EF4-FFF2-40B4-BE49-F238E27FC236}">
                <a16:creationId xmlns:a16="http://schemas.microsoft.com/office/drawing/2014/main" id="{2A755717-A39E-4FB4-91C1-E27C5DD93BE0}"/>
              </a:ext>
            </a:extLst>
          </p:cNvPr>
          <p:cNvGraphicFramePr>
            <a:graphicFrameLocks noGrp="1"/>
          </p:cNvGraphicFramePr>
          <p:nvPr>
            <p:extLst/>
          </p:nvPr>
        </p:nvGraphicFramePr>
        <p:xfrm>
          <a:off x="1956399" y="1"/>
          <a:ext cx="7112888" cy="4955309"/>
        </p:xfrm>
        <a:graphic>
          <a:graphicData uri="http://schemas.openxmlformats.org/drawingml/2006/table">
            <a:tbl>
              <a:tblPr firstRow="1" firstCol="1" bandRow="1">
                <a:tableStyleId>{7DF18680-E054-41AD-8BC1-D1AEF772440D}</a:tableStyleId>
              </a:tblPr>
              <a:tblGrid>
                <a:gridCol w="1267256">
                  <a:extLst>
                    <a:ext uri="{9D8B030D-6E8A-4147-A177-3AD203B41FA5}">
                      <a16:colId xmlns:a16="http://schemas.microsoft.com/office/drawing/2014/main" val="3815579277"/>
                    </a:ext>
                  </a:extLst>
                </a:gridCol>
                <a:gridCol w="1206360">
                  <a:extLst>
                    <a:ext uri="{9D8B030D-6E8A-4147-A177-3AD203B41FA5}">
                      <a16:colId xmlns:a16="http://schemas.microsoft.com/office/drawing/2014/main" val="3124017881"/>
                    </a:ext>
                  </a:extLst>
                </a:gridCol>
                <a:gridCol w="3764867">
                  <a:extLst>
                    <a:ext uri="{9D8B030D-6E8A-4147-A177-3AD203B41FA5}">
                      <a16:colId xmlns:a16="http://schemas.microsoft.com/office/drawing/2014/main" val="3123035694"/>
                    </a:ext>
                  </a:extLst>
                </a:gridCol>
                <a:gridCol w="874405">
                  <a:extLst>
                    <a:ext uri="{9D8B030D-6E8A-4147-A177-3AD203B41FA5}">
                      <a16:colId xmlns:a16="http://schemas.microsoft.com/office/drawing/2014/main" val="369631970"/>
                    </a:ext>
                  </a:extLst>
                </a:gridCol>
              </a:tblGrid>
              <a:tr h="271225">
                <a:tc>
                  <a:txBody>
                    <a:bodyPr/>
                    <a:lstStyle/>
                    <a:p>
                      <a:pPr algn="ctr">
                        <a:lnSpc>
                          <a:spcPct val="115000"/>
                        </a:lnSpc>
                        <a:spcAft>
                          <a:spcPts val="0"/>
                        </a:spcAft>
                      </a:pPr>
                      <a:r>
                        <a:rPr lang="es-CO" sz="700" dirty="0">
                          <a:effectLst/>
                          <a:latin typeface="Calibri"/>
                          <a:ea typeface="Calibri" panose="020F0502020204030204" pitchFamily="34" charset="0"/>
                          <a:cs typeface="Calibri"/>
                        </a:rPr>
                        <a:t>Programa</a:t>
                      </a:r>
                    </a:p>
                  </a:txBody>
                  <a:tcPr marL="44450" marR="44450" marT="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8000"/>
                      </a:solidFill>
                      <a:prstDash val="solid"/>
                      <a:round/>
                      <a:headEnd type="none" w="med" len="med"/>
                      <a:tailEnd type="none" w="med" len="med"/>
                    </a:lnB>
                    <a:solidFill>
                      <a:srgbClr val="000066"/>
                    </a:solidFill>
                  </a:tcPr>
                </a:tc>
                <a:tc>
                  <a:txBody>
                    <a:bodyPr/>
                    <a:lstStyle/>
                    <a:p>
                      <a:pPr algn="ctr">
                        <a:lnSpc>
                          <a:spcPct val="115000"/>
                        </a:lnSpc>
                        <a:spcAft>
                          <a:spcPts val="0"/>
                        </a:spcAft>
                      </a:pPr>
                      <a:r>
                        <a:rPr lang="es-CO" sz="700" dirty="0">
                          <a:effectLst/>
                          <a:latin typeface="Calibri"/>
                          <a:ea typeface="Calibri" panose="020F0502020204030204" pitchFamily="34" charset="0"/>
                          <a:cs typeface="Calibri"/>
                        </a:rPr>
                        <a:t>Proyectos de inversión</a:t>
                      </a:r>
                    </a:p>
                  </a:txBody>
                  <a:tcPr marL="44450" marR="44450" marT="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000066"/>
                    </a:solidFill>
                  </a:tcPr>
                </a:tc>
                <a:tc>
                  <a:txBody>
                    <a:bodyPr/>
                    <a:lstStyle/>
                    <a:p>
                      <a:pPr algn="ctr">
                        <a:lnSpc>
                          <a:spcPct val="115000"/>
                        </a:lnSpc>
                        <a:spcAft>
                          <a:spcPts val="0"/>
                        </a:spcAft>
                      </a:pPr>
                      <a:r>
                        <a:rPr lang="es-CO" sz="700" dirty="0">
                          <a:effectLst/>
                          <a:latin typeface="Calibri"/>
                          <a:ea typeface="Calibri" panose="020F0502020204030204" pitchFamily="34" charset="0"/>
                          <a:cs typeface="Calibri"/>
                        </a:rPr>
                        <a:t>Meta de la Vigencia</a:t>
                      </a:r>
                    </a:p>
                  </a:txBody>
                  <a:tcPr marL="44450" marR="44450" marT="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000066"/>
                    </a:solidFill>
                  </a:tcPr>
                </a:tc>
                <a:tc>
                  <a:txBody>
                    <a:bodyPr/>
                    <a:lstStyle/>
                    <a:p>
                      <a:pPr algn="ctr">
                        <a:lnSpc>
                          <a:spcPct val="115000"/>
                        </a:lnSpc>
                        <a:spcAft>
                          <a:spcPts val="0"/>
                        </a:spcAft>
                      </a:pPr>
                      <a:r>
                        <a:rPr lang="es-CO" sz="700" dirty="0">
                          <a:effectLst/>
                          <a:latin typeface="Calibri"/>
                          <a:ea typeface="Calibri" panose="020F0502020204030204" pitchFamily="34" charset="0"/>
                          <a:cs typeface="Calibri"/>
                        </a:rPr>
                        <a:t>Recursos</a:t>
                      </a:r>
                    </a:p>
                  </a:txBody>
                  <a:tcPr marL="44450" marR="44450" marT="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000066"/>
                    </a:solidFill>
                  </a:tcPr>
                </a:tc>
                <a:extLst>
                  <a:ext uri="{0D108BD9-81ED-4DB2-BD59-A6C34878D82A}">
                    <a16:rowId xmlns:a16="http://schemas.microsoft.com/office/drawing/2014/main" val="3724809698"/>
                  </a:ext>
                </a:extLst>
              </a:tr>
              <a:tr h="748991">
                <a:tc>
                  <a:txBody>
                    <a:bodyPr/>
                    <a:lstStyle/>
                    <a:p>
                      <a:pPr algn="just">
                        <a:lnSpc>
                          <a:spcPct val="115000"/>
                        </a:lnSpc>
                        <a:spcAft>
                          <a:spcPts val="0"/>
                        </a:spcAft>
                      </a:pPr>
                      <a:r>
                        <a:rPr lang="es-CO" sz="700" dirty="0">
                          <a:effectLst/>
                          <a:latin typeface="Calibri"/>
                          <a:cs typeface="Calibri"/>
                        </a:rPr>
                        <a:t>1 - Sustentabilidad ecosistémica  y manejo del riesgo.</a:t>
                      </a:r>
                      <a:br>
                        <a:rPr lang="es-CO" sz="700" dirty="0">
                          <a:effectLst/>
                          <a:latin typeface="Calibri"/>
                          <a:cs typeface="Calibri"/>
                        </a:rPr>
                      </a:br>
                      <a:br>
                        <a:rPr lang="es-CO" sz="700" dirty="0">
                          <a:effectLst/>
                          <a:latin typeface="Calibri"/>
                          <a:cs typeface="Calibri"/>
                        </a:rPr>
                      </a:br>
                      <a:r>
                        <a:rPr lang="es-CO" sz="700" dirty="0">
                          <a:effectLst/>
                          <a:latin typeface="Calibri"/>
                          <a:cs typeface="Calibri"/>
                        </a:rPr>
                        <a:t>Páramos y Ciclo del Agua</a:t>
                      </a:r>
                      <a:endParaRPr lang="es-CO" sz="700" dirty="0">
                        <a:effectLst/>
                        <a:latin typeface="Calibri"/>
                        <a:ea typeface="Calibri" panose="020F0502020204030204" pitchFamily="34" charset="0"/>
                        <a:cs typeface="Calibri"/>
                      </a:endParaRPr>
                    </a:p>
                  </a:txBody>
                  <a:tcPr marL="44450" marR="44450" marT="0" marB="0" anchor="ctr">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CO" sz="600" dirty="0">
                          <a:effectLst/>
                          <a:latin typeface="Calibri"/>
                          <a:cs typeface="Calibri"/>
                        </a:rPr>
                        <a:t>Estructurar e implementar proyectos para la conexión de corredores biológicos y la consolidación de ecosistemas y programas  de páramos</a:t>
                      </a:r>
                      <a:endParaRPr lang="es-CO" sz="600" dirty="0">
                        <a:effectLst/>
                        <a:latin typeface="Calibri"/>
                        <a:ea typeface="Calibri" panose="020F0502020204030204" pitchFamily="34" charset="0"/>
                        <a:cs typeface="Calibri"/>
                      </a:endParaRPr>
                    </a:p>
                  </a:txBody>
                  <a:tcPr marL="44450" marR="44450" marT="0" marB="0" anchor="ctr">
                    <a:lnL w="6350" cap="flat" cmpd="sng" algn="ctr">
                      <a:solidFill>
                        <a:srgbClr val="008000"/>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6350" cap="flat" cmpd="sng" algn="ctr">
                      <a:solidFill>
                        <a:srgbClr val="0000FF"/>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solidFill>
                      <a:schemeClr val="bg1">
                        <a:lumMod val="85000"/>
                      </a:schemeClr>
                    </a:solidFill>
                  </a:tcPr>
                </a:tc>
                <a:tc>
                  <a:txBody>
                    <a:bodyPr/>
                    <a:lstStyle/>
                    <a:p>
                      <a:pPr algn="l">
                        <a:lnSpc>
                          <a:spcPct val="115000"/>
                        </a:lnSpc>
                        <a:spcAft>
                          <a:spcPts val="0"/>
                        </a:spcAft>
                      </a:pPr>
                      <a:r>
                        <a:rPr lang="es-CO" sz="600" dirty="0">
                          <a:effectLst/>
                          <a:latin typeface="Calibri"/>
                          <a:cs typeface="Calibri"/>
                        </a:rPr>
                        <a:t> 1  modelo en implementación para 3 municipios </a:t>
                      </a:r>
                    </a:p>
                    <a:p>
                      <a:pPr algn="l">
                        <a:lnSpc>
                          <a:spcPct val="115000"/>
                        </a:lnSpc>
                        <a:spcAft>
                          <a:spcPts val="0"/>
                        </a:spcAft>
                      </a:pPr>
                      <a:r>
                        <a:rPr lang="es-CO" sz="600" dirty="0">
                          <a:effectLst/>
                          <a:latin typeface="Calibri"/>
                          <a:cs typeface="Calibri"/>
                        </a:rPr>
                        <a:t>1 acción de cambio climático formulada, cofinanciada y en implementación</a:t>
                      </a:r>
                    </a:p>
                    <a:p>
                      <a:pPr algn="l">
                        <a:lnSpc>
                          <a:spcPct val="115000"/>
                        </a:lnSpc>
                        <a:spcAft>
                          <a:spcPts val="0"/>
                        </a:spcAft>
                      </a:pPr>
                      <a:r>
                        <a:rPr lang="es-CO" sz="600" dirty="0">
                          <a:effectLst/>
                          <a:latin typeface="Calibri"/>
                          <a:cs typeface="Calibri"/>
                        </a:rPr>
                        <a:t>1  Proyecto regional de voluntariado de guarda páramos estructurado</a:t>
                      </a:r>
                    </a:p>
                    <a:p>
                      <a:pPr algn="l">
                        <a:lnSpc>
                          <a:spcPct val="115000"/>
                        </a:lnSpc>
                        <a:spcAft>
                          <a:spcPts val="0"/>
                        </a:spcAft>
                      </a:pPr>
                      <a:r>
                        <a:rPr lang="es-CO" sz="600" dirty="0">
                          <a:effectLst/>
                          <a:latin typeface="Calibri"/>
                          <a:cs typeface="Calibri"/>
                        </a:rPr>
                        <a:t>1 Proyecto Páramos en ejecución</a:t>
                      </a:r>
                    </a:p>
                    <a:p>
                      <a:pPr algn="l">
                        <a:lnSpc>
                          <a:spcPct val="115000"/>
                        </a:lnSpc>
                        <a:spcAft>
                          <a:spcPts val="0"/>
                        </a:spcAft>
                      </a:pPr>
                      <a:r>
                        <a:rPr lang="es-CO" sz="600" dirty="0">
                          <a:effectLst/>
                          <a:latin typeface="Calibri"/>
                          <a:cs typeface="Calibri"/>
                        </a:rPr>
                        <a:t>1 documento con la identificación de los elementos para la conectividad de la estructura ecológica regional</a:t>
                      </a:r>
                      <a:endParaRPr lang="es-CO" sz="600" dirty="0">
                        <a:effectLst/>
                        <a:latin typeface="Calibri"/>
                        <a:ea typeface="Calibri" panose="020F0502020204030204" pitchFamily="34" charset="0"/>
                        <a:cs typeface="Calibri"/>
                      </a:endParaRPr>
                    </a:p>
                  </a:txBody>
                  <a:tcPr marL="44450" marR="44450" marT="0" marB="0"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6350" cap="flat" cmpd="sng" algn="ctr">
                      <a:solidFill>
                        <a:srgbClr val="0000FF"/>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s-CO" sz="600" dirty="0">
                          <a:effectLst/>
                          <a:latin typeface="Calibri"/>
                          <a:cs typeface="Calibri"/>
                        </a:rPr>
                        <a:t> $     1.220.716.000 </a:t>
                      </a:r>
                      <a:endParaRPr lang="es-CO" sz="600" dirty="0">
                        <a:effectLst/>
                        <a:latin typeface="Calibri"/>
                        <a:ea typeface="Calibri" panose="020F0502020204030204" pitchFamily="34" charset="0"/>
                        <a:cs typeface="Calibri"/>
                      </a:endParaRPr>
                    </a:p>
                  </a:txBody>
                  <a:tcPr marL="44450" marR="44450" marT="0" marB="0"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6350" cap="flat" cmpd="sng" algn="ctr">
                      <a:solidFill>
                        <a:srgbClr val="0000FF"/>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81403623"/>
                  </a:ext>
                </a:extLst>
              </a:tr>
              <a:tr h="1123486">
                <a:tc>
                  <a:txBody>
                    <a:bodyPr/>
                    <a:lstStyle/>
                    <a:p>
                      <a:pPr algn="just">
                        <a:lnSpc>
                          <a:spcPct val="115000"/>
                        </a:lnSpc>
                        <a:spcAft>
                          <a:spcPts val="0"/>
                        </a:spcAft>
                      </a:pPr>
                      <a:r>
                        <a:rPr lang="es-CO" sz="700" dirty="0">
                          <a:effectLst/>
                          <a:latin typeface="Calibri"/>
                          <a:ea typeface="Calibri" panose="020F0502020204030204" pitchFamily="34" charset="0"/>
                          <a:cs typeface="Calibri"/>
                        </a:rPr>
                        <a:t>2 - Seguridad alimentaria y desarrollo rural.</a:t>
                      </a:r>
                    </a:p>
                  </a:txBody>
                  <a:tcPr marL="44450" marR="44450" marT="0" marB="0" anchor="ctr">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CO" sz="600" dirty="0">
                          <a:effectLst/>
                          <a:latin typeface="Calibri"/>
                          <a:ea typeface="Calibri" panose="020F0502020204030204" pitchFamily="34" charset="0"/>
                          <a:cs typeface="Calibri"/>
                        </a:rPr>
                        <a:t>Mejorar la eficiencia en la cadena de abastecimiento de la Región Central, a partir de una estrategia regional de seguridad alimentaria y desarrollo rural.</a:t>
                      </a:r>
                    </a:p>
                  </a:txBody>
                  <a:tcPr marL="44450" marR="44450" marT="0" marB="0" anchor="ctr">
                    <a:lnL w="6350" cap="flat" cmpd="sng" algn="ctr">
                      <a:solidFill>
                        <a:srgbClr val="008000"/>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solidFill>
                      <a:schemeClr val="bg1"/>
                    </a:solidFill>
                  </a:tcPr>
                </a:tc>
                <a:tc>
                  <a:txBody>
                    <a:bodyPr/>
                    <a:lstStyle/>
                    <a:p>
                      <a:pPr algn="l">
                        <a:lnSpc>
                          <a:spcPct val="115000"/>
                        </a:lnSpc>
                        <a:spcAft>
                          <a:spcPts val="0"/>
                        </a:spcAft>
                      </a:pPr>
                      <a:r>
                        <a:rPr lang="es-CO" sz="600" dirty="0">
                          <a:effectLst/>
                          <a:latin typeface="Calibri"/>
                          <a:ea typeface="Calibri" panose="020F0502020204030204" pitchFamily="34" charset="0"/>
                          <a:cs typeface="Calibri"/>
                        </a:rPr>
                        <a:t>10 organizaciones campesinas vinculadas al Sistema de Compras Institucionales</a:t>
                      </a:r>
                    </a:p>
                    <a:p>
                      <a:pPr algn="l">
                        <a:lnSpc>
                          <a:spcPct val="115000"/>
                        </a:lnSpc>
                        <a:spcAft>
                          <a:spcPts val="0"/>
                        </a:spcAft>
                      </a:pPr>
                      <a:r>
                        <a:rPr lang="es-CO" sz="600" dirty="0">
                          <a:effectLst/>
                          <a:latin typeface="Calibri"/>
                          <a:ea typeface="Calibri" panose="020F0502020204030204" pitchFamily="34" charset="0"/>
                          <a:cs typeface="Calibri"/>
                        </a:rPr>
                        <a:t>3 zonas de desarrollo agroalimentario caracterizadas</a:t>
                      </a:r>
                    </a:p>
                    <a:p>
                      <a:pPr algn="l">
                        <a:lnSpc>
                          <a:spcPct val="115000"/>
                        </a:lnSpc>
                        <a:spcAft>
                          <a:spcPts val="0"/>
                        </a:spcAft>
                      </a:pPr>
                      <a:r>
                        <a:rPr lang="es-CO" sz="600" dirty="0">
                          <a:effectLst/>
                          <a:latin typeface="Calibri"/>
                          <a:ea typeface="Calibri" panose="020F0502020204030204" pitchFamily="34" charset="0"/>
                          <a:cs typeface="Calibri"/>
                        </a:rPr>
                        <a:t>100% actividades de la vigencia programadas para la implementación zonas de desarrollo agroalimentario</a:t>
                      </a:r>
                    </a:p>
                    <a:p>
                      <a:pPr algn="l">
                        <a:lnSpc>
                          <a:spcPct val="115000"/>
                        </a:lnSpc>
                        <a:spcAft>
                          <a:spcPts val="0"/>
                        </a:spcAft>
                      </a:pPr>
                      <a:r>
                        <a:rPr lang="es-CO" sz="600" dirty="0">
                          <a:effectLst/>
                          <a:latin typeface="Calibri"/>
                          <a:ea typeface="Calibri" panose="020F0502020204030204" pitchFamily="34" charset="0"/>
                          <a:cs typeface="Calibri"/>
                        </a:rPr>
                        <a:t>3 Municipios con acción de cambio verde</a:t>
                      </a:r>
                    </a:p>
                    <a:p>
                      <a:pPr algn="l">
                        <a:lnSpc>
                          <a:spcPct val="115000"/>
                        </a:lnSpc>
                        <a:spcAft>
                          <a:spcPts val="0"/>
                        </a:spcAft>
                      </a:pPr>
                      <a:r>
                        <a:rPr lang="es-CO" sz="600" dirty="0">
                          <a:effectLst/>
                          <a:latin typeface="Calibri"/>
                          <a:ea typeface="Calibri" panose="020F0502020204030204" pitchFamily="34" charset="0"/>
                          <a:cs typeface="Calibri"/>
                        </a:rPr>
                        <a:t>2 Mercados campesinos realizados en la Región Central</a:t>
                      </a:r>
                    </a:p>
                    <a:p>
                      <a:pPr algn="l">
                        <a:lnSpc>
                          <a:spcPct val="115000"/>
                        </a:lnSpc>
                        <a:spcAft>
                          <a:spcPts val="0"/>
                        </a:spcAft>
                      </a:pPr>
                      <a:r>
                        <a:rPr lang="es-CO" sz="600" dirty="0">
                          <a:effectLst/>
                          <a:latin typeface="Calibri"/>
                          <a:ea typeface="Calibri" panose="020F0502020204030204" pitchFamily="34" charset="0"/>
                          <a:cs typeface="Calibri"/>
                        </a:rPr>
                        <a:t>900 Familias identificadas para intervención</a:t>
                      </a:r>
                    </a:p>
                    <a:p>
                      <a:pPr algn="l">
                        <a:lnSpc>
                          <a:spcPct val="115000"/>
                        </a:lnSpc>
                        <a:spcAft>
                          <a:spcPts val="0"/>
                        </a:spcAft>
                      </a:pPr>
                      <a:r>
                        <a:rPr lang="es-CO" sz="600" dirty="0">
                          <a:effectLst/>
                          <a:latin typeface="Calibri"/>
                          <a:ea typeface="Calibri" panose="020F0502020204030204" pitchFamily="34" charset="0"/>
                          <a:cs typeface="Calibri"/>
                        </a:rPr>
                        <a:t>3 Talleres de acompañamiento técnico para el seguimiento y evaluación de la implementación del PSA </a:t>
                      </a:r>
                    </a:p>
                    <a:p>
                      <a:pPr algn="l">
                        <a:lnSpc>
                          <a:spcPct val="115000"/>
                        </a:lnSpc>
                        <a:spcAft>
                          <a:spcPts val="0"/>
                        </a:spcAft>
                      </a:pPr>
                      <a:r>
                        <a:rPr lang="es-CO" sz="600" dirty="0">
                          <a:effectLst/>
                          <a:latin typeface="Calibri"/>
                          <a:ea typeface="Calibri" panose="020F0502020204030204" pitchFamily="34" charset="0"/>
                          <a:cs typeface="Calibri"/>
                        </a:rPr>
                        <a:t>1 Proyecto formulado para atención a comunidades indígenas con enfoque étnico-diferencial </a:t>
                      </a:r>
                    </a:p>
                  </a:txBody>
                  <a:tcPr marL="44450" marR="44450" marT="0" marB="0"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600" dirty="0">
                          <a:effectLst/>
                          <a:latin typeface="Calibri"/>
                          <a:ea typeface="Calibri" panose="020F0502020204030204" pitchFamily="34" charset="0"/>
                          <a:cs typeface="Calibri"/>
                        </a:rPr>
                        <a:t> $ 1.420.499.998</a:t>
                      </a:r>
                    </a:p>
                  </a:txBody>
                  <a:tcPr marL="44450" marR="44450" marT="0" marB="0"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solidFill>
                      <a:schemeClr val="bg1"/>
                    </a:solidFill>
                  </a:tcPr>
                </a:tc>
                <a:extLst>
                  <a:ext uri="{0D108BD9-81ED-4DB2-BD59-A6C34878D82A}">
                    <a16:rowId xmlns:a16="http://schemas.microsoft.com/office/drawing/2014/main" val="3449188032"/>
                  </a:ext>
                </a:extLst>
              </a:tr>
              <a:tr h="464540">
                <a:tc>
                  <a:txBody>
                    <a:bodyPr/>
                    <a:lstStyle/>
                    <a:p>
                      <a:pPr algn="just">
                        <a:lnSpc>
                          <a:spcPct val="115000"/>
                        </a:lnSpc>
                        <a:spcAft>
                          <a:spcPts val="0"/>
                        </a:spcAft>
                      </a:pPr>
                      <a:r>
                        <a:rPr lang="es-CO" sz="700" dirty="0">
                          <a:effectLst/>
                          <a:latin typeface="Calibri"/>
                          <a:ea typeface="Calibri" panose="020F0502020204030204" pitchFamily="34" charset="0"/>
                          <a:cs typeface="Calibri"/>
                        </a:rPr>
                        <a:t>3 - Infraestructura de transporte, logística y servicios públicos.</a:t>
                      </a:r>
                    </a:p>
                  </a:txBody>
                  <a:tcPr marL="44450" marR="44450" marT="0" marB="0" anchor="ctr">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CO" sz="600" dirty="0">
                          <a:effectLst/>
                          <a:latin typeface="Calibri"/>
                          <a:ea typeface="Calibri" panose="020F0502020204030204" pitchFamily="34" charset="0"/>
                          <a:cs typeface="Calibri"/>
                        </a:rPr>
                        <a:t>Fortalecer la conectividad intermodal y logística de la Región Central</a:t>
                      </a:r>
                    </a:p>
                  </a:txBody>
                  <a:tcPr marL="44450" marR="44450" marT="0" marB="0" anchor="ctr">
                    <a:lnL w="6350" cap="flat" cmpd="sng" algn="ctr">
                      <a:solidFill>
                        <a:srgbClr val="008000"/>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s-CO" sz="600" dirty="0">
                          <a:effectLst/>
                          <a:latin typeface="Calibri"/>
                          <a:ea typeface="Calibri" panose="020F0502020204030204" pitchFamily="34" charset="0"/>
                          <a:cs typeface="Calibri"/>
                        </a:rPr>
                        <a:t>2 Proyectos del PMTIRC priorizados para formulación de fase II </a:t>
                      </a:r>
                    </a:p>
                  </a:txBody>
                  <a:tcPr marL="44450" marR="44450" marT="0" marB="0"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CO" sz="600" dirty="0">
                          <a:effectLst/>
                          <a:latin typeface="Calibri"/>
                          <a:ea typeface="Calibri" panose="020F0502020204030204" pitchFamily="34" charset="0"/>
                          <a:cs typeface="Calibri"/>
                        </a:rPr>
                        <a:t> $ 55.400.000 </a:t>
                      </a:r>
                    </a:p>
                  </a:txBody>
                  <a:tcPr marL="44450" marR="44450" marT="0" marB="0"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solidFill>
                      <a:srgbClr val="D9D9D9"/>
                    </a:solidFill>
                  </a:tcPr>
                </a:tc>
                <a:extLst>
                  <a:ext uri="{0D108BD9-81ED-4DB2-BD59-A6C34878D82A}">
                    <a16:rowId xmlns:a16="http://schemas.microsoft.com/office/drawing/2014/main" val="164167251"/>
                  </a:ext>
                </a:extLst>
              </a:tr>
              <a:tr h="499327">
                <a:tc>
                  <a:txBody>
                    <a:bodyPr/>
                    <a:lstStyle/>
                    <a:p>
                      <a:pPr algn="just">
                        <a:lnSpc>
                          <a:spcPct val="115000"/>
                        </a:lnSpc>
                        <a:spcAft>
                          <a:spcPts val="0"/>
                        </a:spcAft>
                      </a:pPr>
                      <a:r>
                        <a:rPr lang="es-CO" sz="700" dirty="0">
                          <a:effectLst/>
                          <a:latin typeface="Calibri"/>
                          <a:ea typeface="Calibri" panose="020F0502020204030204" pitchFamily="34" charset="0"/>
                          <a:cs typeface="Calibri"/>
                        </a:rPr>
                        <a:t>4 - Competitividad y proyección internacional.</a:t>
                      </a:r>
                    </a:p>
                  </a:txBody>
                  <a:tcPr marL="44450" marR="44450" marT="0" marB="0" anchor="ctr">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CO" sz="600" dirty="0">
                          <a:effectLst/>
                          <a:latin typeface="Calibri"/>
                          <a:ea typeface="Calibri" panose="020F0502020204030204" pitchFamily="34" charset="0"/>
                          <a:cs typeface="Calibri"/>
                        </a:rPr>
                        <a:t>Generar convergencias entre actores para el desarrollo competitivo de la Región Central</a:t>
                      </a:r>
                    </a:p>
                  </a:txBody>
                  <a:tcPr marL="44450" marR="44450" marT="0" marB="0" anchor="ctr">
                    <a:lnL w="6350" cap="flat" cmpd="sng" algn="ctr">
                      <a:solidFill>
                        <a:srgbClr val="008000"/>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solidFill>
                      <a:srgbClr val="FFFFFF"/>
                    </a:solidFill>
                  </a:tcPr>
                </a:tc>
                <a:tc>
                  <a:txBody>
                    <a:bodyPr/>
                    <a:lstStyle/>
                    <a:p>
                      <a:pPr algn="l">
                        <a:lnSpc>
                          <a:spcPct val="115000"/>
                        </a:lnSpc>
                        <a:spcAft>
                          <a:spcPts val="0"/>
                        </a:spcAft>
                      </a:pPr>
                      <a:r>
                        <a:rPr lang="es-CO" sz="600" dirty="0">
                          <a:effectLst/>
                          <a:latin typeface="Calibri"/>
                          <a:ea typeface="Calibri" panose="020F0502020204030204" pitchFamily="34" charset="0"/>
                          <a:cs typeface="Calibri"/>
                        </a:rPr>
                        <a:t>2 Productos Turísticos Regionales en implementación1 Perfil de proyecto formulado entorno a la ruta de integración para la PAZ"</a:t>
                      </a:r>
                    </a:p>
                    <a:p>
                      <a:pPr algn="l">
                        <a:lnSpc>
                          <a:spcPct val="115000"/>
                        </a:lnSpc>
                        <a:spcAft>
                          <a:spcPts val="0"/>
                        </a:spcAft>
                      </a:pPr>
                      <a:r>
                        <a:rPr lang="es-CO" sz="600" dirty="0">
                          <a:effectLst/>
                          <a:latin typeface="Calibri"/>
                          <a:ea typeface="Calibri" panose="020F0502020204030204" pitchFamily="34" charset="0"/>
                          <a:cs typeface="Calibri"/>
                        </a:rPr>
                        <a:t>1 Acción de fortalecimiento de las Comisiones Regionales de Competitividad</a:t>
                      </a:r>
                    </a:p>
                  </a:txBody>
                  <a:tcPr marL="44450" marR="44450" marT="0" marB="0"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CO" sz="600" dirty="0">
                          <a:effectLst/>
                          <a:latin typeface="Calibri"/>
                          <a:ea typeface="Calibri" panose="020F0502020204030204" pitchFamily="34" charset="0"/>
                          <a:cs typeface="Calibri"/>
                        </a:rPr>
                        <a:t> $ 1.077.553.802</a:t>
                      </a:r>
                    </a:p>
                  </a:txBody>
                  <a:tcPr marL="44450" marR="44450" marT="0" marB="0"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solidFill>
                      <a:srgbClr val="FFFFFF"/>
                    </a:solidFill>
                  </a:tcPr>
                </a:tc>
                <a:extLst>
                  <a:ext uri="{0D108BD9-81ED-4DB2-BD59-A6C34878D82A}">
                    <a16:rowId xmlns:a16="http://schemas.microsoft.com/office/drawing/2014/main" val="78532052"/>
                  </a:ext>
                </a:extLst>
              </a:tr>
              <a:tr h="599422">
                <a:tc>
                  <a:txBody>
                    <a:bodyPr/>
                    <a:lstStyle/>
                    <a:p>
                      <a:pPr algn="just">
                        <a:lnSpc>
                          <a:spcPct val="115000"/>
                        </a:lnSpc>
                        <a:spcAft>
                          <a:spcPts val="0"/>
                        </a:spcAft>
                      </a:pPr>
                      <a:r>
                        <a:rPr lang="es-CO" sz="700" dirty="0">
                          <a:effectLst/>
                          <a:latin typeface="Calibri"/>
                          <a:ea typeface="Calibri" panose="020F0502020204030204" pitchFamily="34" charset="0"/>
                          <a:cs typeface="Calibri"/>
                        </a:rPr>
                        <a:t>5 - Gobernanza y buen gobierno.</a:t>
                      </a:r>
                    </a:p>
                  </a:txBody>
                  <a:tcPr marL="44450" marR="44450" marT="0" marB="0" anchor="ctr">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CO" sz="600" dirty="0">
                          <a:effectLst/>
                          <a:latin typeface="Calibri"/>
                          <a:ea typeface="Calibri" panose="020F0502020204030204" pitchFamily="34" charset="0"/>
                          <a:cs typeface="Calibri"/>
                        </a:rPr>
                        <a:t>Fortalecer de las condiciones de gobernabilidad y gobernanza de la Región Central</a:t>
                      </a:r>
                    </a:p>
                  </a:txBody>
                  <a:tcPr marL="44450" marR="44450" marT="0" marB="0" anchor="ctr">
                    <a:lnL w="6350" cap="flat" cmpd="sng" algn="ctr">
                      <a:solidFill>
                        <a:srgbClr val="008000"/>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s-CO" sz="600" dirty="0">
                          <a:effectLst/>
                          <a:latin typeface="Calibri"/>
                          <a:ea typeface="Calibri" panose="020F0502020204030204" pitchFamily="34" charset="0"/>
                          <a:cs typeface="Calibri"/>
                        </a:rPr>
                        <a:t>1 Documento de lineamientos para la articulación del Infraestructura de Datos Espaciales Regionales  (IDER) en los Departamentos de Boyacá, Meta y Tolima</a:t>
                      </a:r>
                    </a:p>
                    <a:p>
                      <a:pPr algn="just">
                        <a:lnSpc>
                          <a:spcPct val="115000"/>
                        </a:lnSpc>
                        <a:spcAft>
                          <a:spcPts val="0"/>
                        </a:spcAft>
                      </a:pPr>
                      <a:r>
                        <a:rPr lang="es-CO" sz="600" dirty="0">
                          <a:effectLst/>
                          <a:latin typeface="Calibri"/>
                          <a:ea typeface="Calibri" panose="020F0502020204030204" pitchFamily="34" charset="0"/>
                          <a:cs typeface="Calibri"/>
                        </a:rPr>
                        <a:t>1 Propuesta de articulación de instrumentos de ordenamiento territorial</a:t>
                      </a:r>
                    </a:p>
                    <a:p>
                      <a:pPr algn="just">
                        <a:lnSpc>
                          <a:spcPct val="115000"/>
                        </a:lnSpc>
                        <a:spcAft>
                          <a:spcPts val="0"/>
                        </a:spcAft>
                      </a:pPr>
                      <a:r>
                        <a:rPr lang="es-CO" sz="600" dirty="0">
                          <a:effectLst/>
                          <a:latin typeface="Calibri"/>
                          <a:ea typeface="Calibri" panose="020F0502020204030204" pitchFamily="34" charset="0"/>
                          <a:cs typeface="Calibri"/>
                        </a:rPr>
                        <a:t>1 Instancia de participación implementada con 3 tipos de actores vinculados</a:t>
                      </a:r>
                    </a:p>
                  </a:txBody>
                  <a:tcPr marL="44450" marR="44450" marT="0" marB="0"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CO" sz="600" dirty="0">
                          <a:effectLst/>
                          <a:latin typeface="Calibri"/>
                          <a:ea typeface="Calibri" panose="020F0502020204030204" pitchFamily="34" charset="0"/>
                          <a:cs typeface="Calibri"/>
                        </a:rPr>
                        <a:t> $ 744.700.000</a:t>
                      </a:r>
                    </a:p>
                  </a:txBody>
                  <a:tcPr marL="44450" marR="44450" marT="0" marB="0"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solidFill>
                      <a:srgbClr val="D9D9D9"/>
                    </a:solidFill>
                  </a:tcPr>
                </a:tc>
                <a:extLst>
                  <a:ext uri="{0D108BD9-81ED-4DB2-BD59-A6C34878D82A}">
                    <a16:rowId xmlns:a16="http://schemas.microsoft.com/office/drawing/2014/main" val="1631224779"/>
                  </a:ext>
                </a:extLst>
              </a:tr>
              <a:tr h="1248318">
                <a:tc>
                  <a:txBody>
                    <a:bodyPr/>
                    <a:lstStyle/>
                    <a:p>
                      <a:pPr algn="just">
                        <a:lnSpc>
                          <a:spcPct val="115000"/>
                        </a:lnSpc>
                        <a:spcAft>
                          <a:spcPts val="0"/>
                        </a:spcAft>
                      </a:pPr>
                      <a:r>
                        <a:rPr lang="es-CO" sz="700" dirty="0">
                          <a:effectLst/>
                          <a:latin typeface="Calibri"/>
                          <a:ea typeface="Calibri" panose="020F0502020204030204" pitchFamily="34" charset="0"/>
                          <a:cs typeface="Calibri"/>
                        </a:rPr>
                        <a:t>6 - Fortalecimiento Institucional</a:t>
                      </a:r>
                    </a:p>
                  </a:txBody>
                  <a:tcPr marL="44450" marR="44450" marT="0" marB="0" anchor="ctr">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CO" sz="600" dirty="0">
                          <a:effectLst/>
                          <a:latin typeface="Calibri"/>
                          <a:ea typeface="Calibri" panose="020F0502020204030204" pitchFamily="34" charset="0"/>
                          <a:cs typeface="Calibri"/>
                        </a:rPr>
                        <a:t>Fortalecer y posicionar la capacidad institucional de la Región Central para articular la planeación regional, posicionar el modelo de desarrollo regional y apoyar las entidades territoriales socias en la estructuración de proyectos de impacto regional.</a:t>
                      </a:r>
                    </a:p>
                  </a:txBody>
                  <a:tcPr marL="44450" marR="44450" marT="0" marB="0" anchor="ctr">
                    <a:lnL w="6350" cap="flat" cmpd="sng" algn="ctr">
                      <a:solidFill>
                        <a:srgbClr val="008000"/>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600" dirty="0">
                          <a:effectLst/>
                          <a:latin typeface="Calibri"/>
                          <a:ea typeface="Calibri" panose="020F0502020204030204" pitchFamily="34" charset="0"/>
                          <a:cs typeface="Calibri"/>
                        </a:rPr>
                        <a:t>100% de proyectos de inversión para la vigencia 2017 estructurados derivados del PER</a:t>
                      </a:r>
                    </a:p>
                    <a:p>
                      <a:pPr algn="just">
                        <a:lnSpc>
                          <a:spcPct val="115000"/>
                        </a:lnSpc>
                        <a:spcAft>
                          <a:spcPts val="0"/>
                        </a:spcAft>
                      </a:pPr>
                      <a:r>
                        <a:rPr lang="es-CO" sz="600" dirty="0">
                          <a:effectLst/>
                          <a:latin typeface="Calibri"/>
                          <a:ea typeface="Calibri" panose="020F0502020204030204" pitchFamily="34" charset="0"/>
                          <a:cs typeface="Calibri"/>
                        </a:rPr>
                        <a:t>3 Acciones orientadas a la certificación del Sistema Integrado de Gestión de Calidad </a:t>
                      </a:r>
                    </a:p>
                    <a:p>
                      <a:pPr algn="just">
                        <a:lnSpc>
                          <a:spcPct val="115000"/>
                        </a:lnSpc>
                        <a:spcAft>
                          <a:spcPts val="0"/>
                        </a:spcAft>
                      </a:pPr>
                      <a:r>
                        <a:rPr lang="es-CO" sz="600" dirty="0">
                          <a:effectLst/>
                          <a:latin typeface="Calibri"/>
                          <a:ea typeface="Calibri" panose="020F0502020204030204" pitchFamily="34" charset="0"/>
                          <a:cs typeface="Calibri"/>
                        </a:rPr>
                        <a:t>1 Solución tecnológica y administrativa implementada que soporte los procesos de la entidad</a:t>
                      </a:r>
                    </a:p>
                    <a:p>
                      <a:pPr algn="just">
                        <a:lnSpc>
                          <a:spcPct val="115000"/>
                        </a:lnSpc>
                        <a:spcAft>
                          <a:spcPts val="0"/>
                        </a:spcAft>
                      </a:pPr>
                      <a:r>
                        <a:rPr lang="es-CO" sz="600" dirty="0">
                          <a:effectLst/>
                          <a:latin typeface="Calibri"/>
                          <a:ea typeface="Calibri" panose="020F0502020204030204" pitchFamily="34" charset="0"/>
                          <a:cs typeface="Calibri"/>
                        </a:rPr>
                        <a:t>1 Programa implementado para fortalecer la Gestión del Talento Humano de la Entidad</a:t>
                      </a:r>
                    </a:p>
                    <a:p>
                      <a:pPr algn="just">
                        <a:lnSpc>
                          <a:spcPct val="115000"/>
                        </a:lnSpc>
                        <a:spcAft>
                          <a:spcPts val="0"/>
                        </a:spcAft>
                      </a:pPr>
                      <a:r>
                        <a:rPr lang="es-CO" sz="600" dirty="0">
                          <a:effectLst/>
                          <a:latin typeface="Calibri"/>
                          <a:ea typeface="Calibri" panose="020F0502020204030204" pitchFamily="34" charset="0"/>
                          <a:cs typeface="Calibri"/>
                        </a:rPr>
                        <a:t>"1 Estrategia orientada  a la prestación del servicio al ciudadano acuerdo con los lineamientos de gobierno en línea"</a:t>
                      </a:r>
                    </a:p>
                    <a:p>
                      <a:pPr algn="just">
                        <a:lnSpc>
                          <a:spcPct val="115000"/>
                        </a:lnSpc>
                        <a:spcAft>
                          <a:spcPts val="0"/>
                        </a:spcAft>
                      </a:pPr>
                      <a:r>
                        <a:rPr lang="es-CO" sz="600" dirty="0">
                          <a:effectLst/>
                          <a:latin typeface="Calibri"/>
                          <a:ea typeface="Calibri" panose="020F0502020204030204" pitchFamily="34" charset="0"/>
                          <a:cs typeface="Calibri"/>
                        </a:rPr>
                        <a:t>100% de requerimientos logísticos atendidos</a:t>
                      </a:r>
                    </a:p>
                    <a:p>
                      <a:pPr algn="just">
                        <a:lnSpc>
                          <a:spcPct val="115000"/>
                        </a:lnSpc>
                        <a:spcAft>
                          <a:spcPts val="0"/>
                        </a:spcAft>
                      </a:pPr>
                      <a:r>
                        <a:rPr lang="es-CO" sz="600" dirty="0">
                          <a:effectLst/>
                          <a:latin typeface="Calibri"/>
                          <a:ea typeface="Calibri" panose="020F0502020204030204" pitchFamily="34" charset="0"/>
                          <a:cs typeface="Calibri"/>
                        </a:rPr>
                        <a:t>1 Sistema de Información Geográfica actualizado</a:t>
                      </a:r>
                    </a:p>
                    <a:p>
                      <a:pPr algn="just">
                        <a:lnSpc>
                          <a:spcPct val="115000"/>
                        </a:lnSpc>
                        <a:spcAft>
                          <a:spcPts val="0"/>
                        </a:spcAft>
                      </a:pPr>
                      <a:r>
                        <a:rPr lang="es-CO" sz="600" dirty="0">
                          <a:effectLst/>
                          <a:latin typeface="Calibri"/>
                          <a:ea typeface="Calibri" panose="020F0502020204030204" pitchFamily="34" charset="0"/>
                          <a:cs typeface="Calibri"/>
                        </a:rPr>
                        <a:t>1 Estrategia ejecutada de comunicación que </a:t>
                      </a:r>
                      <a:r>
                        <a:rPr lang="es-CO" sz="600" dirty="0" err="1">
                          <a:effectLst/>
                          <a:latin typeface="Calibri"/>
                          <a:ea typeface="Calibri" panose="020F0502020204030204" pitchFamily="34" charset="0"/>
                          <a:cs typeface="Calibri"/>
                        </a:rPr>
                        <a:t>combien</a:t>
                      </a:r>
                      <a:r>
                        <a:rPr lang="es-CO" sz="600" dirty="0">
                          <a:effectLst/>
                          <a:latin typeface="Calibri"/>
                          <a:ea typeface="Calibri" panose="020F0502020204030204" pitchFamily="34" charset="0"/>
                          <a:cs typeface="Calibri"/>
                        </a:rPr>
                        <a:t> acciones de ATL - BTL y </a:t>
                      </a:r>
                      <a:r>
                        <a:rPr lang="es-CO" sz="600" dirty="0" err="1">
                          <a:effectLst/>
                          <a:latin typeface="Calibri"/>
                          <a:ea typeface="Calibri" panose="020F0502020204030204" pitchFamily="34" charset="0"/>
                          <a:cs typeface="Calibri"/>
                        </a:rPr>
                        <a:t>Freepress</a:t>
                      </a:r>
                      <a:endParaRPr lang="es-CO" sz="600" dirty="0">
                        <a:effectLst/>
                        <a:latin typeface="Calibri"/>
                        <a:ea typeface="Calibri" panose="020F0502020204030204" pitchFamily="34" charset="0"/>
                        <a:cs typeface="Calibri"/>
                      </a:endParaRPr>
                    </a:p>
                    <a:p>
                      <a:pPr algn="just">
                        <a:lnSpc>
                          <a:spcPct val="115000"/>
                        </a:lnSpc>
                        <a:spcAft>
                          <a:spcPts val="0"/>
                        </a:spcAft>
                      </a:pPr>
                      <a:r>
                        <a:rPr lang="es-CO" sz="600" dirty="0">
                          <a:effectLst/>
                          <a:latin typeface="Calibri"/>
                          <a:ea typeface="Calibri" panose="020F0502020204030204" pitchFamily="34" charset="0"/>
                          <a:cs typeface="Calibri"/>
                        </a:rPr>
                        <a:t>3 acciones de cambio de imagen institucional</a:t>
                      </a:r>
                    </a:p>
                  </a:txBody>
                  <a:tcPr marL="44450" marR="44450" marT="0" marB="0"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CO" sz="600" dirty="0">
                          <a:effectLst/>
                          <a:latin typeface="Calibri"/>
                          <a:ea typeface="Calibri" panose="020F0502020204030204" pitchFamily="34" charset="0"/>
                          <a:cs typeface="Calibri"/>
                        </a:rPr>
                        <a:t> $ 1.663.030.200</a:t>
                      </a:r>
                    </a:p>
                  </a:txBody>
                  <a:tcPr marL="44450" marR="44450" marT="0" marB="0"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solidFill>
                      <a:srgbClr val="FFFFFF"/>
                    </a:solidFill>
                  </a:tcPr>
                </a:tc>
                <a:extLst>
                  <a:ext uri="{0D108BD9-81ED-4DB2-BD59-A6C34878D82A}">
                    <a16:rowId xmlns:a16="http://schemas.microsoft.com/office/drawing/2014/main" val="2162145239"/>
                  </a:ext>
                </a:extLst>
              </a:tr>
            </a:tbl>
          </a:graphicData>
        </a:graphic>
      </p:graphicFrame>
      <p:pic>
        <p:nvPicPr>
          <p:cNvPr id="7" name="Imagen 6"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8" name="CuadroTexto 7"/>
          <p:cNvSpPr txBox="1"/>
          <p:nvPr/>
        </p:nvSpPr>
        <p:spPr>
          <a:xfrm>
            <a:off x="1028721" y="4926130"/>
            <a:ext cx="1738150" cy="245751"/>
          </a:xfrm>
          <a:prstGeom prst="rect">
            <a:avLst/>
          </a:prstGeom>
          <a:noFill/>
        </p:spPr>
        <p:txBody>
          <a:bodyPr wrap="square" lIns="89792" tIns="44852" rIns="89792" bIns="44852" rtlCol="0">
            <a:spAutoFit/>
          </a:bodyPr>
          <a:lstStyle/>
          <a:p>
            <a:pPr marL="0" marR="0" lvl="0" indent="0" algn="l" defTabSz="1068559" rtl="0" eaLnBrk="1" fontAlgn="auto" latinLnBrk="0" hangingPunct="1">
              <a:lnSpc>
                <a:spcPct val="9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EEEEEE">
                    <a:lumMod val="50000"/>
                  </a:srgbClr>
                </a:solidFill>
                <a:effectLst/>
                <a:uLnTx/>
                <a:uFillTx/>
                <a:latin typeface="Calibri"/>
                <a:ea typeface="+mn-ea"/>
                <a:cs typeface="Calibri"/>
                <a:sym typeface="Arial"/>
              </a:rPr>
              <a:t>Rendición de cuentas 2017</a:t>
            </a:r>
          </a:p>
        </p:txBody>
      </p:sp>
      <p:cxnSp>
        <p:nvCxnSpPr>
          <p:cNvPr id="9" name="Conector recto 8"/>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0" name="Rectángulo 9"/>
          <p:cNvSpPr/>
          <p:nvPr/>
        </p:nvSpPr>
        <p:spPr>
          <a:xfrm>
            <a:off x="0" y="159078"/>
            <a:ext cx="69117" cy="1091978"/>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815324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sp>
        <p:nvSpPr>
          <p:cNvPr id="4" name="Rectángulo 3">
            <a:extLst>
              <a:ext uri="{FF2B5EF4-FFF2-40B4-BE49-F238E27FC236}">
                <a16:creationId xmlns:a16="http://schemas.microsoft.com/office/drawing/2014/main" id="{ABF618CE-9C01-4E19-B7D1-01CB91E62773}"/>
              </a:ext>
            </a:extLst>
          </p:cNvPr>
          <p:cNvSpPr/>
          <p:nvPr/>
        </p:nvSpPr>
        <p:spPr>
          <a:xfrm>
            <a:off x="172643" y="310534"/>
            <a:ext cx="4121727" cy="789065"/>
          </a:xfrm>
          <a:prstGeom prst="rect">
            <a:avLst/>
          </a:prstGeom>
        </p:spPr>
        <p:txBody>
          <a:bodyPr wrap="square" lIns="98682" tIns="49341" rIns="98682" bIns="49341">
            <a:spAutoFit/>
          </a:bodyPr>
          <a:lstStyle/>
          <a:p>
            <a:pPr marL="0" marR="0" lvl="0" indent="0" algn="l" defTabSz="986821" rtl="0" eaLnBrk="0" fontAlgn="base" latinLnBrk="0" hangingPunct="0">
              <a:lnSpc>
                <a:spcPct val="80000"/>
              </a:lnSpc>
              <a:spcBef>
                <a:spcPct val="0"/>
              </a:spcBef>
              <a:spcAft>
                <a:spcPct val="0"/>
              </a:spcAft>
              <a:buClrTx/>
              <a:buSzTx/>
              <a:buFontTx/>
              <a:buNone/>
              <a:tabLst/>
              <a:defRPr/>
            </a:pPr>
            <a:r>
              <a:rPr kumimoji="0" lang="es-CO" altLang="es-CO" sz="2800" b="1" i="0" u="none" strike="noStrike" kern="1200" cap="none" spc="0" normalizeH="0" baseline="0" noProof="0" dirty="0">
                <a:ln>
                  <a:noFill/>
                </a:ln>
                <a:solidFill>
                  <a:srgbClr val="002060"/>
                </a:solidFill>
                <a:effectLst/>
                <a:uLnTx/>
                <a:uFillTx/>
                <a:latin typeface="Calibri Light"/>
                <a:ea typeface="+mn-ea"/>
                <a:cs typeface="Calibri Light"/>
                <a:sym typeface="Arial"/>
              </a:rPr>
              <a:t>PORTAFOLIO DE SERVICIOS</a:t>
            </a:r>
            <a:r>
              <a:rPr kumimoji="0" lang="es-CO" altLang="es-CO" sz="2800" b="0" i="0" u="none" strike="noStrike" kern="1200" cap="none" spc="0" normalizeH="0" baseline="0" noProof="0" dirty="0">
                <a:ln>
                  <a:noFill/>
                </a:ln>
                <a:solidFill>
                  <a:srgbClr val="002060"/>
                </a:solidFill>
                <a:effectLst/>
                <a:uLnTx/>
                <a:uFillTx/>
                <a:latin typeface="Calibri Light"/>
                <a:ea typeface="+mn-ea"/>
                <a:cs typeface="Calibri Light"/>
                <a:sym typeface="Arial"/>
              </a:rPr>
              <a:t> INSTITUCIONAL</a:t>
            </a:r>
          </a:p>
        </p:txBody>
      </p:sp>
      <p:sp>
        <p:nvSpPr>
          <p:cNvPr id="5" name="Rectángulo 4">
            <a:extLst>
              <a:ext uri="{FF2B5EF4-FFF2-40B4-BE49-F238E27FC236}">
                <a16:creationId xmlns:a16="http://schemas.microsoft.com/office/drawing/2014/main" id="{D52D5B6F-9082-4165-9704-7831CE38FD66}"/>
              </a:ext>
            </a:extLst>
          </p:cNvPr>
          <p:cNvSpPr/>
          <p:nvPr/>
        </p:nvSpPr>
        <p:spPr>
          <a:xfrm>
            <a:off x="4911438" y="1338646"/>
            <a:ext cx="4232562" cy="345867"/>
          </a:xfrm>
          <a:prstGeom prst="rect">
            <a:avLst/>
          </a:prstGeom>
        </p:spPr>
        <p:txBody>
          <a:bodyPr wrap="square" lIns="98682" tIns="49341" rIns="98682" bIns="49341">
            <a:spAutoFit/>
          </a:bodyPr>
          <a:lstStyle/>
          <a:p>
            <a:pPr marL="285750" marR="0" lvl="0" indent="-285750" algn="l" defTabSz="986821"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s-CO" altLang="es-CO" sz="1600" b="1" i="0" u="none" strike="noStrike" kern="0" cap="none" spc="0" normalizeH="0" baseline="0" noProof="0" dirty="0">
                <a:ln>
                  <a:noFill/>
                </a:ln>
                <a:solidFill>
                  <a:srgbClr val="595959">
                    <a:lumMod val="75000"/>
                  </a:srgbClr>
                </a:solidFill>
                <a:effectLst/>
                <a:uLnTx/>
                <a:uFillTx/>
                <a:latin typeface="Calibri"/>
                <a:cs typeface="Calibri"/>
                <a:sym typeface="Arial"/>
              </a:rPr>
              <a:t>Estructuración de programas y proyectos</a:t>
            </a:r>
          </a:p>
        </p:txBody>
      </p:sp>
      <p:sp>
        <p:nvSpPr>
          <p:cNvPr id="6" name="Rectángulo 5">
            <a:extLst>
              <a:ext uri="{FF2B5EF4-FFF2-40B4-BE49-F238E27FC236}">
                <a16:creationId xmlns:a16="http://schemas.microsoft.com/office/drawing/2014/main" id="{5282B098-211B-41EA-A114-F8078DB2EF03}"/>
              </a:ext>
            </a:extLst>
          </p:cNvPr>
          <p:cNvSpPr/>
          <p:nvPr/>
        </p:nvSpPr>
        <p:spPr>
          <a:xfrm>
            <a:off x="4911438" y="1975050"/>
            <a:ext cx="4305906" cy="345867"/>
          </a:xfrm>
          <a:prstGeom prst="rect">
            <a:avLst/>
          </a:prstGeom>
        </p:spPr>
        <p:txBody>
          <a:bodyPr wrap="square" lIns="98682" tIns="49341" rIns="98682" bIns="49341">
            <a:spAutoFit/>
          </a:bodyPr>
          <a:lstStyle/>
          <a:p>
            <a:pPr marL="285750" marR="0" lvl="0" indent="-285750" algn="l" defTabSz="986821"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s-CO" altLang="es-CO" sz="1600" b="1" i="0" u="none" strike="noStrike" kern="0" cap="none" spc="0" normalizeH="0" baseline="0" noProof="0" dirty="0">
                <a:ln>
                  <a:noFill/>
                </a:ln>
                <a:solidFill>
                  <a:srgbClr val="595959">
                    <a:lumMod val="75000"/>
                  </a:srgbClr>
                </a:solidFill>
                <a:effectLst/>
                <a:uLnTx/>
                <a:uFillTx/>
                <a:latin typeface="Calibri"/>
                <a:cs typeface="Calibri"/>
                <a:sym typeface="Arial"/>
              </a:rPr>
              <a:t>Articulación interinstitucional</a:t>
            </a:r>
          </a:p>
        </p:txBody>
      </p:sp>
      <p:sp>
        <p:nvSpPr>
          <p:cNvPr id="7" name="Rectángulo 6">
            <a:extLst>
              <a:ext uri="{FF2B5EF4-FFF2-40B4-BE49-F238E27FC236}">
                <a16:creationId xmlns:a16="http://schemas.microsoft.com/office/drawing/2014/main" id="{51AC7AB0-9DAE-42C5-8B99-14C68F1825FB}"/>
              </a:ext>
            </a:extLst>
          </p:cNvPr>
          <p:cNvSpPr/>
          <p:nvPr/>
        </p:nvSpPr>
        <p:spPr>
          <a:xfrm>
            <a:off x="4911439" y="2611454"/>
            <a:ext cx="4232561" cy="345867"/>
          </a:xfrm>
          <a:prstGeom prst="rect">
            <a:avLst/>
          </a:prstGeom>
        </p:spPr>
        <p:txBody>
          <a:bodyPr wrap="square" lIns="98682" tIns="49341" rIns="98682" bIns="49341">
            <a:spAutoFit/>
          </a:bodyPr>
          <a:lstStyle/>
          <a:p>
            <a:pPr marL="285750" marR="0" lvl="0" indent="-285750" algn="l" defTabSz="986821"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s-CO" altLang="es-CO" sz="1600" b="1" i="0" u="none" strike="noStrike" kern="0" cap="none" spc="0" normalizeH="0" baseline="0" noProof="0" dirty="0">
                <a:ln>
                  <a:noFill/>
                </a:ln>
                <a:solidFill>
                  <a:srgbClr val="595959">
                    <a:lumMod val="75000"/>
                  </a:srgbClr>
                </a:solidFill>
                <a:effectLst/>
                <a:uLnTx/>
                <a:uFillTx/>
                <a:latin typeface="Calibri"/>
                <a:cs typeface="Calibri"/>
                <a:sym typeface="Arial"/>
              </a:rPr>
              <a:t>Gestión de fuentes de financiación</a:t>
            </a:r>
          </a:p>
        </p:txBody>
      </p:sp>
      <p:sp>
        <p:nvSpPr>
          <p:cNvPr id="8" name="Rectángulo 7">
            <a:extLst>
              <a:ext uri="{FF2B5EF4-FFF2-40B4-BE49-F238E27FC236}">
                <a16:creationId xmlns:a16="http://schemas.microsoft.com/office/drawing/2014/main" id="{8D28034A-094C-42E2-96C4-47C98900BDA7}"/>
              </a:ext>
            </a:extLst>
          </p:cNvPr>
          <p:cNvSpPr/>
          <p:nvPr/>
        </p:nvSpPr>
        <p:spPr>
          <a:xfrm>
            <a:off x="4911438" y="3247858"/>
            <a:ext cx="4232562" cy="345867"/>
          </a:xfrm>
          <a:prstGeom prst="rect">
            <a:avLst/>
          </a:prstGeom>
        </p:spPr>
        <p:txBody>
          <a:bodyPr wrap="square" lIns="98682" tIns="49341" rIns="98682" bIns="49341">
            <a:spAutoFit/>
          </a:bodyPr>
          <a:lstStyle/>
          <a:p>
            <a:pPr marL="285750" marR="0" lvl="0" indent="-285750" algn="l" defTabSz="986821"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s-CO" altLang="es-CO" sz="1600" b="1" i="0" u="none" strike="noStrike" kern="0" cap="none" spc="0" normalizeH="0" baseline="0" noProof="0" dirty="0">
                <a:ln>
                  <a:noFill/>
                </a:ln>
                <a:solidFill>
                  <a:srgbClr val="595959">
                    <a:lumMod val="75000"/>
                  </a:srgbClr>
                </a:solidFill>
                <a:effectLst/>
                <a:uLnTx/>
                <a:uFillTx/>
                <a:latin typeface="Calibri"/>
                <a:cs typeface="Calibri"/>
                <a:sym typeface="Arial"/>
              </a:rPr>
              <a:t>Asesoría técnica</a:t>
            </a:r>
          </a:p>
        </p:txBody>
      </p:sp>
      <p:sp>
        <p:nvSpPr>
          <p:cNvPr id="10" name="Rectángulo 9">
            <a:extLst>
              <a:ext uri="{FF2B5EF4-FFF2-40B4-BE49-F238E27FC236}">
                <a16:creationId xmlns:a16="http://schemas.microsoft.com/office/drawing/2014/main" id="{E98A3142-B234-468B-827F-C9F6AD728AAD}"/>
              </a:ext>
            </a:extLst>
          </p:cNvPr>
          <p:cNvSpPr/>
          <p:nvPr/>
        </p:nvSpPr>
        <p:spPr>
          <a:xfrm>
            <a:off x="4911438" y="3884264"/>
            <a:ext cx="4232562" cy="345867"/>
          </a:xfrm>
          <a:prstGeom prst="rect">
            <a:avLst/>
          </a:prstGeom>
        </p:spPr>
        <p:txBody>
          <a:bodyPr wrap="square" lIns="98682" tIns="49341" rIns="98682" bIns="49341">
            <a:spAutoFit/>
          </a:bodyPr>
          <a:lstStyle/>
          <a:p>
            <a:pPr marL="285750" marR="0" lvl="0" indent="-285750" algn="l" defTabSz="986821"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s-CO" altLang="es-CO" sz="1600" b="1" i="0" u="none" strike="noStrike" kern="0" cap="none" spc="0" normalizeH="0" baseline="0" noProof="0" dirty="0">
                <a:ln>
                  <a:noFill/>
                </a:ln>
                <a:solidFill>
                  <a:srgbClr val="595959">
                    <a:lumMod val="75000"/>
                  </a:srgbClr>
                </a:solidFill>
                <a:effectLst/>
                <a:uLnTx/>
                <a:uFillTx/>
                <a:latin typeface="Calibri"/>
                <a:cs typeface="Calibri"/>
                <a:sym typeface="Arial"/>
              </a:rPr>
              <a:t>Transferencia del conocimiento</a:t>
            </a:r>
          </a:p>
        </p:txBody>
      </p:sp>
      <p:pic>
        <p:nvPicPr>
          <p:cNvPr id="23" name="Imagen 22"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24" name="CuadroTexto 23"/>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algn="l" defTabSz="1068559" rtl="0" eaLnBrk="1" fontAlgn="auto" latinLnBrk="0" hangingPunct="1">
              <a:lnSpc>
                <a:spcPct val="9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EEEEEE">
                    <a:lumMod val="50000"/>
                  </a:srgbClr>
                </a:solidFill>
                <a:effectLst/>
                <a:uLnTx/>
                <a:uFillTx/>
                <a:latin typeface="Calibri"/>
                <a:ea typeface="+mn-ea"/>
                <a:cs typeface="Calibri"/>
                <a:sym typeface="Arial"/>
              </a:rPr>
              <a:t>Rendición de cuentas 2017</a:t>
            </a:r>
          </a:p>
        </p:txBody>
      </p:sp>
      <p:cxnSp>
        <p:nvCxnSpPr>
          <p:cNvPr id="25" name="Conector recto 24"/>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6" name="Rectángulo 25"/>
          <p:cNvSpPr/>
          <p:nvPr/>
        </p:nvSpPr>
        <p:spPr>
          <a:xfrm>
            <a:off x="0" y="159078"/>
            <a:ext cx="69117" cy="1091978"/>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2" name="Imagen 11">
            <a:extLst>
              <a:ext uri="{FF2B5EF4-FFF2-40B4-BE49-F238E27FC236}">
                <a16:creationId xmlns:a16="http://schemas.microsoft.com/office/drawing/2014/main" id="{C06233AA-471D-4C69-9BD2-C27708C84CA2}"/>
              </a:ext>
            </a:extLst>
          </p:cNvPr>
          <p:cNvPicPr>
            <a:picLocks noChangeAspect="1"/>
          </p:cNvPicPr>
          <p:nvPr/>
        </p:nvPicPr>
        <p:blipFill rotWithShape="1">
          <a:blip r:embed="rId5"/>
          <a:srcRect l="28140" t="24309" r="28372" b="26811"/>
          <a:stretch/>
        </p:blipFill>
        <p:spPr>
          <a:xfrm>
            <a:off x="500537" y="1601171"/>
            <a:ext cx="3732028" cy="2358336"/>
          </a:xfrm>
          <a:prstGeom prst="rect">
            <a:avLst/>
          </a:prstGeom>
          <a:ln>
            <a:noFill/>
          </a:ln>
          <a:effectLst>
            <a:softEdge rad="112500"/>
          </a:effectLst>
        </p:spPr>
      </p:pic>
      <p:pic>
        <p:nvPicPr>
          <p:cNvPr id="14" name="Imagen 13">
            <a:extLst>
              <a:ext uri="{FF2B5EF4-FFF2-40B4-BE49-F238E27FC236}">
                <a16:creationId xmlns:a16="http://schemas.microsoft.com/office/drawing/2014/main" id="{4B85A0AB-5848-4177-86D3-6AA9DBCA245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4900" t="11990" r="23248" b="15039"/>
          <a:stretch/>
        </p:blipFill>
        <p:spPr>
          <a:xfrm>
            <a:off x="1947096" y="2726240"/>
            <a:ext cx="572822" cy="52161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54078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sp>
        <p:nvSpPr>
          <p:cNvPr id="27" name="Rectángulo 26">
            <a:extLst>
              <a:ext uri="{FF2B5EF4-FFF2-40B4-BE49-F238E27FC236}">
                <a16:creationId xmlns:a16="http://schemas.microsoft.com/office/drawing/2014/main" id="{9247F9F5-386B-4255-BAE1-858F24B1934B}"/>
              </a:ext>
            </a:extLst>
          </p:cNvPr>
          <p:cNvSpPr/>
          <p:nvPr/>
        </p:nvSpPr>
        <p:spPr>
          <a:xfrm>
            <a:off x="136766" y="125819"/>
            <a:ext cx="3069959" cy="848569"/>
          </a:xfrm>
          <a:prstGeom prst="rect">
            <a:avLst/>
          </a:prstGeom>
        </p:spPr>
        <p:txBody>
          <a:bodyPr wrap="square" lIns="98682" tIns="49341" rIns="98682" bIns="49341">
            <a:spAutoFit/>
          </a:bodyPr>
          <a:lstStyle/>
          <a:p>
            <a:pPr marL="0" marR="0" lvl="0" indent="0" algn="l" defTabSz="986821" rtl="0" eaLnBrk="0" fontAlgn="base" latinLnBrk="0" hangingPunct="0">
              <a:lnSpc>
                <a:spcPct val="80000"/>
              </a:lnSpc>
              <a:spcBef>
                <a:spcPct val="0"/>
              </a:spcBef>
              <a:spcAft>
                <a:spcPct val="0"/>
              </a:spcAft>
              <a:buClrTx/>
              <a:buSzTx/>
              <a:buFontTx/>
              <a:buNone/>
              <a:tabLst/>
              <a:defRPr/>
            </a:pPr>
            <a:r>
              <a:rPr kumimoji="0" lang="es-CO" altLang="es-CO" sz="2000" b="1" i="0" u="none" strike="noStrike" kern="0" cap="none" spc="0" normalizeH="0" baseline="0" noProof="0" dirty="0">
                <a:ln>
                  <a:noFill/>
                </a:ln>
                <a:solidFill>
                  <a:srgbClr val="000066"/>
                </a:solidFill>
                <a:effectLst/>
                <a:uLnTx/>
                <a:uFillTx/>
                <a:latin typeface="Calibri"/>
                <a:cs typeface="Calibri"/>
                <a:sym typeface="Arial"/>
              </a:rPr>
              <a:t>ESTRUCTURACIÓN</a:t>
            </a:r>
          </a:p>
          <a:p>
            <a:pPr marL="0" marR="0" lvl="0" indent="0" algn="l" defTabSz="986821" rtl="0" eaLnBrk="0" fontAlgn="base" latinLnBrk="0" hangingPunct="0">
              <a:lnSpc>
                <a:spcPct val="80000"/>
              </a:lnSpc>
              <a:spcBef>
                <a:spcPct val="0"/>
              </a:spcBef>
              <a:spcAft>
                <a:spcPct val="0"/>
              </a:spcAft>
              <a:buClrTx/>
              <a:buSzTx/>
              <a:buFontTx/>
              <a:buNone/>
              <a:tabLst/>
              <a:defRPr/>
            </a:pPr>
            <a:r>
              <a:rPr kumimoji="0" lang="es-CO" altLang="es-CO" sz="2000" b="1" i="0" u="none" strike="noStrike" kern="0" cap="none" spc="0" normalizeH="0" baseline="0" noProof="0" dirty="0">
                <a:ln>
                  <a:noFill/>
                </a:ln>
                <a:solidFill>
                  <a:srgbClr val="000066"/>
                </a:solidFill>
                <a:effectLst/>
                <a:uLnTx/>
                <a:uFillTx/>
                <a:latin typeface="Calibri"/>
                <a:cs typeface="Calibri"/>
                <a:sym typeface="Arial"/>
              </a:rPr>
              <a:t>DE PROGRAMAS </a:t>
            </a:r>
          </a:p>
          <a:p>
            <a:pPr marL="0" marR="0" lvl="0" indent="0" algn="l" defTabSz="986821" rtl="0" eaLnBrk="0" fontAlgn="base" latinLnBrk="0" hangingPunct="0">
              <a:lnSpc>
                <a:spcPct val="80000"/>
              </a:lnSpc>
              <a:spcBef>
                <a:spcPct val="0"/>
              </a:spcBef>
              <a:spcAft>
                <a:spcPct val="0"/>
              </a:spcAft>
              <a:buClrTx/>
              <a:buSzTx/>
              <a:buFontTx/>
              <a:buNone/>
              <a:tabLst/>
              <a:defRPr/>
            </a:pPr>
            <a:r>
              <a:rPr kumimoji="0" lang="es-CO" altLang="es-CO" sz="2000" b="1" i="0" u="none" strike="noStrike" kern="0" cap="none" spc="0" normalizeH="0" baseline="0" noProof="0" dirty="0">
                <a:ln>
                  <a:noFill/>
                </a:ln>
                <a:solidFill>
                  <a:srgbClr val="000066"/>
                </a:solidFill>
                <a:effectLst/>
                <a:uLnTx/>
                <a:uFillTx/>
                <a:latin typeface="Calibri"/>
                <a:cs typeface="Calibri"/>
                <a:sym typeface="Arial"/>
              </a:rPr>
              <a:t>Y PROYECTOS</a:t>
            </a:r>
          </a:p>
        </p:txBody>
      </p:sp>
      <p:sp>
        <p:nvSpPr>
          <p:cNvPr id="4" name="Rectángulo 3">
            <a:extLst>
              <a:ext uri="{FF2B5EF4-FFF2-40B4-BE49-F238E27FC236}">
                <a16:creationId xmlns:a16="http://schemas.microsoft.com/office/drawing/2014/main" id="{AEC577E4-80E0-4685-A82D-330D669083F9}"/>
              </a:ext>
            </a:extLst>
          </p:cNvPr>
          <p:cNvSpPr/>
          <p:nvPr/>
        </p:nvSpPr>
        <p:spPr>
          <a:xfrm>
            <a:off x="2545855" y="4221109"/>
            <a:ext cx="2735385"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a:ln>
                  <a:noFill/>
                </a:ln>
                <a:solidFill>
                  <a:srgbClr val="595959">
                    <a:lumMod val="75000"/>
                  </a:srgbClr>
                </a:solidFill>
                <a:effectLst/>
                <a:uLnTx/>
                <a:uFillTx/>
                <a:latin typeface="Calibri"/>
                <a:cs typeface="Calibri"/>
                <a:sym typeface="Arial"/>
              </a:rPr>
              <a:t>Consolidación de la plataforma interinstitucional de cambio climático para la Región Central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a:ln>
                  <a:noFill/>
                </a:ln>
                <a:solidFill>
                  <a:srgbClr val="595959">
                    <a:lumMod val="75000"/>
                  </a:srgbClr>
                </a:solidFill>
                <a:effectLst/>
                <a:uLnTx/>
                <a:uFillTx/>
                <a:latin typeface="Calibri"/>
                <a:cs typeface="Calibri"/>
                <a:sym typeface="Arial"/>
              </a:rPr>
              <a:t>- (PINCC-RC).</a:t>
            </a:r>
          </a:p>
        </p:txBody>
      </p:sp>
      <p:sp>
        <p:nvSpPr>
          <p:cNvPr id="9" name="Rectángulo 8">
            <a:extLst>
              <a:ext uri="{FF2B5EF4-FFF2-40B4-BE49-F238E27FC236}">
                <a16:creationId xmlns:a16="http://schemas.microsoft.com/office/drawing/2014/main" id="{B6C6A869-4557-47CC-AF13-097240177863}"/>
              </a:ext>
            </a:extLst>
          </p:cNvPr>
          <p:cNvSpPr/>
          <p:nvPr/>
        </p:nvSpPr>
        <p:spPr>
          <a:xfrm>
            <a:off x="830348" y="2206494"/>
            <a:ext cx="1553615"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a:ln>
                  <a:noFill/>
                </a:ln>
                <a:solidFill>
                  <a:srgbClr val="595959">
                    <a:lumMod val="75000"/>
                  </a:srgbClr>
                </a:solidFill>
                <a:effectLst/>
                <a:uLnTx/>
                <a:uFillTx/>
                <a:latin typeface="Calibri"/>
                <a:cs typeface="Calibri"/>
                <a:sym typeface="Arial"/>
              </a:rPr>
              <a:t>Diseño de escenario intermodal para la competitividad de la Región Central.</a:t>
            </a:r>
          </a:p>
        </p:txBody>
      </p:sp>
      <p:sp>
        <p:nvSpPr>
          <p:cNvPr id="10" name="Rectángulo 9">
            <a:extLst>
              <a:ext uri="{FF2B5EF4-FFF2-40B4-BE49-F238E27FC236}">
                <a16:creationId xmlns:a16="http://schemas.microsoft.com/office/drawing/2014/main" id="{D4A0D6A1-6B45-4F1F-874E-B123D4B34E76}"/>
              </a:ext>
            </a:extLst>
          </p:cNvPr>
          <p:cNvSpPr/>
          <p:nvPr/>
        </p:nvSpPr>
        <p:spPr>
          <a:xfrm>
            <a:off x="7633704" y="1262412"/>
            <a:ext cx="1617628"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a:ln>
                  <a:noFill/>
                </a:ln>
                <a:solidFill>
                  <a:srgbClr val="595959">
                    <a:lumMod val="75000"/>
                  </a:srgbClr>
                </a:solidFill>
                <a:effectLst/>
                <a:uLnTx/>
                <a:uFillTx/>
                <a:latin typeface="Calibri"/>
                <a:cs typeface="Calibri"/>
                <a:sym typeface="Arial"/>
              </a:rPr>
              <a:t>Modelo de gestión en competitividad.</a:t>
            </a:r>
          </a:p>
        </p:txBody>
      </p:sp>
      <p:sp>
        <p:nvSpPr>
          <p:cNvPr id="11" name="Rectángulo 10">
            <a:extLst>
              <a:ext uri="{FF2B5EF4-FFF2-40B4-BE49-F238E27FC236}">
                <a16:creationId xmlns:a16="http://schemas.microsoft.com/office/drawing/2014/main" id="{37E98583-5108-4FA0-A4A2-6892C9D337C9}"/>
              </a:ext>
            </a:extLst>
          </p:cNvPr>
          <p:cNvSpPr/>
          <p:nvPr/>
        </p:nvSpPr>
        <p:spPr>
          <a:xfrm>
            <a:off x="3096124" y="430911"/>
            <a:ext cx="234142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a:ln>
                  <a:noFill/>
                </a:ln>
                <a:solidFill>
                  <a:srgbClr val="595959">
                    <a:lumMod val="75000"/>
                  </a:srgbClr>
                </a:solidFill>
                <a:effectLst/>
                <a:uLnTx/>
                <a:uFillTx/>
                <a:latin typeface="Calibri"/>
                <a:cs typeface="Calibri"/>
                <a:sym typeface="Arial"/>
              </a:rPr>
              <a:t>Fortalecimiento de la capacidad técnica en competitividad e innovación.</a:t>
            </a:r>
          </a:p>
        </p:txBody>
      </p:sp>
      <p:sp>
        <p:nvSpPr>
          <p:cNvPr id="12" name="Rectángulo 11">
            <a:extLst>
              <a:ext uri="{FF2B5EF4-FFF2-40B4-BE49-F238E27FC236}">
                <a16:creationId xmlns:a16="http://schemas.microsoft.com/office/drawing/2014/main" id="{EF12B91C-48B9-44EA-A84E-D71EEB41B043}"/>
              </a:ext>
            </a:extLst>
          </p:cNvPr>
          <p:cNvSpPr/>
          <p:nvPr/>
        </p:nvSpPr>
        <p:spPr>
          <a:xfrm>
            <a:off x="5437544" y="4215612"/>
            <a:ext cx="2078182"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a:ln>
                  <a:noFill/>
                </a:ln>
                <a:solidFill>
                  <a:srgbClr val="595959">
                    <a:lumMod val="75000"/>
                  </a:srgbClr>
                </a:solidFill>
                <a:effectLst/>
                <a:uLnTx/>
                <a:uFillTx/>
                <a:latin typeface="Calibri"/>
                <a:cs typeface="Calibri"/>
                <a:sym typeface="Arial"/>
              </a:rPr>
              <a:t>Formulación del plan de ordenamiento territorial regional y el sistema de información.</a:t>
            </a:r>
          </a:p>
        </p:txBody>
      </p:sp>
      <p:sp>
        <p:nvSpPr>
          <p:cNvPr id="13" name="Rectángulo 12">
            <a:extLst>
              <a:ext uri="{FF2B5EF4-FFF2-40B4-BE49-F238E27FC236}">
                <a16:creationId xmlns:a16="http://schemas.microsoft.com/office/drawing/2014/main" id="{92C84395-44B7-4B75-876D-CF32A5CF9C72}"/>
              </a:ext>
            </a:extLst>
          </p:cNvPr>
          <p:cNvSpPr/>
          <p:nvPr/>
        </p:nvSpPr>
        <p:spPr>
          <a:xfrm>
            <a:off x="150091" y="1361426"/>
            <a:ext cx="1457065"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a:ln>
                  <a:noFill/>
                </a:ln>
                <a:solidFill>
                  <a:srgbClr val="595959">
                    <a:lumMod val="75000"/>
                  </a:srgbClr>
                </a:solidFill>
                <a:effectLst/>
                <a:uLnTx/>
                <a:uFillTx/>
                <a:latin typeface="Calibri"/>
                <a:cs typeface="Calibri"/>
                <a:sym typeface="Arial"/>
              </a:rPr>
              <a:t>Formación de líderes en integración regional.</a:t>
            </a:r>
          </a:p>
        </p:txBody>
      </p:sp>
      <p:sp>
        <p:nvSpPr>
          <p:cNvPr id="14" name="Rectángulo 13">
            <a:extLst>
              <a:ext uri="{FF2B5EF4-FFF2-40B4-BE49-F238E27FC236}">
                <a16:creationId xmlns:a16="http://schemas.microsoft.com/office/drawing/2014/main" id="{ABC458A4-697F-415D-86DD-BAF394B1EAA9}"/>
              </a:ext>
            </a:extLst>
          </p:cNvPr>
          <p:cNvSpPr/>
          <p:nvPr/>
        </p:nvSpPr>
        <p:spPr>
          <a:xfrm>
            <a:off x="5802368" y="471947"/>
            <a:ext cx="2707915"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a:ln>
                  <a:noFill/>
                </a:ln>
                <a:solidFill>
                  <a:srgbClr val="595959">
                    <a:lumMod val="75000"/>
                  </a:srgbClr>
                </a:solidFill>
                <a:effectLst/>
                <a:uLnTx/>
                <a:uFillTx/>
                <a:latin typeface="Calibri"/>
                <a:cs typeface="Calibri"/>
                <a:sym typeface="Arial"/>
              </a:rPr>
              <a:t>Implementación de un sistema de gestión de innovación para la industria de la Región Central.</a:t>
            </a:r>
          </a:p>
        </p:txBody>
      </p:sp>
      <p:sp>
        <p:nvSpPr>
          <p:cNvPr id="15" name="Rectángulo 14">
            <a:extLst>
              <a:ext uri="{FF2B5EF4-FFF2-40B4-BE49-F238E27FC236}">
                <a16:creationId xmlns:a16="http://schemas.microsoft.com/office/drawing/2014/main" id="{6B80A4AA-E433-4264-AD4F-0293FFAEE036}"/>
              </a:ext>
            </a:extLst>
          </p:cNvPr>
          <p:cNvSpPr/>
          <p:nvPr/>
        </p:nvSpPr>
        <p:spPr>
          <a:xfrm>
            <a:off x="150091" y="3411263"/>
            <a:ext cx="1457065"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a:ln>
                  <a:noFill/>
                </a:ln>
                <a:solidFill>
                  <a:srgbClr val="595959">
                    <a:lumMod val="75000"/>
                  </a:srgbClr>
                </a:solidFill>
                <a:effectLst/>
                <a:uLnTx/>
                <a:uFillTx/>
                <a:latin typeface="Calibri"/>
                <a:cs typeface="Calibri"/>
                <a:sym typeface="Arial"/>
              </a:rPr>
              <a:t>Estudios y diseños de 12  conexiones regionales supra departamentales.</a:t>
            </a:r>
          </a:p>
        </p:txBody>
      </p:sp>
      <p:sp>
        <p:nvSpPr>
          <p:cNvPr id="17" name="Rectángulo 16">
            <a:extLst>
              <a:ext uri="{FF2B5EF4-FFF2-40B4-BE49-F238E27FC236}">
                <a16:creationId xmlns:a16="http://schemas.microsoft.com/office/drawing/2014/main" id="{17856EE3-A3A5-4CA9-82BD-9A7DC1C797E8}"/>
              </a:ext>
            </a:extLst>
          </p:cNvPr>
          <p:cNvSpPr/>
          <p:nvPr/>
        </p:nvSpPr>
        <p:spPr>
          <a:xfrm>
            <a:off x="6667348" y="2206494"/>
            <a:ext cx="2476652"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a:ln>
                  <a:noFill/>
                </a:ln>
                <a:solidFill>
                  <a:srgbClr val="595959">
                    <a:lumMod val="75000"/>
                  </a:srgbClr>
                </a:solidFill>
                <a:effectLst/>
                <a:uLnTx/>
                <a:uFillTx/>
                <a:latin typeface="Calibri"/>
                <a:cs typeface="Calibri"/>
                <a:sym typeface="Arial"/>
              </a:rPr>
              <a:t>Estudios básicos para conocer el estado, dinámica y tendencias de los sistemas hídricos de las subcuencas que conforman la región centro del país.</a:t>
            </a:r>
          </a:p>
        </p:txBody>
      </p:sp>
      <p:pic>
        <p:nvPicPr>
          <p:cNvPr id="21" name="Imagen 20"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22" name="CuadroTexto 21"/>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algn="l" defTabSz="1068559" rtl="0" eaLnBrk="1" fontAlgn="auto" latinLnBrk="0" hangingPunct="1">
              <a:lnSpc>
                <a:spcPct val="9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EEEEEE">
                    <a:lumMod val="50000"/>
                  </a:srgbClr>
                </a:solidFill>
                <a:effectLst/>
                <a:uLnTx/>
                <a:uFillTx/>
                <a:latin typeface="Calibri"/>
                <a:ea typeface="+mn-ea"/>
                <a:cs typeface="Calibri"/>
                <a:sym typeface="Arial"/>
              </a:rPr>
              <a:t>Rendición de cuentas 2017</a:t>
            </a:r>
          </a:p>
        </p:txBody>
      </p:sp>
      <p:cxnSp>
        <p:nvCxnSpPr>
          <p:cNvPr id="23" name="Conector recto 22"/>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0" name="Rectángulo 19"/>
          <p:cNvSpPr/>
          <p:nvPr/>
        </p:nvSpPr>
        <p:spPr>
          <a:xfrm rot="10800000">
            <a:off x="-1" y="98186"/>
            <a:ext cx="69118" cy="875708"/>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 name="Rectángulo redondeado 18"/>
          <p:cNvSpPr/>
          <p:nvPr/>
        </p:nvSpPr>
        <p:spPr>
          <a:xfrm>
            <a:off x="4792630" y="973894"/>
            <a:ext cx="2841074" cy="1017227"/>
          </a:xfrm>
          <a:prstGeom prst="roundRect">
            <a:avLst>
              <a:gd name="adj" fmla="val 9944"/>
            </a:avLst>
          </a:prstGeom>
          <a:solidFill>
            <a:srgbClr val="00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Rectángulo 30">
            <a:extLst>
              <a:ext uri="{FF2B5EF4-FFF2-40B4-BE49-F238E27FC236}">
                <a16:creationId xmlns:a16="http://schemas.microsoft.com/office/drawing/2014/main" id="{7FBB44DA-5C87-4BD2-92E9-6B195F429C54}"/>
              </a:ext>
            </a:extLst>
          </p:cNvPr>
          <p:cNvSpPr/>
          <p:nvPr/>
        </p:nvSpPr>
        <p:spPr>
          <a:xfrm>
            <a:off x="4819081" y="1062557"/>
            <a:ext cx="2788173" cy="83990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0" cap="none" spc="0" normalizeH="0" baseline="0" noProof="0" dirty="0">
                <a:ln>
                  <a:noFill/>
                </a:ln>
                <a:solidFill>
                  <a:srgbClr val="FFFFFF"/>
                </a:solidFill>
                <a:effectLst/>
                <a:uLnTx/>
                <a:uFillTx/>
                <a:latin typeface="Calibri"/>
                <a:cs typeface="Calibri"/>
                <a:sym typeface="Arial"/>
              </a:rPr>
              <a:t>Implementación </a:t>
            </a:r>
            <a:r>
              <a:rPr kumimoji="0" lang="es-CO" sz="1600" b="1" i="0" u="none" strike="noStrike" kern="0" cap="none" spc="0" normalizeH="0" baseline="0" noProof="0" dirty="0">
                <a:ln>
                  <a:noFill/>
                </a:ln>
                <a:solidFill>
                  <a:srgbClr val="FFFFFF"/>
                </a:solidFill>
                <a:effectLst/>
                <a:uLnTx/>
                <a:uFillTx/>
                <a:latin typeface="Calibri"/>
                <a:cs typeface="Calibri"/>
                <a:sym typeface="Arial"/>
              </a:rPr>
              <a:t>modelo de pago por servicios ambientales </a:t>
            </a:r>
            <a:r>
              <a:rPr kumimoji="0" lang="es-CO" sz="1600" b="0" i="0" u="none" strike="noStrike" kern="0" cap="none" spc="0" normalizeH="0" baseline="0" noProof="0" dirty="0">
                <a:ln>
                  <a:noFill/>
                </a:ln>
                <a:solidFill>
                  <a:srgbClr val="FFFFFF"/>
                </a:solidFill>
                <a:effectLst/>
                <a:uLnTx/>
                <a:uFillTx/>
                <a:latin typeface="Calibri"/>
                <a:cs typeface="Calibri"/>
                <a:sym typeface="Arial"/>
              </a:rPr>
              <a:t>para la Región Central.</a:t>
            </a:r>
          </a:p>
        </p:txBody>
      </p:sp>
      <p:sp>
        <p:nvSpPr>
          <p:cNvPr id="32" name="Rectángulo redondeado 31"/>
          <p:cNvSpPr/>
          <p:nvPr/>
        </p:nvSpPr>
        <p:spPr>
          <a:xfrm>
            <a:off x="5607851" y="3148299"/>
            <a:ext cx="2573394" cy="1017227"/>
          </a:xfrm>
          <a:prstGeom prst="roundRect">
            <a:avLst>
              <a:gd name="adj" fmla="val 9944"/>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5" name="Rectángulo redondeado 34"/>
          <p:cNvSpPr/>
          <p:nvPr/>
        </p:nvSpPr>
        <p:spPr>
          <a:xfrm>
            <a:off x="1778449" y="3155037"/>
            <a:ext cx="3750935" cy="1017227"/>
          </a:xfrm>
          <a:prstGeom prst="roundRect">
            <a:avLst>
              <a:gd name="adj" fmla="val 9944"/>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7" name="Rectángulo 36">
            <a:extLst>
              <a:ext uri="{FF2B5EF4-FFF2-40B4-BE49-F238E27FC236}">
                <a16:creationId xmlns:a16="http://schemas.microsoft.com/office/drawing/2014/main" id="{84E0ACB9-6352-45E9-AB13-2AA1E4B92E19}"/>
              </a:ext>
            </a:extLst>
          </p:cNvPr>
          <p:cNvSpPr/>
          <p:nvPr/>
        </p:nvSpPr>
        <p:spPr>
          <a:xfrm>
            <a:off x="1827295" y="3247514"/>
            <a:ext cx="3591462"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0" cap="none" spc="0" normalizeH="0" baseline="0" noProof="0" dirty="0">
                <a:ln>
                  <a:noFill/>
                </a:ln>
                <a:solidFill>
                  <a:srgbClr val="FFFFFF"/>
                </a:solidFill>
                <a:effectLst/>
                <a:uLnTx/>
                <a:uFillTx/>
                <a:latin typeface="Calibri"/>
                <a:cs typeface="Calibri"/>
                <a:sym typeface="Arial"/>
              </a:rPr>
              <a:t>Acciones para el mejoramiento de la </a:t>
            </a:r>
            <a:r>
              <a:rPr kumimoji="0" lang="es-CO" sz="1600" b="1" i="0" u="none" strike="noStrike" kern="0" cap="none" spc="0" normalizeH="0" baseline="0" noProof="0" dirty="0">
                <a:ln>
                  <a:noFill/>
                </a:ln>
                <a:solidFill>
                  <a:srgbClr val="FFFFFF"/>
                </a:solidFill>
                <a:effectLst/>
                <a:uLnTx/>
                <a:uFillTx/>
                <a:latin typeface="Calibri"/>
                <a:cs typeface="Calibri"/>
                <a:sym typeface="Arial"/>
              </a:rPr>
              <a:t>conectividad vial supradepartamental</a:t>
            </a:r>
            <a:r>
              <a:rPr kumimoji="0" lang="es-CO" sz="1600" b="0" i="0" u="none" strike="noStrike" kern="0" cap="none" spc="0" normalizeH="0" baseline="0" noProof="0" dirty="0">
                <a:ln>
                  <a:noFill/>
                </a:ln>
                <a:solidFill>
                  <a:srgbClr val="FFFFFF"/>
                </a:solidFill>
                <a:effectLst/>
                <a:uLnTx/>
                <a:uFillTx/>
                <a:latin typeface="Calibri"/>
                <a:cs typeface="Calibri"/>
                <a:sym typeface="Arial"/>
              </a:rPr>
              <a:t> de orden regional.</a:t>
            </a:r>
          </a:p>
        </p:txBody>
      </p:sp>
      <p:sp>
        <p:nvSpPr>
          <p:cNvPr id="38" name="Rectángulo 37">
            <a:extLst>
              <a:ext uri="{FF2B5EF4-FFF2-40B4-BE49-F238E27FC236}">
                <a16:creationId xmlns:a16="http://schemas.microsoft.com/office/drawing/2014/main" id="{6F1C8D0A-4B32-4CB0-B812-4CF51B805539}"/>
              </a:ext>
            </a:extLst>
          </p:cNvPr>
          <p:cNvSpPr/>
          <p:nvPr/>
        </p:nvSpPr>
        <p:spPr>
          <a:xfrm>
            <a:off x="5802369" y="3247932"/>
            <a:ext cx="216526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0" cap="none" spc="0" normalizeH="0" baseline="0" noProof="0" dirty="0">
                <a:ln>
                  <a:noFill/>
                </a:ln>
                <a:solidFill>
                  <a:srgbClr val="FFFFFF"/>
                </a:solidFill>
                <a:effectLst/>
                <a:uLnTx/>
                <a:uFillTx/>
                <a:latin typeface="Calibri"/>
                <a:cs typeface="Calibri"/>
                <a:sym typeface="Arial"/>
              </a:rPr>
              <a:t>Diseñar la </a:t>
            </a:r>
            <a:r>
              <a:rPr kumimoji="0" lang="es-CO" sz="1600" b="1" i="0" u="none" strike="noStrike" kern="0" cap="none" spc="0" normalizeH="0" baseline="0" noProof="0" dirty="0">
                <a:ln>
                  <a:noFill/>
                </a:ln>
                <a:solidFill>
                  <a:srgbClr val="FFFFFF"/>
                </a:solidFill>
                <a:effectLst/>
                <a:uLnTx/>
                <a:uFillTx/>
                <a:latin typeface="Calibri"/>
                <a:cs typeface="Calibri"/>
                <a:sym typeface="Arial"/>
              </a:rPr>
              <a:t>estrategia de seguridad alimentaria </a:t>
            </a:r>
            <a:r>
              <a:rPr kumimoji="0" lang="es-CO" sz="1600" b="0" i="0" u="none" strike="noStrike" kern="0" cap="none" spc="0" normalizeH="0" baseline="0" noProof="0" dirty="0">
                <a:ln>
                  <a:noFill/>
                </a:ln>
                <a:solidFill>
                  <a:srgbClr val="FFFFFF"/>
                </a:solidFill>
                <a:effectLst/>
                <a:uLnTx/>
                <a:uFillTx/>
                <a:latin typeface="Calibri"/>
                <a:cs typeface="Calibri"/>
                <a:sym typeface="Arial"/>
              </a:rPr>
              <a:t>y economía rural.</a:t>
            </a:r>
          </a:p>
        </p:txBody>
      </p:sp>
      <p:sp>
        <p:nvSpPr>
          <p:cNvPr id="39" name="Rectángulo redondeado 38"/>
          <p:cNvSpPr/>
          <p:nvPr/>
        </p:nvSpPr>
        <p:spPr>
          <a:xfrm>
            <a:off x="1827295" y="964125"/>
            <a:ext cx="2885873" cy="1017227"/>
          </a:xfrm>
          <a:prstGeom prst="roundRect">
            <a:avLst>
              <a:gd name="adj" fmla="val 9944"/>
            </a:avLst>
          </a:prstGeom>
          <a:solidFill>
            <a:srgbClr val="F4C1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1" name="Rectángulo 40">
            <a:extLst>
              <a:ext uri="{FF2B5EF4-FFF2-40B4-BE49-F238E27FC236}">
                <a16:creationId xmlns:a16="http://schemas.microsoft.com/office/drawing/2014/main" id="{3AB6CF87-FE6E-4B86-BC07-C92AB63380F7}"/>
              </a:ext>
            </a:extLst>
          </p:cNvPr>
          <p:cNvSpPr/>
          <p:nvPr/>
        </p:nvSpPr>
        <p:spPr>
          <a:xfrm>
            <a:off x="1953846" y="1063758"/>
            <a:ext cx="2759322"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srgbClr val="000066"/>
                </a:solidFill>
                <a:effectLst/>
                <a:uLnTx/>
                <a:uFillTx/>
                <a:latin typeface="Calibri"/>
                <a:cs typeface="Calibri"/>
                <a:sym typeface="Arial"/>
              </a:rPr>
              <a:t>Mejoramiento de  ingresos a los pequeños productores </a:t>
            </a:r>
            <a:r>
              <a:rPr kumimoji="0" lang="es-CO" sz="1600" b="0" i="0" u="none" strike="noStrike" kern="0" cap="none" spc="0" normalizeH="0" baseline="0" noProof="0" dirty="0">
                <a:ln>
                  <a:noFill/>
                </a:ln>
                <a:solidFill>
                  <a:srgbClr val="000066"/>
                </a:solidFill>
                <a:effectLst/>
                <a:uLnTx/>
                <a:uFillTx/>
                <a:latin typeface="Calibri"/>
                <a:cs typeface="Calibri"/>
                <a:sym typeface="Arial"/>
              </a:rPr>
              <a:t>de la Región Central.</a:t>
            </a:r>
          </a:p>
        </p:txBody>
      </p:sp>
      <p:sp>
        <p:nvSpPr>
          <p:cNvPr id="45" name="Rectángulo redondeado 44"/>
          <p:cNvSpPr/>
          <p:nvPr/>
        </p:nvSpPr>
        <p:spPr>
          <a:xfrm>
            <a:off x="2545855" y="2051823"/>
            <a:ext cx="4079958" cy="1017227"/>
          </a:xfrm>
          <a:prstGeom prst="roundRect">
            <a:avLst>
              <a:gd name="adj" fmla="val 9944"/>
            </a:avLst>
          </a:prstGeom>
          <a:solidFill>
            <a:srgbClr val="73B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6" name="Rectángulo 45">
            <a:extLst>
              <a:ext uri="{FF2B5EF4-FFF2-40B4-BE49-F238E27FC236}">
                <a16:creationId xmlns:a16="http://schemas.microsoft.com/office/drawing/2014/main" id="{EF4BFE76-42D1-42A0-97E4-EF3C221C53BA}"/>
              </a:ext>
            </a:extLst>
          </p:cNvPr>
          <p:cNvSpPr/>
          <p:nvPr/>
        </p:nvSpPr>
        <p:spPr>
          <a:xfrm>
            <a:off x="2545856" y="2098734"/>
            <a:ext cx="4079958"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0" cap="none" spc="0" normalizeH="0" baseline="0" noProof="0" dirty="0">
                <a:ln>
                  <a:noFill/>
                </a:ln>
                <a:solidFill>
                  <a:srgbClr val="000066"/>
                </a:solidFill>
                <a:effectLst/>
                <a:uLnTx/>
                <a:uFillTx/>
                <a:latin typeface="Calibri"/>
                <a:cs typeface="Calibri"/>
                <a:sym typeface="Arial"/>
              </a:rPr>
              <a:t>Implementación de acciones para la </a:t>
            </a:r>
            <a:r>
              <a:rPr kumimoji="0" lang="es-CO" sz="1600" b="1" i="0" u="none" strike="noStrike" kern="0" cap="none" spc="0" normalizeH="0" baseline="0" noProof="0" dirty="0">
                <a:ln>
                  <a:noFill/>
                </a:ln>
                <a:solidFill>
                  <a:srgbClr val="000066"/>
                </a:solidFill>
                <a:effectLst/>
                <a:uLnTx/>
                <a:uFillTx/>
                <a:latin typeface="Calibri"/>
                <a:cs typeface="Calibri"/>
                <a:sym typeface="Arial"/>
              </a:rPr>
              <a:t>conservación de los páramos</a:t>
            </a:r>
            <a:r>
              <a:rPr kumimoji="0" lang="es-CO" sz="1600" b="0" i="0" u="none" strike="noStrike" kern="0" cap="none" spc="0" normalizeH="0" baseline="0" noProof="0" dirty="0">
                <a:ln>
                  <a:noFill/>
                </a:ln>
                <a:solidFill>
                  <a:srgbClr val="000066"/>
                </a:solidFill>
                <a:effectLst/>
                <a:uLnTx/>
                <a:uFillTx/>
                <a:latin typeface="Calibri"/>
                <a:cs typeface="Calibri"/>
                <a:sym typeface="Arial"/>
              </a:rPr>
              <a:t> y servicios ecosistémicos de la Región Central.</a:t>
            </a:r>
          </a:p>
        </p:txBody>
      </p:sp>
    </p:spTree>
    <p:extLst>
      <p:ext uri="{BB962C8B-B14F-4D97-AF65-F5344CB8AC3E}">
        <p14:creationId xmlns:p14="http://schemas.microsoft.com/office/powerpoint/2010/main" val="248950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animEffect transition="in" filter="fade">
                                      <p:cBhvr>
                                        <p:cTn id="55" dur="500"/>
                                        <p:tgtEl>
                                          <p:spTgt spid="10">
                                            <p:txEl>
                                              <p:pRg st="0" end="0"/>
                                            </p:txEl>
                                          </p:spTgt>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par>
                          <p:cTn id="64" fill="hold">
                            <p:stCondLst>
                              <p:cond delay="2500"/>
                            </p:stCondLst>
                            <p:childTnLst>
                              <p:par>
                                <p:cTn id="65" presetID="10" presetClass="entr" presetSubtype="0"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par>
                          <p:cTn id="72" fill="hold">
                            <p:stCondLst>
                              <p:cond delay="3500"/>
                            </p:stCondLst>
                            <p:childTnLst>
                              <p:par>
                                <p:cTn id="73" presetID="10" presetClass="entr" presetSubtype="0"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500"/>
                                        <p:tgtEl>
                                          <p:spTgt spid="9"/>
                                        </p:tgtEl>
                                      </p:cBhvr>
                                    </p:animEffect>
                                  </p:childTnLst>
                                </p:cTn>
                              </p:par>
                            </p:childTnLst>
                          </p:cTn>
                        </p:par>
                        <p:par>
                          <p:cTn id="76" fill="hold">
                            <p:stCondLst>
                              <p:cond delay="40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2" grpId="0"/>
      <p:bldP spid="13" grpId="0"/>
      <p:bldP spid="14" grpId="0"/>
      <p:bldP spid="15" grpId="0"/>
      <p:bldP spid="17" grpId="0"/>
      <p:bldP spid="19" grpId="0" animBg="1"/>
      <p:bldP spid="31" grpId="0"/>
      <p:bldP spid="32" grpId="0" animBg="1"/>
      <p:bldP spid="35" grpId="0" animBg="1"/>
      <p:bldP spid="37" grpId="0"/>
      <p:bldP spid="38" grpId="0"/>
      <p:bldP spid="39" grpId="0" animBg="1"/>
      <p:bldP spid="41" grpId="0"/>
      <p:bldP spid="45" grpId="0" animBg="1"/>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sp>
        <p:nvSpPr>
          <p:cNvPr id="27" name="Rectángulo 26">
            <a:extLst>
              <a:ext uri="{FF2B5EF4-FFF2-40B4-BE49-F238E27FC236}">
                <a16:creationId xmlns:a16="http://schemas.microsoft.com/office/drawing/2014/main" id="{9247F9F5-386B-4255-BAE1-858F24B1934B}"/>
              </a:ext>
            </a:extLst>
          </p:cNvPr>
          <p:cNvSpPr/>
          <p:nvPr/>
        </p:nvSpPr>
        <p:spPr>
          <a:xfrm>
            <a:off x="142792" y="305045"/>
            <a:ext cx="6371219" cy="444355"/>
          </a:xfrm>
          <a:prstGeom prst="rect">
            <a:avLst/>
          </a:prstGeom>
        </p:spPr>
        <p:txBody>
          <a:bodyPr wrap="square" lIns="98682" tIns="49341" rIns="98682" bIns="49341">
            <a:spAutoFit/>
          </a:bodyPr>
          <a:lstStyle/>
          <a:p>
            <a:pPr marL="0" marR="0" lvl="0" indent="0" defTabSz="986821" rtl="0" eaLnBrk="0" fontAlgn="base" latinLnBrk="0" hangingPunct="0">
              <a:lnSpc>
                <a:spcPct val="80000"/>
              </a:lnSpc>
              <a:spcBef>
                <a:spcPct val="0"/>
              </a:spcBef>
              <a:spcAft>
                <a:spcPct val="0"/>
              </a:spcAft>
              <a:buClrTx/>
              <a:buSzTx/>
              <a:buFontTx/>
              <a:buNone/>
              <a:tabLst/>
              <a:defRPr/>
            </a:pPr>
            <a:r>
              <a:rPr kumimoji="0" lang="es-CO" altLang="es-CO" sz="2800" b="1" u="none" strike="noStrike" kern="0" cap="none" spc="0" normalizeH="0" baseline="0" noProof="0" dirty="0">
                <a:ln>
                  <a:noFill/>
                </a:ln>
                <a:solidFill>
                  <a:srgbClr val="000066"/>
                </a:solidFill>
                <a:effectLst/>
                <a:uLnTx/>
                <a:uFillTx/>
                <a:latin typeface="Calibri Light"/>
                <a:cs typeface="Calibri Light"/>
                <a:sym typeface="Arial"/>
              </a:rPr>
              <a:t>ARTICULACIÓN</a:t>
            </a:r>
            <a:r>
              <a:rPr kumimoji="0" lang="es-CO" altLang="es-CO" sz="2800" u="none" strike="noStrike" kern="0" cap="none" spc="0" normalizeH="0" baseline="0" noProof="0" dirty="0">
                <a:ln>
                  <a:noFill/>
                </a:ln>
                <a:solidFill>
                  <a:srgbClr val="000066"/>
                </a:solidFill>
                <a:effectLst/>
                <a:uLnTx/>
                <a:uFillTx/>
                <a:latin typeface="Calibri Light"/>
                <a:cs typeface="Calibri Light"/>
                <a:sym typeface="Arial"/>
              </a:rPr>
              <a:t> INTERINSTITUCIONAL</a:t>
            </a:r>
          </a:p>
        </p:txBody>
      </p:sp>
      <p:pic>
        <p:nvPicPr>
          <p:cNvPr id="9" name="Picture 18" descr="Resultado de imagen para ministerio de AMBIENTE">
            <a:extLst>
              <a:ext uri="{FF2B5EF4-FFF2-40B4-BE49-F238E27FC236}">
                <a16:creationId xmlns:a16="http://schemas.microsoft.com/office/drawing/2014/main" id="{99419EC9-28C3-4E97-B22B-7390278C490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5190" y="1939916"/>
            <a:ext cx="1814669" cy="475863"/>
          </a:xfrm>
          <a:prstGeom prst="rect">
            <a:avLst/>
          </a:prstGeom>
          <a:noFill/>
          <a:ln w="19050">
            <a:noFill/>
            <a:prstDash val="solid"/>
          </a:ln>
          <a:extLst>
            <a:ext uri="{909E8E84-426E-40dd-AFC4-6F175D3DCCD1}">
              <a14:hiddenFill xmlns=""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id="{F21F96E7-31B7-4DCF-AA66-A4434ECF6BE4}"/>
              </a:ext>
            </a:extLst>
          </p:cNvPr>
          <p:cNvSpPr/>
          <p:nvPr/>
        </p:nvSpPr>
        <p:spPr>
          <a:xfrm>
            <a:off x="3412327" y="1800948"/>
            <a:ext cx="3570364" cy="830997"/>
          </a:xfrm>
          <a:prstGeom prst="rect">
            <a:avLst/>
          </a:prstGeom>
        </p:spPr>
        <p:txBody>
          <a:bodyPr wrap="square">
            <a:spAutoFit/>
          </a:bodyPr>
          <a:lstStyle/>
          <a:p>
            <a:pPr marL="182563" indent="-182563">
              <a:buFont typeface="Arial" panose="020B0604020202020204" pitchFamily="34" charset="0"/>
              <a:buChar char="•"/>
            </a:pPr>
            <a:r>
              <a:rPr lang="es-CO" sz="1200" dirty="0">
                <a:latin typeface="Calibri"/>
                <a:cs typeface="Calibri"/>
              </a:rPr>
              <a:t>Mesa de </a:t>
            </a:r>
            <a:r>
              <a:rPr lang="es-CO" sz="1200" dirty="0" err="1">
                <a:latin typeface="Calibri"/>
                <a:cs typeface="Calibri"/>
              </a:rPr>
              <a:t>Transicionalidad</a:t>
            </a:r>
            <a:r>
              <a:rPr lang="es-CO" sz="1200" dirty="0">
                <a:latin typeface="Calibri"/>
                <a:cs typeface="Calibri"/>
              </a:rPr>
              <a:t> de Paramos</a:t>
            </a:r>
          </a:p>
          <a:p>
            <a:pPr marL="182563" indent="-182563">
              <a:buFont typeface="Arial" panose="020B0604020202020204" pitchFamily="34" charset="0"/>
              <a:buChar char="•"/>
            </a:pPr>
            <a:r>
              <a:rPr lang="es-CO" sz="1200" dirty="0">
                <a:latin typeface="Calibri"/>
                <a:cs typeface="Calibri"/>
              </a:rPr>
              <a:t>Congreso Internacional de Páramos y Ecosistemas de Montaña</a:t>
            </a:r>
          </a:p>
          <a:p>
            <a:pPr marL="182563" indent="-182563">
              <a:buFont typeface="Arial" panose="020B0604020202020204" pitchFamily="34" charset="0"/>
              <a:buChar char="•"/>
            </a:pPr>
            <a:r>
              <a:rPr lang="es-CO" sz="1200" dirty="0">
                <a:latin typeface="Calibri"/>
                <a:cs typeface="Calibri"/>
              </a:rPr>
              <a:t>Estrategia Colombiana Baja en Carbono</a:t>
            </a:r>
          </a:p>
        </p:txBody>
      </p:sp>
      <p:pic>
        <p:nvPicPr>
          <p:cNvPr id="12" name="Imagen 11">
            <a:extLst>
              <a:ext uri="{FF2B5EF4-FFF2-40B4-BE49-F238E27FC236}">
                <a16:creationId xmlns:a16="http://schemas.microsoft.com/office/drawing/2014/main" id="{5E12D0FF-184B-41A0-879F-A77056D0271F}"/>
              </a:ext>
            </a:extLst>
          </p:cNvPr>
          <p:cNvPicPr>
            <a:picLocks noChangeAspect="1"/>
          </p:cNvPicPr>
          <p:nvPr/>
        </p:nvPicPr>
        <p:blipFill>
          <a:blip r:embed="rId5"/>
          <a:stretch>
            <a:fillRect/>
          </a:stretch>
        </p:blipFill>
        <p:spPr>
          <a:xfrm>
            <a:off x="959641" y="2614337"/>
            <a:ext cx="1828288" cy="587009"/>
          </a:xfrm>
          <a:prstGeom prst="rect">
            <a:avLst/>
          </a:prstGeom>
        </p:spPr>
      </p:pic>
      <p:sp>
        <p:nvSpPr>
          <p:cNvPr id="13" name="Rectángulo 12">
            <a:extLst>
              <a:ext uri="{FF2B5EF4-FFF2-40B4-BE49-F238E27FC236}">
                <a16:creationId xmlns:a16="http://schemas.microsoft.com/office/drawing/2014/main" id="{6BADC868-FBE0-4516-B401-F53EC4889A45}"/>
              </a:ext>
            </a:extLst>
          </p:cNvPr>
          <p:cNvSpPr/>
          <p:nvPr/>
        </p:nvSpPr>
        <p:spPr>
          <a:xfrm>
            <a:off x="3412325" y="2617336"/>
            <a:ext cx="4499789" cy="461665"/>
          </a:xfrm>
          <a:prstGeom prst="rect">
            <a:avLst/>
          </a:prstGeom>
        </p:spPr>
        <p:txBody>
          <a:bodyPr wrap="square">
            <a:spAutoFit/>
          </a:bodyPr>
          <a:lstStyle/>
          <a:p>
            <a:pPr marL="182563" indent="-182563">
              <a:buFont typeface="Arial" panose="020B0604020202020204" pitchFamily="34" charset="0"/>
              <a:buChar char="•"/>
            </a:pPr>
            <a:r>
              <a:rPr lang="es-CO" sz="1200" dirty="0">
                <a:latin typeface="Calibri"/>
                <a:cs typeface="Calibri"/>
              </a:rPr>
              <a:t>Mesa de Compras Institucionales</a:t>
            </a:r>
          </a:p>
          <a:p>
            <a:pPr marL="182563" indent="-182563">
              <a:buFont typeface="Arial" panose="020B0604020202020204" pitchFamily="34" charset="0"/>
              <a:buChar char="•"/>
            </a:pPr>
            <a:r>
              <a:rPr lang="es-CO" sz="1200" dirty="0">
                <a:latin typeface="Calibri"/>
                <a:cs typeface="Calibri"/>
              </a:rPr>
              <a:t>Registro Único de Productores </a:t>
            </a:r>
          </a:p>
        </p:txBody>
      </p:sp>
      <p:cxnSp>
        <p:nvCxnSpPr>
          <p:cNvPr id="7" name="Conector recto 6">
            <a:extLst>
              <a:ext uri="{FF2B5EF4-FFF2-40B4-BE49-F238E27FC236}">
                <a16:creationId xmlns:a16="http://schemas.microsoft.com/office/drawing/2014/main" id="{CB1212DF-A282-4FA8-9CEB-02909046734D}"/>
              </a:ext>
            </a:extLst>
          </p:cNvPr>
          <p:cNvCxnSpPr/>
          <p:nvPr/>
        </p:nvCxnSpPr>
        <p:spPr>
          <a:xfrm>
            <a:off x="3222675" y="2631945"/>
            <a:ext cx="48790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14" descr="Resultado de imagen para ministerio de transporte">
            <a:extLst>
              <a:ext uri="{FF2B5EF4-FFF2-40B4-BE49-F238E27FC236}">
                <a16:creationId xmlns:a16="http://schemas.microsoft.com/office/drawing/2014/main" id="{B3D21904-F3A0-4F70-B9A3-F6DCA965838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7929" t="30441" r="8765" b="33183"/>
          <a:stretch/>
        </p:blipFill>
        <p:spPr bwMode="auto">
          <a:xfrm>
            <a:off x="957196" y="3240428"/>
            <a:ext cx="1817285" cy="529032"/>
          </a:xfrm>
          <a:prstGeom prst="rect">
            <a:avLst/>
          </a:prstGeom>
          <a:noFill/>
          <a:ln w="19050">
            <a:noFill/>
            <a:prstDash val="solid"/>
          </a:ln>
          <a:extLst>
            <a:ext uri="{909E8E84-426E-40dd-AFC4-6F175D3DCCD1}">
              <a14:hiddenFill xmlns="" xmlns:a14="http://schemas.microsoft.com/office/drawing/2010/main">
                <a:solidFill>
                  <a:srgbClr val="FFFFFF"/>
                </a:solidFill>
              </a14:hiddenFill>
            </a:ext>
          </a:extLst>
        </p:spPr>
      </p:pic>
      <p:cxnSp>
        <p:nvCxnSpPr>
          <p:cNvPr id="17" name="Conector recto 16">
            <a:extLst>
              <a:ext uri="{FF2B5EF4-FFF2-40B4-BE49-F238E27FC236}">
                <a16:creationId xmlns:a16="http://schemas.microsoft.com/office/drawing/2014/main" id="{EA0F8A7B-679E-4956-A10D-F85E4F2F304F}"/>
              </a:ext>
            </a:extLst>
          </p:cNvPr>
          <p:cNvCxnSpPr/>
          <p:nvPr/>
        </p:nvCxnSpPr>
        <p:spPr>
          <a:xfrm>
            <a:off x="3222675" y="3183278"/>
            <a:ext cx="48790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ángulo 17">
            <a:extLst>
              <a:ext uri="{FF2B5EF4-FFF2-40B4-BE49-F238E27FC236}">
                <a16:creationId xmlns:a16="http://schemas.microsoft.com/office/drawing/2014/main" id="{6BEA9B0D-0B03-4758-90F5-0150EE8DD391}"/>
              </a:ext>
            </a:extLst>
          </p:cNvPr>
          <p:cNvSpPr/>
          <p:nvPr/>
        </p:nvSpPr>
        <p:spPr>
          <a:xfrm>
            <a:off x="3412323" y="3278528"/>
            <a:ext cx="4689438" cy="646331"/>
          </a:xfrm>
          <a:prstGeom prst="rect">
            <a:avLst/>
          </a:prstGeom>
        </p:spPr>
        <p:txBody>
          <a:bodyPr wrap="square">
            <a:spAutoFit/>
          </a:bodyPr>
          <a:lstStyle/>
          <a:p>
            <a:pPr marL="182563" indent="-182563">
              <a:buFont typeface="Arial" panose="020B0604020202020204" pitchFamily="34" charset="0"/>
              <a:buChar char="•"/>
            </a:pPr>
            <a:r>
              <a:rPr lang="es-CO" sz="1200" dirty="0">
                <a:latin typeface="Calibri"/>
                <a:cs typeface="Calibri"/>
              </a:rPr>
              <a:t>Piloto de adaptación de los estándares internacionales de señalización de la Federación Francesa de Ciclismo e IMBA en la Región Central </a:t>
            </a:r>
          </a:p>
        </p:txBody>
      </p:sp>
      <p:cxnSp>
        <p:nvCxnSpPr>
          <p:cNvPr id="19" name="Conector recto 18">
            <a:extLst>
              <a:ext uri="{FF2B5EF4-FFF2-40B4-BE49-F238E27FC236}">
                <a16:creationId xmlns:a16="http://schemas.microsoft.com/office/drawing/2014/main" id="{1D1252FC-C8E8-4C0D-83B6-EE47DF1535A1}"/>
              </a:ext>
            </a:extLst>
          </p:cNvPr>
          <p:cNvCxnSpPr/>
          <p:nvPr/>
        </p:nvCxnSpPr>
        <p:spPr>
          <a:xfrm>
            <a:off x="3222675" y="3963727"/>
            <a:ext cx="48790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Rectángulo 19">
            <a:extLst>
              <a:ext uri="{FF2B5EF4-FFF2-40B4-BE49-F238E27FC236}">
                <a16:creationId xmlns:a16="http://schemas.microsoft.com/office/drawing/2014/main" id="{D0DD2477-59A9-49D0-B250-8E94ADE39C21}"/>
              </a:ext>
            </a:extLst>
          </p:cNvPr>
          <p:cNvSpPr/>
          <p:nvPr/>
        </p:nvSpPr>
        <p:spPr>
          <a:xfrm>
            <a:off x="3355173" y="4037776"/>
            <a:ext cx="5383914" cy="276999"/>
          </a:xfrm>
          <a:prstGeom prst="rect">
            <a:avLst/>
          </a:prstGeom>
        </p:spPr>
        <p:txBody>
          <a:bodyPr wrap="square">
            <a:spAutoFit/>
          </a:bodyPr>
          <a:lstStyle/>
          <a:p>
            <a:pPr marL="182563" indent="-182563">
              <a:buFont typeface="Arial" panose="020B0604020202020204" pitchFamily="34" charset="0"/>
              <a:buChar char="•"/>
            </a:pPr>
            <a:r>
              <a:rPr lang="es-CO" sz="1200" dirty="0">
                <a:latin typeface="Calibri"/>
                <a:cs typeface="Calibri"/>
              </a:rPr>
              <a:t>Transferencia de información oficial de la Región Central</a:t>
            </a:r>
          </a:p>
        </p:txBody>
      </p:sp>
      <p:pic>
        <p:nvPicPr>
          <p:cNvPr id="21" name="Imagen 20">
            <a:extLst>
              <a:ext uri="{FF2B5EF4-FFF2-40B4-BE49-F238E27FC236}">
                <a16:creationId xmlns:a16="http://schemas.microsoft.com/office/drawing/2014/main" id="{93994BF8-8808-4E56-8D34-424EEADC08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56962" y="3968018"/>
            <a:ext cx="754673" cy="508149"/>
          </a:xfrm>
          <a:prstGeom prst="rect">
            <a:avLst/>
          </a:prstGeom>
        </p:spPr>
      </p:pic>
      <p:pic>
        <p:nvPicPr>
          <p:cNvPr id="22" name="Picture 8" descr="Resultado de imagen para DNP">
            <a:extLst>
              <a:ext uri="{FF2B5EF4-FFF2-40B4-BE49-F238E27FC236}">
                <a16:creationId xmlns:a16="http://schemas.microsoft.com/office/drawing/2014/main" id="{F2F34A89-9400-4C12-8BA5-66A697DA7B7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t="30010" b="34444"/>
          <a:stretch/>
        </p:blipFill>
        <p:spPr bwMode="auto">
          <a:xfrm>
            <a:off x="935190" y="1270496"/>
            <a:ext cx="1786935" cy="50814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3" name="Conector recto 22">
            <a:extLst>
              <a:ext uri="{FF2B5EF4-FFF2-40B4-BE49-F238E27FC236}">
                <a16:creationId xmlns:a16="http://schemas.microsoft.com/office/drawing/2014/main" id="{F0AB248A-E4D1-41F0-BDFC-4C6D9D6A0775}"/>
              </a:ext>
            </a:extLst>
          </p:cNvPr>
          <p:cNvCxnSpPr/>
          <p:nvPr/>
        </p:nvCxnSpPr>
        <p:spPr>
          <a:xfrm>
            <a:off x="3222674" y="1778645"/>
            <a:ext cx="48790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3C5A73FA-BD59-4D97-B8AB-398A5E4C43B3}"/>
              </a:ext>
            </a:extLst>
          </p:cNvPr>
          <p:cNvSpPr/>
          <p:nvPr/>
        </p:nvSpPr>
        <p:spPr>
          <a:xfrm>
            <a:off x="3412322" y="1200517"/>
            <a:ext cx="4499789" cy="461665"/>
          </a:xfrm>
          <a:prstGeom prst="rect">
            <a:avLst/>
          </a:prstGeom>
        </p:spPr>
        <p:txBody>
          <a:bodyPr wrap="square">
            <a:spAutoFit/>
          </a:bodyPr>
          <a:lstStyle/>
          <a:p>
            <a:pPr marL="182563" indent="-182563">
              <a:buFont typeface="Arial" panose="020B0604020202020204" pitchFamily="34" charset="0"/>
              <a:buChar char="•"/>
              <a:tabLst>
                <a:tab pos="182563" algn="l"/>
              </a:tabLst>
            </a:pPr>
            <a:r>
              <a:rPr lang="es-CO" sz="1200" dirty="0">
                <a:latin typeface="Calibri"/>
                <a:cs typeface="Calibri"/>
              </a:rPr>
              <a:t>Funcionarios de las entidades asociadas y las Comisiones Regionales de Competitividad capacitados</a:t>
            </a:r>
          </a:p>
        </p:txBody>
      </p:sp>
      <p:sp>
        <p:nvSpPr>
          <p:cNvPr id="25" name="Rectángulo 24">
            <a:extLst>
              <a:ext uri="{FF2B5EF4-FFF2-40B4-BE49-F238E27FC236}">
                <a16:creationId xmlns:a16="http://schemas.microsoft.com/office/drawing/2014/main" id="{B39F178C-CDD8-4C07-963D-27E591215E35}"/>
              </a:ext>
            </a:extLst>
          </p:cNvPr>
          <p:cNvSpPr/>
          <p:nvPr/>
        </p:nvSpPr>
        <p:spPr>
          <a:xfrm>
            <a:off x="3412322" y="704940"/>
            <a:ext cx="1392978" cy="407422"/>
          </a:xfrm>
          <a:prstGeom prst="rect">
            <a:avLst/>
          </a:prstGeom>
        </p:spPr>
        <p:txBody>
          <a:bodyPr wrap="square" lIns="98682" tIns="49341" rIns="98682" bIns="49341">
            <a:spAutoFit/>
          </a:bodyPr>
          <a:lstStyle/>
          <a:p>
            <a:pPr marL="0" marR="0" lvl="0" indent="0" algn="ctr" defTabSz="986821" rtl="0" eaLnBrk="0" fontAlgn="base" latinLnBrk="0" hangingPunct="0">
              <a:lnSpc>
                <a:spcPct val="100000"/>
              </a:lnSpc>
              <a:spcBef>
                <a:spcPct val="0"/>
              </a:spcBef>
              <a:spcAft>
                <a:spcPct val="0"/>
              </a:spcAft>
              <a:buClrTx/>
              <a:buSzTx/>
              <a:buFontTx/>
              <a:buNone/>
              <a:tabLst/>
              <a:defRPr/>
            </a:pPr>
            <a:r>
              <a:rPr kumimoji="0" lang="es-CO" altLang="es-CO" sz="2000" b="1" i="0" u="none" strike="noStrike" kern="0" cap="none" spc="0" normalizeH="0" baseline="0" noProof="0" dirty="0">
                <a:ln>
                  <a:noFill/>
                </a:ln>
                <a:solidFill>
                  <a:srgbClr val="000066"/>
                </a:solidFill>
                <a:effectLst/>
                <a:uLnTx/>
                <a:uFillTx/>
                <a:latin typeface="Calibri"/>
                <a:cs typeface="Calibri"/>
                <a:sym typeface="Arial"/>
              </a:rPr>
              <a:t>Nacional</a:t>
            </a:r>
          </a:p>
        </p:txBody>
      </p:sp>
      <p:pic>
        <p:nvPicPr>
          <p:cNvPr id="30" name="Imagen 29" descr="RegionCentral-LogoFinalCMYK_Positivo.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31" name="CuadroTexto 30"/>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de cuentas 2017</a:t>
            </a:r>
          </a:p>
        </p:txBody>
      </p:sp>
      <p:cxnSp>
        <p:nvCxnSpPr>
          <p:cNvPr id="32" name="Conector recto 31"/>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6" name="Rectángulo 25"/>
          <p:cNvSpPr/>
          <p:nvPr/>
        </p:nvSpPr>
        <p:spPr>
          <a:xfrm>
            <a:off x="0" y="159078"/>
            <a:ext cx="82768" cy="840794"/>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CF420FBB-9676-4587-A79E-3D905F7D0B54}"/>
              </a:ext>
            </a:extLst>
          </p:cNvPr>
          <p:cNvSpPr/>
          <p:nvPr/>
        </p:nvSpPr>
        <p:spPr>
          <a:xfrm>
            <a:off x="3222674" y="4385381"/>
            <a:ext cx="4564723" cy="376645"/>
          </a:xfrm>
          <a:prstGeom prst="rect">
            <a:avLst/>
          </a:prstGeom>
        </p:spPr>
        <p:txBody>
          <a:bodyPr wrap="square" lIns="98682" tIns="49341" rIns="98682" bIns="49341">
            <a:spAutoFit/>
          </a:bodyPr>
          <a:lstStyle/>
          <a:p>
            <a:pPr marL="0" marR="0" lvl="0" indent="0" algn="ctr" defTabSz="986821" rtl="0" eaLnBrk="0" fontAlgn="base" latinLnBrk="0" hangingPunct="0">
              <a:lnSpc>
                <a:spcPct val="100000"/>
              </a:lnSpc>
              <a:spcBef>
                <a:spcPct val="0"/>
              </a:spcBef>
              <a:spcAft>
                <a:spcPct val="0"/>
              </a:spcAft>
              <a:buClrTx/>
              <a:buSzTx/>
              <a:buFontTx/>
              <a:buNone/>
              <a:tabLst/>
              <a:defRPr/>
            </a:pPr>
            <a:r>
              <a:rPr kumimoji="0" lang="es-CO" altLang="es-CO" sz="1800" b="1" i="0" u="none" strike="noStrike" kern="0" cap="none" spc="0" normalizeH="0" baseline="0" noProof="0" dirty="0">
                <a:ln>
                  <a:noFill/>
                </a:ln>
                <a:solidFill>
                  <a:srgbClr val="000066"/>
                </a:solidFill>
                <a:effectLst/>
                <a:uLnTx/>
                <a:uFillTx/>
                <a:latin typeface="Calibri"/>
                <a:cs typeface="Calibri"/>
                <a:sym typeface="Arial"/>
              </a:rPr>
              <a:t>Entidades</a:t>
            </a:r>
            <a:r>
              <a:rPr kumimoji="0" lang="es-CO" altLang="es-CO" sz="1800" b="1" i="0" u="none" strike="noStrike" kern="0" cap="none" spc="0" normalizeH="0" noProof="0" dirty="0">
                <a:ln>
                  <a:noFill/>
                </a:ln>
                <a:solidFill>
                  <a:srgbClr val="000066"/>
                </a:solidFill>
                <a:effectLst/>
                <a:uLnTx/>
                <a:uFillTx/>
                <a:latin typeface="Calibri"/>
                <a:cs typeface="Calibri"/>
                <a:sym typeface="Arial"/>
              </a:rPr>
              <a:t> Privadas / Academia / Gremios</a:t>
            </a:r>
            <a:endParaRPr kumimoji="0" lang="es-CO" altLang="es-CO" sz="1800" b="1" i="0" u="none" strike="noStrike" kern="0" cap="none" spc="0" normalizeH="0" baseline="0" noProof="0" dirty="0">
              <a:ln>
                <a:noFill/>
              </a:ln>
              <a:solidFill>
                <a:srgbClr val="000066"/>
              </a:solidFill>
              <a:effectLst/>
              <a:uLnTx/>
              <a:uFillTx/>
              <a:latin typeface="Calibri"/>
              <a:cs typeface="Calibri"/>
              <a:sym typeface="Arial"/>
            </a:endParaRPr>
          </a:p>
        </p:txBody>
      </p:sp>
    </p:spTree>
    <p:extLst>
      <p:ext uri="{BB962C8B-B14F-4D97-AF65-F5344CB8AC3E}">
        <p14:creationId xmlns:p14="http://schemas.microsoft.com/office/powerpoint/2010/main" val="3956012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sp>
        <p:nvSpPr>
          <p:cNvPr id="14" name="Rectángulo 13">
            <a:extLst>
              <a:ext uri="{FF2B5EF4-FFF2-40B4-BE49-F238E27FC236}">
                <a16:creationId xmlns:a16="http://schemas.microsoft.com/office/drawing/2014/main" id="{6E42C630-B42D-430C-9CBF-062CE24426F7}"/>
              </a:ext>
            </a:extLst>
          </p:cNvPr>
          <p:cNvSpPr/>
          <p:nvPr/>
        </p:nvSpPr>
        <p:spPr>
          <a:xfrm>
            <a:off x="2972769" y="2788865"/>
            <a:ext cx="4499789" cy="276999"/>
          </a:xfrm>
          <a:prstGeom prst="rect">
            <a:avLst/>
          </a:prstGeom>
          <a:ln>
            <a:noFill/>
          </a:ln>
        </p:spPr>
        <p:txBody>
          <a:bodyPr wrap="square">
            <a:spAutoFit/>
          </a:bodyPr>
          <a:lstStyle/>
          <a:p>
            <a:pPr marL="285750" indent="-285750">
              <a:buFont typeface="Arial" panose="020B0604020202020204" pitchFamily="34" charset="0"/>
              <a:buChar char="•"/>
            </a:pPr>
            <a:r>
              <a:rPr lang="es-CO" sz="1200" dirty="0">
                <a:solidFill>
                  <a:srgbClr val="434343"/>
                </a:solidFill>
                <a:latin typeface="Calibri"/>
                <a:cs typeface="Calibri"/>
              </a:rPr>
              <a:t>Intercambio de Experiencias en </a:t>
            </a:r>
            <a:r>
              <a:rPr lang="es-CO" sz="1200" dirty="0" err="1">
                <a:solidFill>
                  <a:srgbClr val="434343"/>
                </a:solidFill>
                <a:latin typeface="Calibri"/>
                <a:cs typeface="Calibri"/>
              </a:rPr>
              <a:t>Guardapáramos</a:t>
            </a:r>
            <a:endParaRPr lang="es-CO" sz="1200" dirty="0">
              <a:solidFill>
                <a:srgbClr val="434343"/>
              </a:solidFill>
              <a:latin typeface="Calibri"/>
              <a:cs typeface="Calibri"/>
            </a:endParaRPr>
          </a:p>
        </p:txBody>
      </p:sp>
      <p:sp>
        <p:nvSpPr>
          <p:cNvPr id="15" name="Rectángulo 14">
            <a:extLst>
              <a:ext uri="{FF2B5EF4-FFF2-40B4-BE49-F238E27FC236}">
                <a16:creationId xmlns:a16="http://schemas.microsoft.com/office/drawing/2014/main" id="{5C4B3C6A-5F23-4810-9F75-76A826137D2D}"/>
              </a:ext>
            </a:extLst>
          </p:cNvPr>
          <p:cNvSpPr/>
          <p:nvPr/>
        </p:nvSpPr>
        <p:spPr>
          <a:xfrm>
            <a:off x="2972765" y="3680462"/>
            <a:ext cx="4499789" cy="276999"/>
          </a:xfrm>
          <a:prstGeom prst="rect">
            <a:avLst/>
          </a:prstGeom>
          <a:ln>
            <a:noFill/>
          </a:ln>
        </p:spPr>
        <p:txBody>
          <a:bodyPr wrap="square">
            <a:spAutoFit/>
          </a:bodyPr>
          <a:lstStyle/>
          <a:p>
            <a:pPr marL="285750" indent="-285750">
              <a:buFont typeface="Arial" panose="020B0604020202020204" pitchFamily="34" charset="0"/>
              <a:buChar char="•"/>
            </a:pPr>
            <a:r>
              <a:rPr lang="es-CO" sz="1200" dirty="0">
                <a:solidFill>
                  <a:srgbClr val="434343"/>
                </a:solidFill>
                <a:latin typeface="Calibri"/>
                <a:cs typeface="Calibri"/>
              </a:rPr>
              <a:t>Intercambio de experiencia</a:t>
            </a:r>
          </a:p>
        </p:txBody>
      </p:sp>
      <p:cxnSp>
        <p:nvCxnSpPr>
          <p:cNvPr id="16" name="Conector recto 15">
            <a:extLst>
              <a:ext uri="{FF2B5EF4-FFF2-40B4-BE49-F238E27FC236}">
                <a16:creationId xmlns:a16="http://schemas.microsoft.com/office/drawing/2014/main" id="{196DE20F-D59F-44C7-AB3F-0FF56C778DD4}"/>
              </a:ext>
            </a:extLst>
          </p:cNvPr>
          <p:cNvCxnSpPr/>
          <p:nvPr/>
        </p:nvCxnSpPr>
        <p:spPr>
          <a:xfrm>
            <a:off x="2783118" y="3241387"/>
            <a:ext cx="4879087"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93A25FF3-7371-4E5F-AD11-EDAA2F624599}"/>
              </a:ext>
            </a:extLst>
          </p:cNvPr>
          <p:cNvCxnSpPr/>
          <p:nvPr/>
        </p:nvCxnSpPr>
        <p:spPr>
          <a:xfrm>
            <a:off x="2783117" y="2589150"/>
            <a:ext cx="4879087"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18" name="Rectángulo 17">
            <a:extLst>
              <a:ext uri="{FF2B5EF4-FFF2-40B4-BE49-F238E27FC236}">
                <a16:creationId xmlns:a16="http://schemas.microsoft.com/office/drawing/2014/main" id="{86C2312F-18CA-4B48-A91F-3256D825D629}"/>
              </a:ext>
            </a:extLst>
          </p:cNvPr>
          <p:cNvSpPr/>
          <p:nvPr/>
        </p:nvSpPr>
        <p:spPr>
          <a:xfrm>
            <a:off x="2972765" y="1843173"/>
            <a:ext cx="4134033" cy="461665"/>
          </a:xfrm>
          <a:prstGeom prst="rect">
            <a:avLst/>
          </a:prstGeom>
          <a:ln>
            <a:noFill/>
          </a:ln>
        </p:spPr>
        <p:txBody>
          <a:bodyPr wrap="square">
            <a:spAutoFit/>
          </a:bodyPr>
          <a:lstStyle/>
          <a:p>
            <a:pPr marL="285750" indent="-285750">
              <a:buFont typeface="Arial" panose="020B0604020202020204" pitchFamily="34" charset="0"/>
              <a:buChar char="•"/>
            </a:pPr>
            <a:r>
              <a:rPr lang="es-CO" sz="1200" dirty="0">
                <a:solidFill>
                  <a:srgbClr val="434343"/>
                </a:solidFill>
                <a:latin typeface="Calibri"/>
                <a:cs typeface="Calibri"/>
              </a:rPr>
              <a:t>Implementación de la Estrategia de Seguridad Alimentaria en la Región Central</a:t>
            </a:r>
          </a:p>
        </p:txBody>
      </p:sp>
      <p:pic>
        <p:nvPicPr>
          <p:cNvPr id="20" name="Picture 4" descr="Resultado de imagen para fao">
            <a:extLst>
              <a:ext uri="{FF2B5EF4-FFF2-40B4-BE49-F238E27FC236}">
                <a16:creationId xmlns:a16="http://schemas.microsoft.com/office/drawing/2014/main" id="{5C7DECB3-4B56-4ABF-9208-3AD57D468CE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26909" y="1627686"/>
            <a:ext cx="832644" cy="845960"/>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6" descr="Resultado de imagen para FONAG DE QUITO">
            <a:extLst>
              <a:ext uri="{FF2B5EF4-FFF2-40B4-BE49-F238E27FC236}">
                <a16:creationId xmlns:a16="http://schemas.microsoft.com/office/drawing/2014/main" id="{CD8E0804-D6E4-4613-9537-CAE5F20731C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17629" y="2561879"/>
            <a:ext cx="1251205" cy="800559"/>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8" descr="Resultado de imagen para Alianza Programa Suizagua Colombia de la Agencia Suiza para el Desarrollo y la Cooperación – COSUDE">
            <a:extLst>
              <a:ext uri="{FF2B5EF4-FFF2-40B4-BE49-F238E27FC236}">
                <a16:creationId xmlns:a16="http://schemas.microsoft.com/office/drawing/2014/main" id="{F5CA83CE-73E1-4C76-AC66-4D40B7082B61}"/>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l="23441" t="22466" r="30364" b="43481"/>
          <a:stretch/>
        </p:blipFill>
        <p:spPr bwMode="auto">
          <a:xfrm>
            <a:off x="822921" y="3450671"/>
            <a:ext cx="1640620" cy="659659"/>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Imagen 25" descr="RegionCentral-LogoFinalCMYK_Positivo.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27" name="CuadroTexto 26"/>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de cuentas 2017</a:t>
            </a:r>
          </a:p>
        </p:txBody>
      </p:sp>
      <p:cxnSp>
        <p:nvCxnSpPr>
          <p:cNvPr id="28" name="Conector recto 27"/>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4" name="Rectángulo 23">
            <a:extLst>
              <a:ext uri="{FF2B5EF4-FFF2-40B4-BE49-F238E27FC236}">
                <a16:creationId xmlns:a16="http://schemas.microsoft.com/office/drawing/2014/main" id="{9247F9F5-386B-4255-BAE1-858F24B1934B}"/>
              </a:ext>
            </a:extLst>
          </p:cNvPr>
          <p:cNvSpPr/>
          <p:nvPr/>
        </p:nvSpPr>
        <p:spPr>
          <a:xfrm>
            <a:off x="142792" y="305045"/>
            <a:ext cx="6964006" cy="444355"/>
          </a:xfrm>
          <a:prstGeom prst="rect">
            <a:avLst/>
          </a:prstGeom>
        </p:spPr>
        <p:txBody>
          <a:bodyPr wrap="square" lIns="98682" tIns="49341" rIns="98682" bIns="49341">
            <a:spAutoFit/>
          </a:bodyPr>
          <a:lstStyle/>
          <a:p>
            <a:pPr marL="0" marR="0" lvl="0" indent="0" defTabSz="986821" rtl="0" eaLnBrk="0" fontAlgn="base" latinLnBrk="0" hangingPunct="0">
              <a:lnSpc>
                <a:spcPct val="80000"/>
              </a:lnSpc>
              <a:spcBef>
                <a:spcPct val="0"/>
              </a:spcBef>
              <a:spcAft>
                <a:spcPct val="0"/>
              </a:spcAft>
              <a:buClrTx/>
              <a:buSzTx/>
              <a:buFontTx/>
              <a:buNone/>
              <a:tabLst/>
              <a:defRPr/>
            </a:pPr>
            <a:r>
              <a:rPr kumimoji="0" lang="es-CO" altLang="es-CO" sz="2800" b="1" u="none" strike="noStrike" kern="0" cap="none" spc="0" normalizeH="0" baseline="0" noProof="0" dirty="0">
                <a:ln>
                  <a:noFill/>
                </a:ln>
                <a:solidFill>
                  <a:srgbClr val="000066"/>
                </a:solidFill>
                <a:effectLst/>
                <a:uLnTx/>
                <a:uFillTx/>
                <a:latin typeface="Calibri Light"/>
                <a:cs typeface="Calibri Light"/>
                <a:sym typeface="Arial"/>
              </a:rPr>
              <a:t>ARTICULACIÓN </a:t>
            </a:r>
            <a:r>
              <a:rPr kumimoji="0" lang="es-CO" altLang="es-CO" sz="2800" u="none" strike="noStrike" kern="0" cap="none" spc="0" normalizeH="0" baseline="0" noProof="0" dirty="0">
                <a:ln>
                  <a:noFill/>
                </a:ln>
                <a:solidFill>
                  <a:srgbClr val="000066"/>
                </a:solidFill>
                <a:effectLst/>
                <a:uLnTx/>
                <a:uFillTx/>
                <a:latin typeface="Calibri Light"/>
                <a:cs typeface="Calibri Light"/>
                <a:sym typeface="Arial"/>
              </a:rPr>
              <a:t>INTERINSTITUCIONAL</a:t>
            </a:r>
          </a:p>
        </p:txBody>
      </p:sp>
      <p:sp>
        <p:nvSpPr>
          <p:cNvPr id="29" name="Rectángulo 28"/>
          <p:cNvSpPr/>
          <p:nvPr/>
        </p:nvSpPr>
        <p:spPr>
          <a:xfrm>
            <a:off x="0" y="159078"/>
            <a:ext cx="82768" cy="840794"/>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1" name="Rectángulo 30">
            <a:extLst>
              <a:ext uri="{FF2B5EF4-FFF2-40B4-BE49-F238E27FC236}">
                <a16:creationId xmlns:a16="http://schemas.microsoft.com/office/drawing/2014/main" id="{B39F178C-CDD8-4C07-963D-27E591215E35}"/>
              </a:ext>
            </a:extLst>
          </p:cNvPr>
          <p:cNvSpPr/>
          <p:nvPr/>
        </p:nvSpPr>
        <p:spPr>
          <a:xfrm>
            <a:off x="2972765" y="1151439"/>
            <a:ext cx="1966228" cy="407422"/>
          </a:xfrm>
          <a:prstGeom prst="rect">
            <a:avLst/>
          </a:prstGeom>
        </p:spPr>
        <p:txBody>
          <a:bodyPr wrap="square" lIns="98682" tIns="49341" rIns="98682" bIns="49341">
            <a:spAutoFit/>
          </a:bodyPr>
          <a:lstStyle/>
          <a:p>
            <a:pPr marL="0" marR="0" lvl="0" indent="0" defTabSz="986821" rtl="0" eaLnBrk="0" fontAlgn="base" latinLnBrk="0" hangingPunct="0">
              <a:lnSpc>
                <a:spcPct val="100000"/>
              </a:lnSpc>
              <a:spcBef>
                <a:spcPct val="0"/>
              </a:spcBef>
              <a:spcAft>
                <a:spcPct val="0"/>
              </a:spcAft>
              <a:buClrTx/>
              <a:buSzTx/>
              <a:buFontTx/>
              <a:buNone/>
              <a:tabLst/>
              <a:defRPr/>
            </a:pPr>
            <a:r>
              <a:rPr kumimoji="0" lang="es-CO" altLang="es-CO" sz="2000" b="1" i="0" u="none" strike="noStrike" kern="0" cap="none" spc="0" normalizeH="0" baseline="0" noProof="0" dirty="0">
                <a:ln>
                  <a:noFill/>
                </a:ln>
                <a:solidFill>
                  <a:srgbClr val="000066"/>
                </a:solidFill>
                <a:effectLst/>
                <a:uLnTx/>
                <a:uFillTx/>
                <a:latin typeface="Calibri"/>
                <a:cs typeface="Calibri"/>
                <a:sym typeface="Arial"/>
              </a:rPr>
              <a:t>Internacional</a:t>
            </a:r>
          </a:p>
        </p:txBody>
      </p:sp>
    </p:spTree>
    <p:extLst>
      <p:ext uri="{BB962C8B-B14F-4D97-AF65-F5344CB8AC3E}">
        <p14:creationId xmlns:p14="http://schemas.microsoft.com/office/powerpoint/2010/main" val="3639001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sp>
        <p:nvSpPr>
          <p:cNvPr id="28" name="Shape 88">
            <a:extLst>
              <a:ext uri="{FF2B5EF4-FFF2-40B4-BE49-F238E27FC236}">
                <a16:creationId xmlns:a16="http://schemas.microsoft.com/office/drawing/2014/main" id="{35744CB2-7708-4DCB-A712-02EAFAAFF13B}"/>
              </a:ext>
            </a:extLst>
          </p:cNvPr>
          <p:cNvSpPr txBox="1"/>
          <p:nvPr/>
        </p:nvSpPr>
        <p:spPr>
          <a:xfrm>
            <a:off x="157344" y="164650"/>
            <a:ext cx="3630912" cy="508516"/>
          </a:xfrm>
          <a:prstGeom prst="rect">
            <a:avLst/>
          </a:prstGeom>
          <a:noFill/>
          <a:ln>
            <a:noFill/>
          </a:ln>
        </p:spPr>
        <p:txBody>
          <a:bodyPr wrap="square" lIns="91425" tIns="91425" rIns="91425" bIns="91425" anchor="t" anchorCtr="0">
            <a:noAutofit/>
          </a:bodyPr>
          <a:lstStyle/>
          <a:p>
            <a:pPr lvl="0">
              <a:lnSpc>
                <a:spcPct val="80000"/>
              </a:lnSpc>
              <a:defRPr/>
            </a:pPr>
            <a:r>
              <a:rPr lang="es-CO" sz="2800" dirty="0">
                <a:solidFill>
                  <a:srgbClr val="000066"/>
                </a:solidFill>
                <a:latin typeface="Calibri Light" panose="020F0302020204030204" pitchFamily="34" charset="0"/>
                <a:ea typeface="Roboto"/>
                <a:cs typeface="Calibri Light" panose="020F0302020204030204" pitchFamily="34" charset="0"/>
                <a:sym typeface="Roboto"/>
              </a:rPr>
              <a:t>GESTIÓN DE </a:t>
            </a:r>
            <a:r>
              <a:rPr lang="es-CO" sz="2800" b="1" dirty="0">
                <a:solidFill>
                  <a:srgbClr val="000066"/>
                </a:solidFill>
                <a:latin typeface="Calibri Light" panose="020F0302020204030204" pitchFamily="34" charset="0"/>
                <a:ea typeface="Roboto"/>
                <a:cs typeface="Calibri Light" panose="020F0302020204030204" pitchFamily="34" charset="0"/>
                <a:sym typeface="Roboto"/>
              </a:rPr>
              <a:t>FUENTES DE FINANCIACIÓN</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sz="2800" b="1" i="0" u="none" strike="noStrike" kern="0" cap="none" spc="0" normalizeH="0" baseline="0" noProof="0" dirty="0">
              <a:ln>
                <a:noFill/>
              </a:ln>
              <a:solidFill>
                <a:srgbClr val="000066"/>
              </a:solidFill>
              <a:effectLst/>
              <a:uLnTx/>
              <a:uFillTx/>
              <a:latin typeface="Calibri Light" panose="020F0302020204030204" pitchFamily="34" charset="0"/>
              <a:ea typeface="Roboto"/>
              <a:cs typeface="Calibri Light" panose="020F0302020204030204" pitchFamily="34" charset="0"/>
              <a:sym typeface="Roboto"/>
            </a:endParaRPr>
          </a:p>
        </p:txBody>
      </p:sp>
      <p:sp>
        <p:nvSpPr>
          <p:cNvPr id="4" name="Shape 88">
            <a:extLst>
              <a:ext uri="{FF2B5EF4-FFF2-40B4-BE49-F238E27FC236}">
                <a16:creationId xmlns:a16="http://schemas.microsoft.com/office/drawing/2014/main" id="{484B8C44-C4F1-4DFA-BB98-165A2866B316}"/>
              </a:ext>
            </a:extLst>
          </p:cNvPr>
          <p:cNvSpPr txBox="1"/>
          <p:nvPr/>
        </p:nvSpPr>
        <p:spPr>
          <a:xfrm>
            <a:off x="657640" y="2211689"/>
            <a:ext cx="2342736" cy="1278969"/>
          </a:xfrm>
          <a:prstGeom prst="rect">
            <a:avLst/>
          </a:prstGeom>
          <a:noFill/>
          <a:ln>
            <a:noFill/>
          </a:ln>
        </p:spPr>
        <p:txBody>
          <a:bodyPr wrap="square" lIns="91425" tIns="91425" rIns="91425" bIns="91425" anchor="t" anchorCtr="0">
            <a:noAutofit/>
          </a:bodyPr>
          <a:lstStyle/>
          <a:p>
            <a:pPr lvl="0" algn="ctr">
              <a:lnSpc>
                <a:spcPct val="80000"/>
              </a:lnSpc>
              <a:defRPr/>
            </a:pPr>
            <a:r>
              <a:rPr lang="es-CO" sz="2000" b="1" dirty="0">
                <a:solidFill>
                  <a:srgbClr val="000066"/>
                </a:solidFill>
                <a:latin typeface="Calibri"/>
                <a:ea typeface="Roboto"/>
                <a:cs typeface="Calibri"/>
                <a:sym typeface="Roboto"/>
              </a:rPr>
              <a:t>Contrapartidas -  </a:t>
            </a:r>
          </a:p>
          <a:p>
            <a:pPr lvl="0" algn="ctr">
              <a:lnSpc>
                <a:spcPct val="80000"/>
              </a:lnSpc>
              <a:defRPr/>
            </a:pPr>
            <a:endParaRPr lang="es-CO" sz="2000" b="1" dirty="0">
              <a:solidFill>
                <a:srgbClr val="000066"/>
              </a:solidFill>
              <a:latin typeface="Calibri"/>
              <a:ea typeface="Roboto"/>
              <a:cs typeface="Calibri"/>
              <a:sym typeface="Roboto"/>
            </a:endParaRPr>
          </a:p>
          <a:p>
            <a:pPr lvl="0" algn="ctr">
              <a:lnSpc>
                <a:spcPct val="80000"/>
              </a:lnSpc>
              <a:defRPr/>
            </a:pPr>
            <a:r>
              <a:rPr lang="es-CO" sz="2000" b="1" dirty="0">
                <a:solidFill>
                  <a:srgbClr val="000066"/>
                </a:solidFill>
                <a:latin typeface="Calibri"/>
                <a:ea typeface="Roboto"/>
                <a:cs typeface="Calibri"/>
                <a:sym typeface="Roboto"/>
              </a:rPr>
              <a:t>Fondo Colombia Sostenible</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sz="2000" b="1" i="0" u="none" strike="noStrike" kern="0" cap="none" spc="0" normalizeH="0" baseline="0" noProof="0" dirty="0">
              <a:ln>
                <a:noFill/>
              </a:ln>
              <a:solidFill>
                <a:srgbClr val="000066"/>
              </a:solidFill>
              <a:effectLst/>
              <a:uLnTx/>
              <a:uFillTx/>
              <a:latin typeface="Calibri"/>
              <a:ea typeface="Roboto"/>
              <a:cs typeface="Calibri"/>
              <a:sym typeface="Roboto"/>
            </a:endParaRPr>
          </a:p>
        </p:txBody>
      </p:sp>
      <p:sp>
        <p:nvSpPr>
          <p:cNvPr id="5" name="Shape 88">
            <a:extLst>
              <a:ext uri="{FF2B5EF4-FFF2-40B4-BE49-F238E27FC236}">
                <a16:creationId xmlns:a16="http://schemas.microsoft.com/office/drawing/2014/main" id="{A795397F-E4FA-4007-98CD-B36372FBC494}"/>
              </a:ext>
            </a:extLst>
          </p:cNvPr>
          <p:cNvSpPr txBox="1"/>
          <p:nvPr/>
        </p:nvSpPr>
        <p:spPr>
          <a:xfrm>
            <a:off x="3500644" y="1819201"/>
            <a:ext cx="5024231" cy="1671457"/>
          </a:xfrm>
          <a:prstGeom prst="rect">
            <a:avLst/>
          </a:prstGeom>
          <a:noFill/>
          <a:ln>
            <a:noFill/>
          </a:ln>
        </p:spPr>
        <p:txBody>
          <a:bodyPr wrap="square" lIns="91425" tIns="91425" rIns="91425" bIns="91425" anchor="t" anchorCtr="0">
            <a:noAutofit/>
          </a:bodyPr>
          <a:lstStyle/>
          <a:p>
            <a:pPr lvl="0">
              <a:lnSpc>
                <a:spcPct val="80000"/>
              </a:lnSpc>
              <a:defRPr/>
            </a:pPr>
            <a:r>
              <a:rPr lang="es-CO" sz="1600" dirty="0">
                <a:solidFill>
                  <a:srgbClr val="434343"/>
                </a:solidFill>
                <a:latin typeface="Calibri"/>
                <a:ea typeface="Roboto"/>
                <a:cs typeface="Calibri"/>
                <a:sym typeface="Roboto"/>
              </a:rPr>
              <a:t>Participan PNUD – CAR’S – RAPE Región Central</a:t>
            </a:r>
          </a:p>
          <a:p>
            <a:pPr lvl="0">
              <a:lnSpc>
                <a:spcPct val="80000"/>
              </a:lnSpc>
              <a:defRPr/>
            </a:pPr>
            <a:endParaRPr kumimoji="0" lang="es-CO" sz="1600" i="0" u="none" strike="noStrike" kern="0" cap="none" spc="0" normalizeH="0" baseline="0" noProof="0" dirty="0">
              <a:ln>
                <a:noFill/>
              </a:ln>
              <a:solidFill>
                <a:srgbClr val="434343"/>
              </a:solidFill>
              <a:effectLst/>
              <a:uLnTx/>
              <a:uFillTx/>
              <a:latin typeface="Calibri"/>
              <a:ea typeface="Roboto"/>
              <a:cs typeface="Calibri"/>
              <a:sym typeface="Roboto"/>
            </a:endParaRPr>
          </a:p>
          <a:p>
            <a:pPr lvl="0">
              <a:lnSpc>
                <a:spcPct val="80000"/>
              </a:lnSpc>
              <a:defRPr/>
            </a:pPr>
            <a:r>
              <a:rPr kumimoji="0" lang="es-CO" sz="1600" i="0" u="none" strike="noStrike" kern="0" cap="none" spc="0" normalizeH="0" baseline="0" noProof="0" dirty="0">
                <a:ln>
                  <a:noFill/>
                </a:ln>
                <a:solidFill>
                  <a:srgbClr val="434343"/>
                </a:solidFill>
                <a:effectLst/>
                <a:uLnTx/>
                <a:uFillTx/>
                <a:latin typeface="Calibri"/>
                <a:ea typeface="Roboto"/>
                <a:cs typeface="Calibri"/>
                <a:sym typeface="Roboto"/>
              </a:rPr>
              <a:t>Proyecto </a:t>
            </a:r>
            <a:r>
              <a:rPr lang="es-CO" sz="1600" dirty="0">
                <a:solidFill>
                  <a:srgbClr val="434343"/>
                </a:solidFill>
                <a:latin typeface="Calibri"/>
                <a:ea typeface="Roboto"/>
                <a:cs typeface="Calibri"/>
                <a:sym typeface="Roboto"/>
              </a:rPr>
              <a:t>Nacional de Pago por Servicios Ambientales</a:t>
            </a:r>
          </a:p>
          <a:p>
            <a:pPr lvl="0">
              <a:lnSpc>
                <a:spcPct val="80000"/>
              </a:lnSpc>
              <a:defRPr/>
            </a:pPr>
            <a:endParaRPr lang="es-CO" sz="1600" dirty="0">
              <a:solidFill>
                <a:srgbClr val="434343"/>
              </a:solidFill>
              <a:latin typeface="Calibri"/>
              <a:ea typeface="Roboto"/>
              <a:cs typeface="Calibri"/>
              <a:sym typeface="Roboto"/>
            </a:endParaRPr>
          </a:p>
          <a:p>
            <a:pPr>
              <a:lnSpc>
                <a:spcPct val="80000"/>
              </a:lnSpc>
              <a:defRPr/>
            </a:pPr>
            <a:r>
              <a:rPr lang="es-CO" sz="1600" dirty="0">
                <a:solidFill>
                  <a:srgbClr val="434343"/>
                </a:solidFill>
                <a:latin typeface="Calibri"/>
                <a:ea typeface="Roboto"/>
                <a:cs typeface="Calibri"/>
                <a:sym typeface="Roboto"/>
              </a:rPr>
              <a:t>Valor Total 5 millones de dólares</a:t>
            </a:r>
          </a:p>
          <a:p>
            <a:pPr>
              <a:lnSpc>
                <a:spcPct val="80000"/>
              </a:lnSpc>
              <a:defRPr/>
            </a:pPr>
            <a:endParaRPr lang="es-CO" sz="1600" dirty="0">
              <a:solidFill>
                <a:srgbClr val="434343"/>
              </a:solidFill>
              <a:latin typeface="Calibri"/>
              <a:ea typeface="Roboto"/>
              <a:cs typeface="Calibri"/>
              <a:sym typeface="Roboto"/>
            </a:endParaRPr>
          </a:p>
          <a:p>
            <a:pPr>
              <a:lnSpc>
                <a:spcPct val="80000"/>
              </a:lnSpc>
              <a:defRPr/>
            </a:pPr>
            <a:r>
              <a:rPr lang="es-CO" sz="1600" dirty="0">
                <a:solidFill>
                  <a:srgbClr val="434343"/>
                </a:solidFill>
                <a:latin typeface="Calibri"/>
                <a:ea typeface="Roboto"/>
                <a:cs typeface="Calibri"/>
                <a:sym typeface="Roboto"/>
              </a:rPr>
              <a:t>Contrapartida para la RAPE Región Central de 1.4 Millones de dólares</a:t>
            </a:r>
          </a:p>
          <a:p>
            <a:pPr lvl="0">
              <a:lnSpc>
                <a:spcPct val="80000"/>
              </a:lnSpc>
              <a:defRPr/>
            </a:pPr>
            <a:r>
              <a:rPr lang="es-CO" sz="1600" dirty="0">
                <a:solidFill>
                  <a:srgbClr val="434343"/>
                </a:solidFill>
                <a:latin typeface="Calibri"/>
                <a:ea typeface="Roboto"/>
                <a:cs typeface="Calibri"/>
                <a:sym typeface="Roboto"/>
              </a:rPr>
              <a:t> </a:t>
            </a:r>
            <a:endParaRPr kumimoji="0" sz="1600" i="0" u="none" strike="noStrike" kern="0" cap="none" spc="0" normalizeH="0" baseline="0" noProof="0" dirty="0">
              <a:ln>
                <a:noFill/>
              </a:ln>
              <a:solidFill>
                <a:srgbClr val="434343"/>
              </a:solidFill>
              <a:effectLst/>
              <a:uLnTx/>
              <a:uFillTx/>
              <a:latin typeface="Calibri"/>
              <a:ea typeface="Roboto"/>
              <a:cs typeface="Calibri"/>
              <a:sym typeface="Roboto"/>
            </a:endParaRPr>
          </a:p>
        </p:txBody>
      </p:sp>
      <p:pic>
        <p:nvPicPr>
          <p:cNvPr id="16" name="Imagen 15"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7" name="CuadroTexto 16"/>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de cuentas 2017</a:t>
            </a:r>
          </a:p>
        </p:txBody>
      </p:sp>
      <p:cxnSp>
        <p:nvCxnSpPr>
          <p:cNvPr id="18" name="Conector recto 17"/>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ángulo 13"/>
          <p:cNvSpPr/>
          <p:nvPr/>
        </p:nvSpPr>
        <p:spPr>
          <a:xfrm>
            <a:off x="0" y="159078"/>
            <a:ext cx="82768" cy="840794"/>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20623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sp>
        <p:nvSpPr>
          <p:cNvPr id="4" name="Rectángulo 3">
            <a:extLst>
              <a:ext uri="{FF2B5EF4-FFF2-40B4-BE49-F238E27FC236}">
                <a16:creationId xmlns:a16="http://schemas.microsoft.com/office/drawing/2014/main" id="{0D98E42B-0AFD-4377-BE87-EAB6827555C8}"/>
              </a:ext>
            </a:extLst>
          </p:cNvPr>
          <p:cNvSpPr/>
          <p:nvPr/>
        </p:nvSpPr>
        <p:spPr>
          <a:xfrm>
            <a:off x="2299225" y="1069583"/>
            <a:ext cx="5327701" cy="2893100"/>
          </a:xfrm>
          <a:prstGeom prst="rect">
            <a:avLst/>
          </a:prstGeom>
        </p:spPr>
        <p:txBody>
          <a:bodyPr wrap="square">
            <a:spAutoFit/>
          </a:bodyPr>
          <a:lstStyle/>
          <a:p>
            <a:pPr marL="285750" indent="-285750">
              <a:buFont typeface="Arial" panose="020B0604020202020204" pitchFamily="34" charset="0"/>
              <a:buChar char="•"/>
            </a:pPr>
            <a:r>
              <a:rPr lang="es-CO" dirty="0">
                <a:latin typeface="Calibri"/>
                <a:cs typeface="Calibri"/>
              </a:rPr>
              <a:t>Actualización de la Política de Seguridad Alimentaria al Departamento del Meta</a:t>
            </a:r>
            <a:br>
              <a:rPr lang="es-CO" dirty="0">
                <a:latin typeface="Calibri"/>
                <a:cs typeface="Calibri"/>
              </a:rPr>
            </a:br>
            <a:endParaRPr lang="es-CO" dirty="0">
              <a:latin typeface="Calibri"/>
              <a:cs typeface="Calibri"/>
            </a:endParaRPr>
          </a:p>
          <a:p>
            <a:pPr marL="285750" indent="-285750">
              <a:buFont typeface="Arial" panose="020B0604020202020204" pitchFamily="34" charset="0"/>
              <a:buChar char="•"/>
            </a:pPr>
            <a:r>
              <a:rPr lang="es-CO" dirty="0">
                <a:latin typeface="Calibri"/>
                <a:cs typeface="Calibri"/>
              </a:rPr>
              <a:t>Apoyo a Boyacá y Cundinamarca en análisis para formulación de acuerdo a la subregionalización de los municipios de borde de la Región Central.</a:t>
            </a:r>
            <a:br>
              <a:rPr lang="es-CO" dirty="0">
                <a:latin typeface="Calibri"/>
                <a:cs typeface="Calibri"/>
              </a:rPr>
            </a:br>
            <a:endParaRPr lang="es-CO" dirty="0">
              <a:latin typeface="Calibri"/>
              <a:cs typeface="Calibri"/>
            </a:endParaRPr>
          </a:p>
          <a:p>
            <a:pPr marL="285750" indent="-285750">
              <a:buFont typeface="Arial" panose="020B0604020202020204" pitchFamily="34" charset="0"/>
              <a:buChar char="•"/>
            </a:pPr>
            <a:r>
              <a:rPr lang="es-CO" dirty="0">
                <a:latin typeface="Calibri"/>
                <a:cs typeface="Calibri"/>
              </a:rPr>
              <a:t>Capacitación a Comisiones Regionales de Competitividad.</a:t>
            </a:r>
            <a:br>
              <a:rPr lang="es-CO" dirty="0">
                <a:latin typeface="Calibri"/>
                <a:cs typeface="Calibri"/>
              </a:rPr>
            </a:br>
            <a:endParaRPr lang="es-CO" dirty="0">
              <a:latin typeface="Calibri"/>
              <a:cs typeface="Calibri"/>
            </a:endParaRPr>
          </a:p>
          <a:p>
            <a:pPr marL="285750" indent="-285750">
              <a:buFont typeface="Arial" panose="020B0604020202020204" pitchFamily="34" charset="0"/>
              <a:buChar char="•"/>
            </a:pPr>
            <a:r>
              <a:rPr lang="es-CO" dirty="0">
                <a:latin typeface="Calibri"/>
                <a:cs typeface="Calibri"/>
              </a:rPr>
              <a:t>Acompañamiento a la Gobernación del Tolima para la implementación de señales con adaptación de los estándares internacionales de la Federación Francesa de Ciclismo e IMBA en la Región Central. </a:t>
            </a:r>
          </a:p>
        </p:txBody>
      </p:sp>
      <p:pic>
        <p:nvPicPr>
          <p:cNvPr id="12" name="Imagen 11"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3" name="CuadroTexto 12"/>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de cuentas 2017</a:t>
            </a:r>
          </a:p>
        </p:txBody>
      </p:sp>
      <p:cxnSp>
        <p:nvCxnSpPr>
          <p:cNvPr id="14" name="Conector recto 13"/>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5" name="Shape 88">
            <a:extLst>
              <a:ext uri="{FF2B5EF4-FFF2-40B4-BE49-F238E27FC236}">
                <a16:creationId xmlns:a16="http://schemas.microsoft.com/office/drawing/2014/main" id="{35744CB2-7708-4DCB-A712-02EAFAAFF13B}"/>
              </a:ext>
            </a:extLst>
          </p:cNvPr>
          <p:cNvSpPr txBox="1"/>
          <p:nvPr/>
        </p:nvSpPr>
        <p:spPr>
          <a:xfrm>
            <a:off x="252252" y="491356"/>
            <a:ext cx="1645544" cy="508516"/>
          </a:xfrm>
          <a:prstGeom prst="rect">
            <a:avLst/>
          </a:prstGeom>
          <a:noFill/>
          <a:ln>
            <a:noFill/>
          </a:ln>
        </p:spPr>
        <p:txBody>
          <a:bodyPr wrap="square" lIns="91425" tIns="91425" rIns="91425" bIns="91425" anchor="t" anchorCtr="0">
            <a:noAutofit/>
          </a:bodyPr>
          <a:lstStyle/>
          <a:p>
            <a:pPr lvl="0">
              <a:lnSpc>
                <a:spcPct val="80000"/>
              </a:lnSpc>
              <a:defRPr/>
            </a:pPr>
            <a:r>
              <a:rPr lang="es-CO" sz="2800" dirty="0">
                <a:solidFill>
                  <a:srgbClr val="000066"/>
                </a:solidFill>
                <a:latin typeface="Calibri Light" panose="020F0302020204030204" pitchFamily="34" charset="0"/>
                <a:ea typeface="Roboto"/>
                <a:cs typeface="Calibri Light" panose="020F0302020204030204" pitchFamily="34" charset="0"/>
                <a:sym typeface="Roboto"/>
              </a:rPr>
              <a:t>ASESORÍA</a:t>
            </a:r>
          </a:p>
          <a:p>
            <a:pPr lvl="0">
              <a:lnSpc>
                <a:spcPct val="80000"/>
              </a:lnSpc>
              <a:defRPr/>
            </a:pPr>
            <a:r>
              <a:rPr lang="es-CO" sz="2800" b="1" dirty="0">
                <a:solidFill>
                  <a:srgbClr val="000066"/>
                </a:solidFill>
                <a:latin typeface="Calibri Light" panose="020F0302020204030204" pitchFamily="34" charset="0"/>
                <a:ea typeface="Roboto"/>
                <a:cs typeface="Calibri Light" panose="020F0302020204030204" pitchFamily="34" charset="0"/>
                <a:sym typeface="Roboto"/>
              </a:rPr>
              <a:t>TÉCNICA</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sz="2800" b="1" i="0" u="none" strike="noStrike" kern="0" cap="none" spc="0" normalizeH="0" baseline="0" noProof="0" dirty="0">
              <a:ln>
                <a:noFill/>
              </a:ln>
              <a:solidFill>
                <a:srgbClr val="000066"/>
              </a:solidFill>
              <a:effectLst/>
              <a:uLnTx/>
              <a:uFillTx/>
              <a:latin typeface="Calibri Light" panose="020F0302020204030204" pitchFamily="34" charset="0"/>
              <a:ea typeface="Roboto"/>
              <a:cs typeface="Calibri Light" panose="020F0302020204030204" pitchFamily="34" charset="0"/>
              <a:sym typeface="Roboto"/>
            </a:endParaRPr>
          </a:p>
        </p:txBody>
      </p:sp>
      <p:sp>
        <p:nvSpPr>
          <p:cNvPr id="16" name="Rectángulo 15"/>
          <p:cNvSpPr/>
          <p:nvPr/>
        </p:nvSpPr>
        <p:spPr>
          <a:xfrm>
            <a:off x="0" y="159078"/>
            <a:ext cx="82768" cy="840794"/>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09481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sp>
        <p:nvSpPr>
          <p:cNvPr id="7" name="Rectángulo 6">
            <a:extLst>
              <a:ext uri="{FF2B5EF4-FFF2-40B4-BE49-F238E27FC236}">
                <a16:creationId xmlns:a16="http://schemas.microsoft.com/office/drawing/2014/main" id="{52AEA395-3ABE-4184-BF82-B821DA154D64}"/>
              </a:ext>
            </a:extLst>
          </p:cNvPr>
          <p:cNvSpPr/>
          <p:nvPr/>
        </p:nvSpPr>
        <p:spPr>
          <a:xfrm>
            <a:off x="3585183" y="3031342"/>
            <a:ext cx="4499789" cy="307777"/>
          </a:xfrm>
          <a:prstGeom prst="rect">
            <a:avLst/>
          </a:prstGeom>
        </p:spPr>
        <p:txBody>
          <a:bodyPr wrap="square">
            <a:spAutoFit/>
          </a:bodyPr>
          <a:lstStyle/>
          <a:p>
            <a:pPr marL="285750" indent="-285750">
              <a:buFont typeface="Arial" panose="020B0604020202020204" pitchFamily="34" charset="0"/>
              <a:buChar char="•"/>
            </a:pPr>
            <a:r>
              <a:rPr lang="es-CO" dirty="0">
                <a:solidFill>
                  <a:srgbClr val="434343"/>
                </a:solidFill>
                <a:latin typeface="Calibri"/>
                <a:cs typeface="Calibri"/>
              </a:rPr>
              <a:t>Diplomado de Ordenamiento Territorial</a:t>
            </a:r>
          </a:p>
        </p:txBody>
      </p:sp>
      <p:sp>
        <p:nvSpPr>
          <p:cNvPr id="8" name="Rectángulo 7">
            <a:extLst>
              <a:ext uri="{FF2B5EF4-FFF2-40B4-BE49-F238E27FC236}">
                <a16:creationId xmlns:a16="http://schemas.microsoft.com/office/drawing/2014/main" id="{A0420E2A-8708-4B4B-831D-FBF02EF69C81}"/>
              </a:ext>
            </a:extLst>
          </p:cNvPr>
          <p:cNvSpPr/>
          <p:nvPr/>
        </p:nvSpPr>
        <p:spPr>
          <a:xfrm>
            <a:off x="3585183" y="4039027"/>
            <a:ext cx="4499789" cy="307777"/>
          </a:xfrm>
          <a:prstGeom prst="rect">
            <a:avLst/>
          </a:prstGeom>
        </p:spPr>
        <p:txBody>
          <a:bodyPr wrap="square">
            <a:spAutoFit/>
          </a:bodyPr>
          <a:lstStyle/>
          <a:p>
            <a:pPr marL="285750" indent="-285750">
              <a:buFont typeface="Arial" panose="020B0604020202020204" pitchFamily="34" charset="0"/>
              <a:buChar char="•"/>
            </a:pPr>
            <a:r>
              <a:rPr lang="es-CO" dirty="0">
                <a:solidFill>
                  <a:srgbClr val="434343"/>
                </a:solidFill>
                <a:latin typeface="Calibri"/>
                <a:cs typeface="Calibri"/>
              </a:rPr>
              <a:t>Talleres con Operadores Turísticos</a:t>
            </a:r>
          </a:p>
        </p:txBody>
      </p:sp>
      <p:sp>
        <p:nvSpPr>
          <p:cNvPr id="13" name="Rectángulo 12">
            <a:extLst>
              <a:ext uri="{FF2B5EF4-FFF2-40B4-BE49-F238E27FC236}">
                <a16:creationId xmlns:a16="http://schemas.microsoft.com/office/drawing/2014/main" id="{B8195048-7172-44A8-AC51-9D538932C240}"/>
              </a:ext>
            </a:extLst>
          </p:cNvPr>
          <p:cNvSpPr/>
          <p:nvPr/>
        </p:nvSpPr>
        <p:spPr>
          <a:xfrm>
            <a:off x="3585183" y="2159493"/>
            <a:ext cx="4261062" cy="307777"/>
          </a:xfrm>
          <a:prstGeom prst="rect">
            <a:avLst/>
          </a:prstGeom>
        </p:spPr>
        <p:txBody>
          <a:bodyPr wrap="square">
            <a:spAutoFit/>
          </a:bodyPr>
          <a:lstStyle/>
          <a:p>
            <a:pPr marL="285750" indent="-285750">
              <a:buFont typeface="Arial" panose="020B0604020202020204" pitchFamily="34" charset="0"/>
              <a:buChar char="•"/>
            </a:pPr>
            <a:r>
              <a:rPr lang="es-CO" dirty="0">
                <a:solidFill>
                  <a:srgbClr val="434343"/>
                </a:solidFill>
                <a:latin typeface="Calibri"/>
                <a:cs typeface="Calibri"/>
              </a:rPr>
              <a:t>Talleres de Agricultura Urbana con Cambio Verde</a:t>
            </a:r>
          </a:p>
        </p:txBody>
      </p:sp>
      <p:pic>
        <p:nvPicPr>
          <p:cNvPr id="17" name="Imagen 16"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8" name="CuadroTexto 17"/>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de cuentas 2017</a:t>
            </a:r>
          </a:p>
        </p:txBody>
      </p:sp>
      <p:cxnSp>
        <p:nvCxnSpPr>
          <p:cNvPr id="19" name="Conector recto 18"/>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5" name="Shape 88">
            <a:extLst>
              <a:ext uri="{FF2B5EF4-FFF2-40B4-BE49-F238E27FC236}">
                <a16:creationId xmlns:a16="http://schemas.microsoft.com/office/drawing/2014/main" id="{35744CB2-7708-4DCB-A712-02EAFAAFF13B}"/>
              </a:ext>
            </a:extLst>
          </p:cNvPr>
          <p:cNvSpPr txBox="1"/>
          <p:nvPr/>
        </p:nvSpPr>
        <p:spPr>
          <a:xfrm>
            <a:off x="157343" y="164650"/>
            <a:ext cx="6448380" cy="508516"/>
          </a:xfrm>
          <a:prstGeom prst="rect">
            <a:avLst/>
          </a:prstGeom>
          <a:noFill/>
          <a:ln>
            <a:noFill/>
          </a:ln>
        </p:spPr>
        <p:txBody>
          <a:bodyPr wrap="square" lIns="91425" tIns="91425" rIns="91425" bIns="91425" anchor="t" anchorCtr="0">
            <a:noAutofit/>
          </a:bodyPr>
          <a:lstStyle/>
          <a:p>
            <a:pPr lvl="0">
              <a:lnSpc>
                <a:spcPct val="80000"/>
              </a:lnSpc>
              <a:defRPr/>
            </a:pPr>
            <a:r>
              <a:rPr lang="es-CO" sz="2800" dirty="0">
                <a:solidFill>
                  <a:srgbClr val="000066"/>
                </a:solidFill>
                <a:latin typeface="Calibri Light" panose="020F0302020204030204" pitchFamily="34" charset="0"/>
                <a:ea typeface="Roboto"/>
                <a:cs typeface="Calibri Light" panose="020F0302020204030204" pitchFamily="34" charset="0"/>
                <a:sym typeface="Roboto"/>
              </a:rPr>
              <a:t>TRANSFERENCIA </a:t>
            </a:r>
            <a:r>
              <a:rPr lang="es-CO" sz="2800" b="1" dirty="0">
                <a:solidFill>
                  <a:srgbClr val="000066"/>
                </a:solidFill>
                <a:latin typeface="Calibri Light" panose="020F0302020204030204" pitchFamily="34" charset="0"/>
                <a:ea typeface="Roboto"/>
                <a:cs typeface="Calibri Light" panose="020F0302020204030204" pitchFamily="34" charset="0"/>
                <a:sym typeface="Roboto"/>
              </a:rPr>
              <a:t>DEL CONOCIMIENTO</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sz="2800" b="1" i="0" u="none" strike="noStrike" kern="0" cap="none" spc="0" normalizeH="0" baseline="0" noProof="0" dirty="0">
              <a:ln>
                <a:noFill/>
              </a:ln>
              <a:solidFill>
                <a:srgbClr val="000066"/>
              </a:solidFill>
              <a:effectLst/>
              <a:uLnTx/>
              <a:uFillTx/>
              <a:latin typeface="Calibri Light" panose="020F0302020204030204" pitchFamily="34" charset="0"/>
              <a:ea typeface="Roboto"/>
              <a:cs typeface="Calibri Light" panose="020F0302020204030204" pitchFamily="34" charset="0"/>
              <a:sym typeface="Roboto"/>
            </a:endParaRPr>
          </a:p>
        </p:txBody>
      </p:sp>
      <p:sp>
        <p:nvSpPr>
          <p:cNvPr id="16" name="Rectángulo 15"/>
          <p:cNvSpPr/>
          <p:nvPr/>
        </p:nvSpPr>
        <p:spPr>
          <a:xfrm>
            <a:off x="0" y="159078"/>
            <a:ext cx="82768" cy="514088"/>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3" name="Imagen 2"/>
          <p:cNvPicPr>
            <a:picLocks noChangeAspect="1"/>
          </p:cNvPicPr>
          <p:nvPr/>
        </p:nvPicPr>
        <p:blipFill>
          <a:blip r:embed="rId5"/>
          <a:stretch>
            <a:fillRect/>
          </a:stretch>
        </p:blipFill>
        <p:spPr>
          <a:xfrm>
            <a:off x="1058855" y="3451161"/>
            <a:ext cx="2255536" cy="1459050"/>
          </a:xfrm>
          <a:prstGeom prst="rect">
            <a:avLst/>
          </a:prstGeom>
        </p:spPr>
      </p:pic>
      <p:pic>
        <p:nvPicPr>
          <p:cNvPr id="9" name="Imagen 8"/>
          <p:cNvPicPr>
            <a:picLocks noChangeAspect="1"/>
          </p:cNvPicPr>
          <p:nvPr/>
        </p:nvPicPr>
        <p:blipFill rotWithShape="1">
          <a:blip r:embed="rId6" cstate="screen">
            <a:extLst>
              <a:ext uri="{28A0092B-C50C-407E-A947-70E740481C1C}">
                <a14:useLocalDpi xmlns:a14="http://schemas.microsoft.com/office/drawing/2010/main"/>
              </a:ext>
            </a:extLst>
          </a:blip>
          <a:srcRect b="22322"/>
          <a:stretch/>
        </p:blipFill>
        <p:spPr>
          <a:xfrm>
            <a:off x="1051556" y="2618767"/>
            <a:ext cx="2211640" cy="934566"/>
          </a:xfrm>
          <a:prstGeom prst="rect">
            <a:avLst/>
          </a:prstGeom>
        </p:spPr>
      </p:pic>
      <p:pic>
        <p:nvPicPr>
          <p:cNvPr id="12" name="Imagen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31367" y="2123368"/>
            <a:ext cx="2037212" cy="388228"/>
          </a:xfrm>
          <a:prstGeom prst="rect">
            <a:avLst/>
          </a:prstGeom>
        </p:spPr>
      </p:pic>
      <p:cxnSp>
        <p:nvCxnSpPr>
          <p:cNvPr id="22" name="Conector recto 21">
            <a:extLst>
              <a:ext uri="{FF2B5EF4-FFF2-40B4-BE49-F238E27FC236}">
                <a16:creationId xmlns:a16="http://schemas.microsoft.com/office/drawing/2014/main" id="{93A25FF3-7371-4E5F-AD11-EDAA2F624599}"/>
              </a:ext>
            </a:extLst>
          </p:cNvPr>
          <p:cNvCxnSpPr/>
          <p:nvPr/>
        </p:nvCxnSpPr>
        <p:spPr>
          <a:xfrm>
            <a:off x="1064188" y="1954196"/>
            <a:ext cx="6825851"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93A25FF3-7371-4E5F-AD11-EDAA2F624599}"/>
              </a:ext>
            </a:extLst>
          </p:cNvPr>
          <p:cNvCxnSpPr/>
          <p:nvPr/>
        </p:nvCxnSpPr>
        <p:spPr>
          <a:xfrm>
            <a:off x="1064188" y="2688254"/>
            <a:ext cx="6825851"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93A25FF3-7371-4E5F-AD11-EDAA2F624599}"/>
              </a:ext>
            </a:extLst>
          </p:cNvPr>
          <p:cNvCxnSpPr/>
          <p:nvPr/>
        </p:nvCxnSpPr>
        <p:spPr>
          <a:xfrm>
            <a:off x="1064188" y="3673529"/>
            <a:ext cx="6825851"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E3EAA815-8E46-43B3-AEAC-DD58F53C344C}"/>
              </a:ext>
            </a:extLst>
          </p:cNvPr>
          <p:cNvSpPr/>
          <p:nvPr/>
        </p:nvSpPr>
        <p:spPr>
          <a:xfrm>
            <a:off x="1064188" y="1332582"/>
            <a:ext cx="1758815" cy="307777"/>
          </a:xfrm>
          <a:prstGeom prst="rect">
            <a:avLst/>
          </a:prstGeom>
        </p:spPr>
        <p:txBody>
          <a:bodyPr wrap="none">
            <a:spAutoFit/>
          </a:bodyPr>
          <a:lstStyle/>
          <a:p>
            <a:r>
              <a:rPr lang="es-CO" dirty="0">
                <a:solidFill>
                  <a:srgbClr val="434343"/>
                </a:solidFill>
                <a:latin typeface="Calibri"/>
                <a:cs typeface="Calibri"/>
              </a:rPr>
              <a:t>ENTIDAD QUE APOYA</a:t>
            </a:r>
            <a:endParaRPr lang="es-CO" dirty="0"/>
          </a:p>
        </p:txBody>
      </p:sp>
      <p:sp>
        <p:nvSpPr>
          <p:cNvPr id="21" name="Rectángulo 20">
            <a:extLst>
              <a:ext uri="{FF2B5EF4-FFF2-40B4-BE49-F238E27FC236}">
                <a16:creationId xmlns:a16="http://schemas.microsoft.com/office/drawing/2014/main" id="{9083393D-736C-47D8-A16E-513F070CD589}"/>
              </a:ext>
            </a:extLst>
          </p:cNvPr>
          <p:cNvSpPr/>
          <p:nvPr/>
        </p:nvSpPr>
        <p:spPr>
          <a:xfrm>
            <a:off x="4559863" y="1348342"/>
            <a:ext cx="990977" cy="307777"/>
          </a:xfrm>
          <a:prstGeom prst="rect">
            <a:avLst/>
          </a:prstGeom>
        </p:spPr>
        <p:txBody>
          <a:bodyPr wrap="none">
            <a:spAutoFit/>
          </a:bodyPr>
          <a:lstStyle/>
          <a:p>
            <a:r>
              <a:rPr lang="es-CO" dirty="0">
                <a:solidFill>
                  <a:srgbClr val="434343"/>
                </a:solidFill>
                <a:latin typeface="Calibri"/>
                <a:cs typeface="Calibri"/>
              </a:rPr>
              <a:t>ACTIVIDAD</a:t>
            </a:r>
            <a:endParaRPr lang="es-CO" dirty="0"/>
          </a:p>
        </p:txBody>
      </p:sp>
    </p:spTree>
    <p:extLst>
      <p:ext uri="{BB962C8B-B14F-4D97-AF65-F5344CB8AC3E}">
        <p14:creationId xmlns:p14="http://schemas.microsoft.com/office/powerpoint/2010/main" val="872484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pic>
        <p:nvPicPr>
          <p:cNvPr id="17" name="Imagen 16"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8" name="CuadroTexto 17"/>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de cuentas 2017</a:t>
            </a:r>
          </a:p>
        </p:txBody>
      </p:sp>
      <p:cxnSp>
        <p:nvCxnSpPr>
          <p:cNvPr id="19" name="Conector recto 18"/>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pic>
        <p:nvPicPr>
          <p:cNvPr id="15" name="Imagen 14" descr="DEPARTAMENTOS-01.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56279" y="2866502"/>
            <a:ext cx="761238" cy="674370"/>
          </a:xfrm>
          <a:prstGeom prst="rect">
            <a:avLst/>
          </a:prstGeom>
        </p:spPr>
      </p:pic>
      <p:pic>
        <p:nvPicPr>
          <p:cNvPr id="16" name="Imagen 15" descr="DEPARTAMENTOS-02.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42726" y="2824444"/>
            <a:ext cx="461772" cy="685800"/>
          </a:xfrm>
          <a:prstGeom prst="rect">
            <a:avLst/>
          </a:prstGeom>
        </p:spPr>
      </p:pic>
      <p:pic>
        <p:nvPicPr>
          <p:cNvPr id="20" name="Imagen 19" descr="DEPARTAMENTOS-03.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22897" y="2623602"/>
            <a:ext cx="477803" cy="1100858"/>
          </a:xfrm>
          <a:prstGeom prst="rect">
            <a:avLst/>
          </a:prstGeom>
        </p:spPr>
      </p:pic>
      <p:pic>
        <p:nvPicPr>
          <p:cNvPr id="21" name="Imagen 20" descr="DEPARTAMENTOS-04.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31345" y="2708830"/>
            <a:ext cx="1081278" cy="930402"/>
          </a:xfrm>
          <a:prstGeom prst="rect">
            <a:avLst/>
          </a:prstGeom>
        </p:spPr>
      </p:pic>
      <p:pic>
        <p:nvPicPr>
          <p:cNvPr id="22" name="Imagen 21" descr="DEPARTAMENTOS-05.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26500" y="2939654"/>
            <a:ext cx="518922" cy="601218"/>
          </a:xfrm>
          <a:prstGeom prst="rect">
            <a:avLst/>
          </a:prstGeom>
        </p:spPr>
      </p:pic>
      <p:sp>
        <p:nvSpPr>
          <p:cNvPr id="23" name="CuadroTexto 22"/>
          <p:cNvSpPr txBox="1"/>
          <p:nvPr/>
        </p:nvSpPr>
        <p:spPr>
          <a:xfrm>
            <a:off x="726543" y="3632545"/>
            <a:ext cx="1329562" cy="415498"/>
          </a:xfrm>
          <a:prstGeom prst="rect">
            <a:avLst/>
          </a:prstGeom>
          <a:noFill/>
        </p:spPr>
        <p:txBody>
          <a:bodyPr wrap="square" rtlCol="0">
            <a:spAutoFit/>
          </a:bodyPr>
          <a:lstStyle/>
          <a:p>
            <a:pPr algn="ctr" defTabSz="408137">
              <a:defRPr/>
            </a:pPr>
            <a:r>
              <a:rPr lang="es-ES" sz="1050" b="1" kern="1200" dirty="0">
                <a:solidFill>
                  <a:srgbClr val="002060"/>
                </a:solidFill>
                <a:latin typeface="Century Gothic"/>
                <a:cs typeface="Century Gothic"/>
              </a:rPr>
              <a:t>Departamento</a:t>
            </a:r>
          </a:p>
          <a:p>
            <a:pPr marL="0" marR="0" lvl="0" indent="0" algn="ctr" defTabSz="408137" rtl="0" eaLnBrk="1" fontAlgn="auto" latinLnBrk="0" hangingPunct="1">
              <a:lnSpc>
                <a:spcPct val="100000"/>
              </a:lnSpc>
              <a:spcBef>
                <a:spcPts val="0"/>
              </a:spcBef>
              <a:spcAft>
                <a:spcPts val="0"/>
              </a:spcAft>
              <a:buClrTx/>
              <a:buSzTx/>
              <a:buFontTx/>
              <a:buNone/>
              <a:tabLst/>
              <a:defRPr/>
            </a:pPr>
            <a:r>
              <a:rPr kumimoji="0" lang="es-ES" sz="1050" b="1" i="0" u="none" strike="noStrike" kern="1200" cap="none" spc="0" normalizeH="0" baseline="0" noProof="0" dirty="0">
                <a:ln>
                  <a:noFill/>
                </a:ln>
                <a:solidFill>
                  <a:srgbClr val="002060"/>
                </a:solidFill>
                <a:effectLst/>
                <a:uLnTx/>
                <a:uFillTx/>
                <a:latin typeface="Century Gothic"/>
                <a:ea typeface="+mn-ea"/>
                <a:cs typeface="Century Gothic"/>
                <a:sym typeface="Arial"/>
              </a:rPr>
              <a:t>Cundinamarca</a:t>
            </a:r>
          </a:p>
        </p:txBody>
      </p:sp>
      <p:sp>
        <p:nvSpPr>
          <p:cNvPr id="24" name="CuadroTexto 23"/>
          <p:cNvSpPr txBox="1"/>
          <p:nvPr/>
        </p:nvSpPr>
        <p:spPr>
          <a:xfrm>
            <a:off x="2310424" y="3639232"/>
            <a:ext cx="1201951" cy="415498"/>
          </a:xfrm>
          <a:prstGeom prst="rect">
            <a:avLst/>
          </a:prstGeom>
          <a:noFill/>
        </p:spPr>
        <p:txBody>
          <a:bodyPr wrap="square" rtlCol="0">
            <a:spAutoFit/>
          </a:bodyPr>
          <a:lstStyle/>
          <a:p>
            <a:pPr algn="ctr" defTabSz="408137">
              <a:defRPr/>
            </a:pPr>
            <a:r>
              <a:rPr lang="es-ES" sz="1050" b="1" kern="1200" dirty="0">
                <a:solidFill>
                  <a:srgbClr val="002060"/>
                </a:solidFill>
                <a:latin typeface="Century Gothic"/>
                <a:cs typeface="Century Gothic"/>
              </a:rPr>
              <a:t>Departamento</a:t>
            </a:r>
          </a:p>
          <a:p>
            <a:pPr marL="0" marR="0" lvl="0" indent="0" algn="ctr" defTabSz="408137" rtl="0" eaLnBrk="1" fontAlgn="auto" latinLnBrk="0" hangingPunct="1">
              <a:lnSpc>
                <a:spcPct val="100000"/>
              </a:lnSpc>
              <a:spcBef>
                <a:spcPts val="0"/>
              </a:spcBef>
              <a:spcAft>
                <a:spcPts val="0"/>
              </a:spcAft>
              <a:buClrTx/>
              <a:buSzTx/>
              <a:buFontTx/>
              <a:buNone/>
              <a:tabLst/>
              <a:defRPr/>
            </a:pPr>
            <a:r>
              <a:rPr kumimoji="0" lang="es-ES" sz="1050" b="1" i="0" u="none" strike="noStrike" kern="1200" cap="none" spc="0" normalizeH="0" baseline="0" noProof="0" dirty="0">
                <a:ln>
                  <a:noFill/>
                </a:ln>
                <a:solidFill>
                  <a:srgbClr val="002060"/>
                </a:solidFill>
                <a:effectLst/>
                <a:uLnTx/>
                <a:uFillTx/>
                <a:latin typeface="Century Gothic"/>
                <a:ea typeface="+mn-ea"/>
                <a:cs typeface="Century Gothic"/>
                <a:sym typeface="Arial"/>
              </a:rPr>
              <a:t>Boyacá</a:t>
            </a:r>
          </a:p>
        </p:txBody>
      </p:sp>
      <p:sp>
        <p:nvSpPr>
          <p:cNvPr id="25" name="CuadroTexto 24"/>
          <p:cNvSpPr txBox="1"/>
          <p:nvPr/>
        </p:nvSpPr>
        <p:spPr>
          <a:xfrm>
            <a:off x="3926420" y="3639232"/>
            <a:ext cx="1286203" cy="415498"/>
          </a:xfrm>
          <a:prstGeom prst="rect">
            <a:avLst/>
          </a:prstGeom>
          <a:noFill/>
        </p:spPr>
        <p:txBody>
          <a:bodyPr wrap="square" rtlCol="0">
            <a:spAutoFit/>
          </a:bodyPr>
          <a:lstStyle/>
          <a:p>
            <a:pPr marL="0" marR="0" lvl="0" indent="0" algn="ctr" defTabSz="408137" rtl="0" eaLnBrk="1" fontAlgn="auto" latinLnBrk="0" hangingPunct="1">
              <a:lnSpc>
                <a:spcPct val="100000"/>
              </a:lnSpc>
              <a:spcBef>
                <a:spcPts val="0"/>
              </a:spcBef>
              <a:spcAft>
                <a:spcPts val="0"/>
              </a:spcAft>
              <a:buClrTx/>
              <a:buSzTx/>
              <a:buFontTx/>
              <a:buNone/>
              <a:tabLst/>
              <a:defRPr/>
            </a:pPr>
            <a:r>
              <a:rPr kumimoji="0" lang="es-ES" sz="1050" b="1" i="0" u="none" strike="noStrike" kern="1200" cap="none" spc="0" normalizeH="0" baseline="0" noProof="0" dirty="0">
                <a:ln>
                  <a:noFill/>
                </a:ln>
                <a:solidFill>
                  <a:srgbClr val="002060"/>
                </a:solidFill>
                <a:effectLst/>
                <a:uLnTx/>
                <a:uFillTx/>
                <a:latin typeface="Century Gothic"/>
                <a:ea typeface="+mn-ea"/>
                <a:cs typeface="Century Gothic"/>
                <a:sym typeface="Arial"/>
              </a:rPr>
              <a:t>Departamento</a:t>
            </a:r>
          </a:p>
          <a:p>
            <a:pPr marL="0" marR="0" lvl="0" indent="0" algn="ctr" defTabSz="408137" rtl="0" eaLnBrk="1" fontAlgn="auto" latinLnBrk="0" hangingPunct="1">
              <a:lnSpc>
                <a:spcPct val="100000"/>
              </a:lnSpc>
              <a:spcBef>
                <a:spcPts val="0"/>
              </a:spcBef>
              <a:spcAft>
                <a:spcPts val="0"/>
              </a:spcAft>
              <a:buClrTx/>
              <a:buSzTx/>
              <a:buFontTx/>
              <a:buNone/>
              <a:tabLst/>
              <a:defRPr/>
            </a:pPr>
            <a:r>
              <a:rPr lang="es-ES" sz="1050" b="1" kern="1200" dirty="0">
                <a:solidFill>
                  <a:srgbClr val="002060"/>
                </a:solidFill>
                <a:latin typeface="Century Gothic"/>
                <a:ea typeface="+mn-ea"/>
                <a:cs typeface="Century Gothic"/>
              </a:rPr>
              <a:t>Meta</a:t>
            </a:r>
            <a:endParaRPr kumimoji="0" lang="es-ES" sz="1050" b="1" i="0" u="none" strike="noStrike" kern="1200" cap="none" spc="0" normalizeH="0" baseline="0" noProof="0" dirty="0">
              <a:ln>
                <a:noFill/>
              </a:ln>
              <a:solidFill>
                <a:srgbClr val="002060"/>
              </a:solidFill>
              <a:effectLst/>
              <a:uLnTx/>
              <a:uFillTx/>
              <a:latin typeface="Century Gothic"/>
              <a:ea typeface="+mn-ea"/>
              <a:cs typeface="Century Gothic"/>
              <a:sym typeface="Arial"/>
            </a:endParaRPr>
          </a:p>
        </p:txBody>
      </p:sp>
      <p:sp>
        <p:nvSpPr>
          <p:cNvPr id="26" name="CuadroTexto 25"/>
          <p:cNvSpPr txBox="1"/>
          <p:nvPr/>
        </p:nvSpPr>
        <p:spPr>
          <a:xfrm>
            <a:off x="5699416" y="3633496"/>
            <a:ext cx="1194197" cy="415498"/>
          </a:xfrm>
          <a:prstGeom prst="rect">
            <a:avLst/>
          </a:prstGeom>
          <a:noFill/>
        </p:spPr>
        <p:txBody>
          <a:bodyPr wrap="square" rtlCol="0">
            <a:spAutoFit/>
          </a:bodyPr>
          <a:lstStyle/>
          <a:p>
            <a:pPr algn="ctr" defTabSz="408137">
              <a:defRPr/>
            </a:pPr>
            <a:r>
              <a:rPr lang="es-ES" sz="1050" b="1" kern="1200" dirty="0">
                <a:solidFill>
                  <a:srgbClr val="002060"/>
                </a:solidFill>
                <a:latin typeface="Century Gothic"/>
                <a:cs typeface="Century Gothic"/>
              </a:rPr>
              <a:t>Departamento</a:t>
            </a:r>
          </a:p>
          <a:p>
            <a:pPr marL="0" marR="0" lvl="0" indent="0" algn="ctr" defTabSz="408137" rtl="0" eaLnBrk="1" fontAlgn="auto" latinLnBrk="0" hangingPunct="1">
              <a:lnSpc>
                <a:spcPct val="100000"/>
              </a:lnSpc>
              <a:spcBef>
                <a:spcPts val="0"/>
              </a:spcBef>
              <a:spcAft>
                <a:spcPts val="0"/>
              </a:spcAft>
              <a:buClrTx/>
              <a:buSzTx/>
              <a:buFontTx/>
              <a:buNone/>
              <a:tabLst/>
              <a:defRPr/>
            </a:pPr>
            <a:r>
              <a:rPr kumimoji="0" lang="es-ES" sz="1050" b="1" i="0" u="none" strike="noStrike" kern="1200" cap="none" spc="0" normalizeH="0" baseline="0" noProof="0" dirty="0">
                <a:ln>
                  <a:noFill/>
                </a:ln>
                <a:solidFill>
                  <a:srgbClr val="002060"/>
                </a:solidFill>
                <a:effectLst/>
                <a:uLnTx/>
                <a:uFillTx/>
                <a:latin typeface="Century Gothic"/>
                <a:ea typeface="+mn-ea"/>
                <a:cs typeface="Century Gothic"/>
                <a:sym typeface="Arial"/>
              </a:rPr>
              <a:t>Tolima</a:t>
            </a:r>
          </a:p>
        </p:txBody>
      </p:sp>
      <p:sp>
        <p:nvSpPr>
          <p:cNvPr id="27" name="CuadroTexto 26"/>
          <p:cNvSpPr txBox="1"/>
          <p:nvPr/>
        </p:nvSpPr>
        <p:spPr>
          <a:xfrm>
            <a:off x="7285497" y="3713336"/>
            <a:ext cx="1152604" cy="253916"/>
          </a:xfrm>
          <a:prstGeom prst="rect">
            <a:avLst/>
          </a:prstGeom>
          <a:noFill/>
        </p:spPr>
        <p:txBody>
          <a:bodyPr wrap="square" rtlCol="0">
            <a:spAutoFit/>
          </a:bodyPr>
          <a:lstStyle/>
          <a:p>
            <a:pPr marL="0" marR="0" lvl="0" indent="0" algn="ctr" defTabSz="408137" rtl="0" eaLnBrk="1" fontAlgn="auto" latinLnBrk="0" hangingPunct="1">
              <a:lnSpc>
                <a:spcPct val="100000"/>
              </a:lnSpc>
              <a:spcBef>
                <a:spcPts val="0"/>
              </a:spcBef>
              <a:spcAft>
                <a:spcPts val="0"/>
              </a:spcAft>
              <a:buClrTx/>
              <a:buSzTx/>
              <a:buFontTx/>
              <a:buNone/>
              <a:tabLst/>
              <a:defRPr/>
            </a:pPr>
            <a:r>
              <a:rPr kumimoji="0" lang="es-ES" sz="1050" b="1" i="0" u="none" strike="noStrike" kern="1200" cap="none" spc="0" normalizeH="0" baseline="0" noProof="0" dirty="0">
                <a:ln>
                  <a:noFill/>
                </a:ln>
                <a:solidFill>
                  <a:srgbClr val="002060"/>
                </a:solidFill>
                <a:effectLst/>
                <a:uLnTx/>
                <a:uFillTx/>
                <a:latin typeface="Century Gothic"/>
                <a:ea typeface="+mn-ea"/>
                <a:cs typeface="Century Gothic"/>
                <a:sym typeface="Arial"/>
              </a:rPr>
              <a:t>Bogotá D.C.</a:t>
            </a:r>
          </a:p>
        </p:txBody>
      </p:sp>
      <p:cxnSp>
        <p:nvCxnSpPr>
          <p:cNvPr id="28" name="Conector recto 27"/>
          <p:cNvCxnSpPr/>
          <p:nvPr/>
        </p:nvCxnSpPr>
        <p:spPr>
          <a:xfrm>
            <a:off x="2056105" y="1280206"/>
            <a:ext cx="0" cy="2767838"/>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Conector recto 28"/>
          <p:cNvCxnSpPr/>
          <p:nvPr/>
        </p:nvCxnSpPr>
        <p:spPr>
          <a:xfrm>
            <a:off x="3758905" y="1280206"/>
            <a:ext cx="0" cy="2767838"/>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Conector recto 29"/>
          <p:cNvCxnSpPr/>
          <p:nvPr/>
        </p:nvCxnSpPr>
        <p:spPr>
          <a:xfrm>
            <a:off x="5461705" y="1280206"/>
            <a:ext cx="0" cy="2767838"/>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Conector recto 30"/>
          <p:cNvCxnSpPr/>
          <p:nvPr/>
        </p:nvCxnSpPr>
        <p:spPr>
          <a:xfrm>
            <a:off x="7164505" y="1280206"/>
            <a:ext cx="0" cy="2767838"/>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8" name="Shape 88">
            <a:extLst>
              <a:ext uri="{FF2B5EF4-FFF2-40B4-BE49-F238E27FC236}">
                <a16:creationId xmlns:a16="http://schemas.microsoft.com/office/drawing/2014/main" id="{35744CB2-7708-4DCB-A712-02EAFAAFF13B}"/>
              </a:ext>
            </a:extLst>
          </p:cNvPr>
          <p:cNvSpPr txBox="1"/>
          <p:nvPr/>
        </p:nvSpPr>
        <p:spPr>
          <a:xfrm>
            <a:off x="157343" y="164650"/>
            <a:ext cx="3436671" cy="508516"/>
          </a:xfrm>
          <a:prstGeom prst="rect">
            <a:avLst/>
          </a:prstGeom>
          <a:noFill/>
          <a:ln>
            <a:noFill/>
          </a:ln>
        </p:spPr>
        <p:txBody>
          <a:bodyPr wrap="square" lIns="91425" tIns="91425" rIns="91425" bIns="91425" anchor="t" anchorCtr="0">
            <a:noAutofit/>
          </a:bodyPr>
          <a:lstStyle/>
          <a:p>
            <a:pPr lvl="0">
              <a:lnSpc>
                <a:spcPct val="80000"/>
              </a:lnSpc>
              <a:defRPr/>
            </a:pPr>
            <a:r>
              <a:rPr lang="es-CO" sz="2800" dirty="0">
                <a:solidFill>
                  <a:srgbClr val="000066"/>
                </a:solidFill>
                <a:latin typeface="Calibri Light" panose="020F0302020204030204" pitchFamily="34" charset="0"/>
                <a:ea typeface="Roboto"/>
                <a:cs typeface="Calibri Light" panose="020F0302020204030204" pitchFamily="34" charset="0"/>
                <a:sym typeface="Roboto"/>
              </a:rPr>
              <a:t>PARTICIPACIÓN DE</a:t>
            </a:r>
          </a:p>
          <a:p>
            <a:pPr lvl="0">
              <a:lnSpc>
                <a:spcPct val="80000"/>
              </a:lnSpc>
              <a:defRPr/>
            </a:pPr>
            <a:r>
              <a:rPr lang="es-CO" sz="2800" b="1" dirty="0">
                <a:solidFill>
                  <a:srgbClr val="000066"/>
                </a:solidFill>
                <a:latin typeface="Calibri Light" panose="020F0302020204030204" pitchFamily="34" charset="0"/>
                <a:ea typeface="Roboto"/>
                <a:cs typeface="Calibri Light" panose="020F0302020204030204" pitchFamily="34" charset="0"/>
                <a:sym typeface="Roboto"/>
              </a:rPr>
              <a:t>LOS APORTES</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sz="2800" b="1" i="0" u="none" strike="noStrike" kern="0" cap="none" spc="0" normalizeH="0" baseline="0" noProof="0" dirty="0">
              <a:ln>
                <a:noFill/>
              </a:ln>
              <a:solidFill>
                <a:srgbClr val="000066"/>
              </a:solidFill>
              <a:effectLst/>
              <a:uLnTx/>
              <a:uFillTx/>
              <a:latin typeface="Calibri Light" panose="020F0302020204030204" pitchFamily="34" charset="0"/>
              <a:ea typeface="Roboto"/>
              <a:cs typeface="Calibri Light" panose="020F0302020204030204" pitchFamily="34" charset="0"/>
              <a:sym typeface="Roboto"/>
            </a:endParaRPr>
          </a:p>
        </p:txBody>
      </p:sp>
      <p:sp>
        <p:nvSpPr>
          <p:cNvPr id="39" name="Rectángulo 38"/>
          <p:cNvSpPr/>
          <p:nvPr/>
        </p:nvSpPr>
        <p:spPr>
          <a:xfrm>
            <a:off x="0" y="159078"/>
            <a:ext cx="82768" cy="840794"/>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 name="Imagen 1" descr="AlcaldíadeBogota.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419517" y="1280205"/>
            <a:ext cx="1018584" cy="1306934"/>
          </a:xfrm>
          <a:prstGeom prst="rect">
            <a:avLst/>
          </a:prstGeom>
        </p:spPr>
      </p:pic>
      <p:pic>
        <p:nvPicPr>
          <p:cNvPr id="3" name="Imagen 2" descr="G-Boyaca.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26039" y="1280205"/>
            <a:ext cx="760194" cy="1325658"/>
          </a:xfrm>
          <a:prstGeom prst="rect">
            <a:avLst/>
          </a:prstGeom>
        </p:spPr>
      </p:pic>
      <p:pic>
        <p:nvPicPr>
          <p:cNvPr id="4" name="Imagen 3" descr="G-Cundinamarca.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390289" y="1280205"/>
            <a:ext cx="1003604" cy="1306932"/>
          </a:xfrm>
          <a:prstGeom prst="rect">
            <a:avLst/>
          </a:prstGeom>
        </p:spPr>
      </p:pic>
      <p:pic>
        <p:nvPicPr>
          <p:cNvPr id="5" name="Imagen 4" descr="G-Meta.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995565" y="1280205"/>
            <a:ext cx="1217058" cy="1284464"/>
          </a:xfrm>
          <a:prstGeom prst="rect">
            <a:avLst/>
          </a:prstGeom>
        </p:spPr>
      </p:pic>
      <p:pic>
        <p:nvPicPr>
          <p:cNvPr id="6" name="Imagen 5" descr="G-Tolima.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975556" y="1280205"/>
            <a:ext cx="782662" cy="1250762"/>
          </a:xfrm>
          <a:prstGeom prst="rect">
            <a:avLst/>
          </a:prstGeom>
        </p:spPr>
      </p:pic>
      <p:sp>
        <p:nvSpPr>
          <p:cNvPr id="32" name="CuadroTexto 31">
            <a:extLst>
              <a:ext uri="{FF2B5EF4-FFF2-40B4-BE49-F238E27FC236}">
                <a16:creationId xmlns:a16="http://schemas.microsoft.com/office/drawing/2014/main" id="{5E32D30B-E21A-44F5-8447-A58732300710}"/>
              </a:ext>
            </a:extLst>
          </p:cNvPr>
          <p:cNvSpPr txBox="1"/>
          <p:nvPr/>
        </p:nvSpPr>
        <p:spPr>
          <a:xfrm>
            <a:off x="626689" y="4067058"/>
            <a:ext cx="1543531" cy="438582"/>
          </a:xfrm>
          <a:prstGeom prst="rect">
            <a:avLst/>
          </a:prstGeom>
          <a:noFill/>
        </p:spPr>
        <p:txBody>
          <a:bodyPr wrap="square" rtlCol="0">
            <a:spAutoFit/>
          </a:bodyPr>
          <a:lstStyle/>
          <a:p>
            <a:pPr marL="0" marR="0" lvl="0" indent="0" algn="ctr" defTabSz="408137" rtl="0" eaLnBrk="1" fontAlgn="auto" latinLnBrk="0" hangingPunct="1">
              <a:lnSpc>
                <a:spcPct val="100000"/>
              </a:lnSpc>
              <a:spcBef>
                <a:spcPts val="0"/>
              </a:spcBef>
              <a:spcAft>
                <a:spcPts val="0"/>
              </a:spcAft>
              <a:buClrTx/>
              <a:buSzTx/>
              <a:buFontTx/>
              <a:buNone/>
              <a:tabLst/>
              <a:defRPr/>
            </a:pPr>
            <a:r>
              <a:rPr kumimoji="0" lang="es-ES" sz="2250" b="1" i="0" u="none" strike="noStrike" kern="1200" cap="none" spc="0" normalizeH="0" baseline="0" noProof="0" dirty="0">
                <a:ln>
                  <a:noFill/>
                </a:ln>
                <a:solidFill>
                  <a:srgbClr val="002060"/>
                </a:solidFill>
                <a:effectLst/>
                <a:uLnTx/>
                <a:uFillTx/>
                <a:latin typeface="Century Gothic"/>
                <a:ea typeface="+mn-ea"/>
                <a:cs typeface="Century Gothic"/>
                <a:sym typeface="Arial"/>
              </a:rPr>
              <a:t>10%</a:t>
            </a:r>
          </a:p>
        </p:txBody>
      </p:sp>
      <p:sp>
        <p:nvSpPr>
          <p:cNvPr id="33" name="CuadroTexto 32">
            <a:extLst>
              <a:ext uri="{FF2B5EF4-FFF2-40B4-BE49-F238E27FC236}">
                <a16:creationId xmlns:a16="http://schemas.microsoft.com/office/drawing/2014/main" id="{B52B2DA3-FDDA-4211-BAE7-365D24F27821}"/>
              </a:ext>
            </a:extLst>
          </p:cNvPr>
          <p:cNvSpPr txBox="1"/>
          <p:nvPr/>
        </p:nvSpPr>
        <p:spPr>
          <a:xfrm>
            <a:off x="2344499" y="4113591"/>
            <a:ext cx="1094090" cy="438582"/>
          </a:xfrm>
          <a:prstGeom prst="rect">
            <a:avLst/>
          </a:prstGeom>
          <a:noFill/>
        </p:spPr>
        <p:txBody>
          <a:bodyPr wrap="square" rtlCol="0">
            <a:spAutoFit/>
          </a:bodyPr>
          <a:lstStyle/>
          <a:p>
            <a:pPr marL="0" marR="0" lvl="0" indent="0" algn="ctr" defTabSz="408137" rtl="0" eaLnBrk="1" fontAlgn="auto" latinLnBrk="0" hangingPunct="1">
              <a:lnSpc>
                <a:spcPct val="100000"/>
              </a:lnSpc>
              <a:spcBef>
                <a:spcPts val="0"/>
              </a:spcBef>
              <a:spcAft>
                <a:spcPts val="0"/>
              </a:spcAft>
              <a:buClrTx/>
              <a:buSzTx/>
              <a:buFontTx/>
              <a:buNone/>
              <a:tabLst/>
              <a:defRPr/>
            </a:pPr>
            <a:r>
              <a:rPr kumimoji="0" lang="es-ES" sz="2250" b="1" i="0" u="none" strike="noStrike" kern="1200" cap="none" spc="0" normalizeH="0" baseline="0" noProof="0" dirty="0">
                <a:ln>
                  <a:noFill/>
                </a:ln>
                <a:solidFill>
                  <a:srgbClr val="002060"/>
                </a:solidFill>
                <a:effectLst/>
                <a:uLnTx/>
                <a:uFillTx/>
                <a:latin typeface="Century Gothic"/>
                <a:ea typeface="+mn-ea"/>
                <a:cs typeface="Century Gothic"/>
                <a:sym typeface="Arial"/>
              </a:rPr>
              <a:t>9%</a:t>
            </a:r>
          </a:p>
        </p:txBody>
      </p:sp>
      <p:sp>
        <p:nvSpPr>
          <p:cNvPr id="34" name="CuadroTexto 33">
            <a:extLst>
              <a:ext uri="{FF2B5EF4-FFF2-40B4-BE49-F238E27FC236}">
                <a16:creationId xmlns:a16="http://schemas.microsoft.com/office/drawing/2014/main" id="{1992D628-43BA-417D-B470-7F7916E0974C}"/>
              </a:ext>
            </a:extLst>
          </p:cNvPr>
          <p:cNvSpPr txBox="1"/>
          <p:nvPr/>
        </p:nvSpPr>
        <p:spPr>
          <a:xfrm>
            <a:off x="4175132" y="4171037"/>
            <a:ext cx="954213" cy="438582"/>
          </a:xfrm>
          <a:prstGeom prst="rect">
            <a:avLst/>
          </a:prstGeom>
          <a:noFill/>
        </p:spPr>
        <p:txBody>
          <a:bodyPr wrap="square" rtlCol="0">
            <a:spAutoFit/>
          </a:bodyPr>
          <a:lstStyle/>
          <a:p>
            <a:pPr marL="0" marR="0" lvl="0" indent="0" algn="ctr" defTabSz="408137" rtl="0" eaLnBrk="1" fontAlgn="auto" latinLnBrk="0" hangingPunct="1">
              <a:lnSpc>
                <a:spcPct val="100000"/>
              </a:lnSpc>
              <a:spcBef>
                <a:spcPts val="0"/>
              </a:spcBef>
              <a:spcAft>
                <a:spcPts val="0"/>
              </a:spcAft>
              <a:buClrTx/>
              <a:buSzTx/>
              <a:buFontTx/>
              <a:buNone/>
              <a:tabLst/>
              <a:defRPr/>
            </a:pPr>
            <a:r>
              <a:rPr kumimoji="0" lang="es-ES" sz="2250" b="1" i="0" u="none" strike="noStrike" kern="1200" cap="none" spc="0" normalizeH="0" baseline="0" noProof="0" dirty="0">
                <a:ln>
                  <a:noFill/>
                </a:ln>
                <a:solidFill>
                  <a:srgbClr val="002060"/>
                </a:solidFill>
                <a:effectLst/>
                <a:uLnTx/>
                <a:uFillTx/>
                <a:latin typeface="Century Gothic"/>
                <a:ea typeface="+mn-ea"/>
                <a:cs typeface="Century Gothic"/>
                <a:sym typeface="Arial"/>
              </a:rPr>
              <a:t>3%</a:t>
            </a:r>
          </a:p>
        </p:txBody>
      </p:sp>
      <p:sp>
        <p:nvSpPr>
          <p:cNvPr id="35" name="CuadroTexto 34">
            <a:extLst>
              <a:ext uri="{FF2B5EF4-FFF2-40B4-BE49-F238E27FC236}">
                <a16:creationId xmlns:a16="http://schemas.microsoft.com/office/drawing/2014/main" id="{8E703351-B956-4D74-B333-AC2EE9722A45}"/>
              </a:ext>
            </a:extLst>
          </p:cNvPr>
          <p:cNvSpPr txBox="1"/>
          <p:nvPr/>
        </p:nvSpPr>
        <p:spPr>
          <a:xfrm>
            <a:off x="5975556" y="4171037"/>
            <a:ext cx="733506" cy="438582"/>
          </a:xfrm>
          <a:prstGeom prst="rect">
            <a:avLst/>
          </a:prstGeom>
          <a:noFill/>
        </p:spPr>
        <p:txBody>
          <a:bodyPr wrap="square" rtlCol="0">
            <a:spAutoFit/>
          </a:bodyPr>
          <a:lstStyle/>
          <a:p>
            <a:pPr marL="0" marR="0" lvl="0" indent="0" algn="ctr" defTabSz="408137" rtl="0" eaLnBrk="1" fontAlgn="auto" latinLnBrk="0" hangingPunct="1">
              <a:lnSpc>
                <a:spcPct val="100000"/>
              </a:lnSpc>
              <a:spcBef>
                <a:spcPts val="0"/>
              </a:spcBef>
              <a:spcAft>
                <a:spcPts val="0"/>
              </a:spcAft>
              <a:buClrTx/>
              <a:buSzTx/>
              <a:buFontTx/>
              <a:buNone/>
              <a:tabLst/>
              <a:defRPr/>
            </a:pPr>
            <a:r>
              <a:rPr kumimoji="0" lang="es-ES" sz="2250" b="1" i="0" u="none" strike="noStrike" kern="1200" cap="none" spc="0" normalizeH="0" baseline="0" noProof="0" dirty="0">
                <a:ln>
                  <a:noFill/>
                </a:ln>
                <a:solidFill>
                  <a:srgbClr val="002060"/>
                </a:solidFill>
                <a:effectLst/>
                <a:uLnTx/>
                <a:uFillTx/>
                <a:latin typeface="Century Gothic"/>
                <a:ea typeface="+mn-ea"/>
                <a:cs typeface="Century Gothic"/>
                <a:sym typeface="Arial"/>
              </a:rPr>
              <a:t>2%</a:t>
            </a:r>
          </a:p>
        </p:txBody>
      </p:sp>
      <p:sp>
        <p:nvSpPr>
          <p:cNvPr id="36" name="CuadroTexto 35">
            <a:extLst>
              <a:ext uri="{FF2B5EF4-FFF2-40B4-BE49-F238E27FC236}">
                <a16:creationId xmlns:a16="http://schemas.microsoft.com/office/drawing/2014/main" id="{C75A44F5-5FFC-48DE-A7C0-1C40E93A1B90}"/>
              </a:ext>
            </a:extLst>
          </p:cNvPr>
          <p:cNvSpPr txBox="1"/>
          <p:nvPr/>
        </p:nvSpPr>
        <p:spPr>
          <a:xfrm>
            <a:off x="7445605" y="4123034"/>
            <a:ext cx="862027" cy="438582"/>
          </a:xfrm>
          <a:prstGeom prst="rect">
            <a:avLst/>
          </a:prstGeom>
          <a:noFill/>
        </p:spPr>
        <p:txBody>
          <a:bodyPr wrap="square" rtlCol="0">
            <a:spAutoFit/>
          </a:bodyPr>
          <a:lstStyle/>
          <a:p>
            <a:pPr marL="0" marR="0" lvl="0" indent="0" algn="ctr" defTabSz="408137" rtl="0" eaLnBrk="1" fontAlgn="auto" latinLnBrk="0" hangingPunct="1">
              <a:lnSpc>
                <a:spcPct val="100000"/>
              </a:lnSpc>
              <a:spcBef>
                <a:spcPts val="0"/>
              </a:spcBef>
              <a:spcAft>
                <a:spcPts val="0"/>
              </a:spcAft>
              <a:buClrTx/>
              <a:buSzTx/>
              <a:buFontTx/>
              <a:buNone/>
              <a:tabLst/>
              <a:defRPr/>
            </a:pPr>
            <a:r>
              <a:rPr kumimoji="0" lang="es-ES" sz="2250" b="1" i="0" u="none" strike="noStrike" kern="1200" cap="none" spc="0" normalizeH="0" baseline="0" noProof="0" dirty="0">
                <a:ln>
                  <a:noFill/>
                </a:ln>
                <a:solidFill>
                  <a:srgbClr val="002060"/>
                </a:solidFill>
                <a:effectLst/>
                <a:uLnTx/>
                <a:uFillTx/>
                <a:latin typeface="Century Gothic"/>
                <a:ea typeface="+mn-ea"/>
                <a:cs typeface="Century Gothic"/>
                <a:sym typeface="Arial"/>
              </a:rPr>
              <a:t>76%</a:t>
            </a:r>
          </a:p>
        </p:txBody>
      </p:sp>
    </p:spTree>
    <p:extLst>
      <p:ext uri="{BB962C8B-B14F-4D97-AF65-F5344CB8AC3E}">
        <p14:creationId xmlns:p14="http://schemas.microsoft.com/office/powerpoint/2010/main" val="2428139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sp>
        <p:nvSpPr>
          <p:cNvPr id="2" name="Rectángulo 1">
            <a:extLst>
              <a:ext uri="{FF2B5EF4-FFF2-40B4-BE49-F238E27FC236}">
                <a16:creationId xmlns:a16="http://schemas.microsoft.com/office/drawing/2014/main" id="{25B9476E-5DCF-4617-B9EA-279FC42F2A03}"/>
              </a:ext>
            </a:extLst>
          </p:cNvPr>
          <p:cNvSpPr/>
          <p:nvPr/>
        </p:nvSpPr>
        <p:spPr>
          <a:xfrm>
            <a:off x="1479347" y="2571750"/>
            <a:ext cx="6185307" cy="584776"/>
          </a:xfrm>
          <a:prstGeom prst="rect">
            <a:avLst/>
          </a:prstGeom>
        </p:spPr>
        <p:txBody>
          <a:bodyPr wrap="none">
            <a:spAutoFit/>
          </a:bodyPr>
          <a:lstStyle/>
          <a:p>
            <a:pPr algn="ctr"/>
            <a:r>
              <a:rPr lang="es-CO" sz="3200" b="1" dirty="0">
                <a:solidFill>
                  <a:srgbClr val="000066"/>
                </a:solidFill>
                <a:latin typeface="Calibri"/>
                <a:cs typeface="Calibri"/>
              </a:rPr>
              <a:t>DIEGO RAMIRO GARCÍA BEJARANO</a:t>
            </a:r>
          </a:p>
        </p:txBody>
      </p:sp>
      <p:sp>
        <p:nvSpPr>
          <p:cNvPr id="3" name="Rectángulo 2">
            <a:extLst>
              <a:ext uri="{FF2B5EF4-FFF2-40B4-BE49-F238E27FC236}">
                <a16:creationId xmlns:a16="http://schemas.microsoft.com/office/drawing/2014/main" id="{EA433E40-FAB4-4E2D-959C-447D36B31921}"/>
              </a:ext>
            </a:extLst>
          </p:cNvPr>
          <p:cNvSpPr/>
          <p:nvPr/>
        </p:nvSpPr>
        <p:spPr>
          <a:xfrm>
            <a:off x="3623626" y="3018299"/>
            <a:ext cx="1896748" cy="369332"/>
          </a:xfrm>
          <a:prstGeom prst="rect">
            <a:avLst/>
          </a:prstGeom>
        </p:spPr>
        <p:txBody>
          <a:bodyPr wrap="none">
            <a:spAutoFit/>
          </a:bodyPr>
          <a:lstStyle/>
          <a:p>
            <a:pPr algn="ctr"/>
            <a:r>
              <a:rPr lang="es-CO" sz="1800" dirty="0">
                <a:solidFill>
                  <a:schemeClr val="bg2">
                    <a:lumMod val="75000"/>
                  </a:schemeClr>
                </a:solidFill>
                <a:latin typeface="Calibri Light"/>
                <a:cs typeface="Calibri Light"/>
              </a:rPr>
              <a:t>Director Ejecutivo</a:t>
            </a:r>
          </a:p>
        </p:txBody>
      </p:sp>
      <p:pic>
        <p:nvPicPr>
          <p:cNvPr id="7" name="Imagen 6"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8" name="CuadroTexto 7"/>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de cuentas 2017</a:t>
            </a:r>
          </a:p>
        </p:txBody>
      </p:sp>
      <p:cxnSp>
        <p:nvCxnSpPr>
          <p:cNvPr id="9" name="Conector recto 8"/>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pic>
        <p:nvPicPr>
          <p:cNvPr id="10" name="Imagen 9" descr="ICON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59801" y="1235786"/>
            <a:ext cx="1024398" cy="1335964"/>
          </a:xfrm>
          <a:prstGeom prst="rect">
            <a:avLst/>
          </a:prstGeom>
        </p:spPr>
      </p:pic>
    </p:spTree>
    <p:extLst>
      <p:ext uri="{BB962C8B-B14F-4D97-AF65-F5344CB8AC3E}">
        <p14:creationId xmlns:p14="http://schemas.microsoft.com/office/powerpoint/2010/main" val="4067836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cxnSp>
        <p:nvCxnSpPr>
          <p:cNvPr id="6" name="Conector recto 5"/>
          <p:cNvCxnSpPr>
            <a:endCxn id="32" idx="0"/>
          </p:cNvCxnSpPr>
          <p:nvPr/>
        </p:nvCxnSpPr>
        <p:spPr>
          <a:xfrm>
            <a:off x="3739371" y="2269511"/>
            <a:ext cx="0" cy="475147"/>
          </a:xfrm>
          <a:prstGeom prst="line">
            <a:avLst/>
          </a:prstGeom>
          <a:ln w="12700" cmpd="sng">
            <a:solidFill>
              <a:srgbClr val="000066"/>
            </a:solidFill>
          </a:ln>
          <a:effectLst/>
        </p:spPr>
        <p:style>
          <a:lnRef idx="2">
            <a:schemeClr val="accent1"/>
          </a:lnRef>
          <a:fillRef idx="0">
            <a:schemeClr val="accent1"/>
          </a:fillRef>
          <a:effectRef idx="1">
            <a:schemeClr val="accent1"/>
          </a:effectRef>
          <a:fontRef idx="minor">
            <a:schemeClr val="tx1"/>
          </a:fontRef>
        </p:style>
      </p:cxnSp>
      <p:cxnSp>
        <p:nvCxnSpPr>
          <p:cNvPr id="14" name="Conector recto 13"/>
          <p:cNvCxnSpPr>
            <a:stCxn id="32" idx="2"/>
          </p:cNvCxnSpPr>
          <p:nvPr/>
        </p:nvCxnSpPr>
        <p:spPr>
          <a:xfrm>
            <a:off x="3739371" y="3138198"/>
            <a:ext cx="0" cy="841599"/>
          </a:xfrm>
          <a:prstGeom prst="line">
            <a:avLst/>
          </a:prstGeom>
          <a:ln w="12700" cmpd="sng">
            <a:solidFill>
              <a:srgbClr val="000066"/>
            </a:solidFill>
          </a:ln>
          <a:effectLst/>
        </p:spPr>
        <p:style>
          <a:lnRef idx="2">
            <a:schemeClr val="accent1"/>
          </a:lnRef>
          <a:fillRef idx="0">
            <a:schemeClr val="accent1"/>
          </a:fillRef>
          <a:effectRef idx="1">
            <a:schemeClr val="accent1"/>
          </a:effectRef>
          <a:fontRef idx="minor">
            <a:schemeClr val="tx1"/>
          </a:fontRef>
        </p:style>
      </p:cxnSp>
      <p:cxnSp>
        <p:nvCxnSpPr>
          <p:cNvPr id="18" name="Conector recto 17"/>
          <p:cNvCxnSpPr>
            <a:stCxn id="38" idx="0"/>
          </p:cNvCxnSpPr>
          <p:nvPr/>
        </p:nvCxnSpPr>
        <p:spPr>
          <a:xfrm flipH="1" flipV="1">
            <a:off x="2825447" y="3979797"/>
            <a:ext cx="1" cy="274657"/>
          </a:xfrm>
          <a:prstGeom prst="line">
            <a:avLst/>
          </a:prstGeom>
          <a:ln w="12700" cmpd="sng">
            <a:solidFill>
              <a:srgbClr val="000066"/>
            </a:solidFill>
          </a:ln>
          <a:effectLst/>
        </p:spPr>
        <p:style>
          <a:lnRef idx="2">
            <a:schemeClr val="accent1"/>
          </a:lnRef>
          <a:fillRef idx="0">
            <a:schemeClr val="accent1"/>
          </a:fillRef>
          <a:effectRef idx="1">
            <a:schemeClr val="accent1"/>
          </a:effectRef>
          <a:fontRef idx="minor">
            <a:schemeClr val="tx1"/>
          </a:fontRef>
        </p:style>
      </p:cxnSp>
      <p:cxnSp>
        <p:nvCxnSpPr>
          <p:cNvPr id="46" name="Conector recto 45"/>
          <p:cNvCxnSpPr/>
          <p:nvPr/>
        </p:nvCxnSpPr>
        <p:spPr>
          <a:xfrm flipH="1" flipV="1">
            <a:off x="5406158" y="3979797"/>
            <a:ext cx="1" cy="274657"/>
          </a:xfrm>
          <a:prstGeom prst="line">
            <a:avLst/>
          </a:prstGeom>
          <a:ln w="12700" cmpd="sng">
            <a:solidFill>
              <a:srgbClr val="000066"/>
            </a:solidFill>
          </a:ln>
          <a:effectLst/>
        </p:spPr>
        <p:style>
          <a:lnRef idx="2">
            <a:schemeClr val="accent1"/>
          </a:lnRef>
          <a:fillRef idx="0">
            <a:schemeClr val="accent1"/>
          </a:fillRef>
          <a:effectRef idx="1">
            <a:schemeClr val="accent1"/>
          </a:effectRef>
          <a:fontRef idx="minor">
            <a:schemeClr val="tx1"/>
          </a:fontRef>
        </p:style>
      </p:cxnSp>
      <p:cxnSp>
        <p:nvCxnSpPr>
          <p:cNvPr id="20" name="Conector recto 19"/>
          <p:cNvCxnSpPr/>
          <p:nvPr/>
        </p:nvCxnSpPr>
        <p:spPr>
          <a:xfrm>
            <a:off x="2825447" y="3979797"/>
            <a:ext cx="2580712" cy="0"/>
          </a:xfrm>
          <a:prstGeom prst="line">
            <a:avLst/>
          </a:prstGeom>
          <a:ln w="12700" cmpd="sng">
            <a:solidFill>
              <a:srgbClr val="000066"/>
            </a:solidFill>
          </a:ln>
          <a:effectLst/>
        </p:spPr>
        <p:style>
          <a:lnRef idx="2">
            <a:schemeClr val="accent1"/>
          </a:lnRef>
          <a:fillRef idx="0">
            <a:schemeClr val="accent1"/>
          </a:fillRef>
          <a:effectRef idx="1">
            <a:schemeClr val="accent1"/>
          </a:effectRef>
          <a:fontRef idx="minor">
            <a:schemeClr val="tx1"/>
          </a:fontRef>
        </p:style>
      </p:cxnSp>
      <p:cxnSp>
        <p:nvCxnSpPr>
          <p:cNvPr id="47" name="Conector recto 46"/>
          <p:cNvCxnSpPr/>
          <p:nvPr/>
        </p:nvCxnSpPr>
        <p:spPr>
          <a:xfrm flipH="1">
            <a:off x="3121947" y="3540842"/>
            <a:ext cx="617424" cy="0"/>
          </a:xfrm>
          <a:prstGeom prst="line">
            <a:avLst/>
          </a:prstGeom>
          <a:ln w="12700" cmpd="sng">
            <a:solidFill>
              <a:srgbClr val="000066"/>
            </a:solidFill>
          </a:ln>
          <a:effectLst/>
        </p:spPr>
        <p:style>
          <a:lnRef idx="2">
            <a:schemeClr val="accent1"/>
          </a:lnRef>
          <a:fillRef idx="0">
            <a:schemeClr val="accent1"/>
          </a:fillRef>
          <a:effectRef idx="1">
            <a:schemeClr val="accent1"/>
          </a:effectRef>
          <a:fontRef idx="minor">
            <a:schemeClr val="tx1"/>
          </a:fontRef>
        </p:style>
      </p:cxnSp>
      <p:cxnSp>
        <p:nvCxnSpPr>
          <p:cNvPr id="53" name="Conector recto 52"/>
          <p:cNvCxnSpPr>
            <a:stCxn id="32" idx="3"/>
            <a:endCxn id="35" idx="1"/>
          </p:cNvCxnSpPr>
          <p:nvPr/>
        </p:nvCxnSpPr>
        <p:spPr>
          <a:xfrm>
            <a:off x="4574020" y="2941428"/>
            <a:ext cx="544485" cy="1527"/>
          </a:xfrm>
          <a:prstGeom prst="line">
            <a:avLst/>
          </a:prstGeom>
          <a:ln w="12700" cmpd="sng">
            <a:solidFill>
              <a:srgbClr val="000066"/>
            </a:solidFill>
          </a:ln>
          <a:effectLst/>
        </p:spPr>
        <p:style>
          <a:lnRef idx="2">
            <a:schemeClr val="accent1"/>
          </a:lnRef>
          <a:fillRef idx="0">
            <a:schemeClr val="accent1"/>
          </a:fillRef>
          <a:effectRef idx="1">
            <a:schemeClr val="accent1"/>
          </a:effectRef>
          <a:fontRef idx="minor">
            <a:schemeClr val="tx1"/>
          </a:fontRef>
        </p:style>
      </p:cxnSp>
      <p:cxnSp>
        <p:nvCxnSpPr>
          <p:cNvPr id="58" name="Conector recto 57"/>
          <p:cNvCxnSpPr/>
          <p:nvPr/>
        </p:nvCxnSpPr>
        <p:spPr>
          <a:xfrm flipH="1">
            <a:off x="4842568" y="2365570"/>
            <a:ext cx="275937" cy="0"/>
          </a:xfrm>
          <a:prstGeom prst="line">
            <a:avLst/>
          </a:prstGeom>
          <a:ln w="12700" cmpd="sng">
            <a:solidFill>
              <a:srgbClr val="000066"/>
            </a:solidFill>
          </a:ln>
          <a:effectLst/>
        </p:spPr>
        <p:style>
          <a:lnRef idx="2">
            <a:schemeClr val="accent1"/>
          </a:lnRef>
          <a:fillRef idx="0">
            <a:schemeClr val="accent1"/>
          </a:fillRef>
          <a:effectRef idx="1">
            <a:schemeClr val="accent1"/>
          </a:effectRef>
          <a:fontRef idx="minor">
            <a:schemeClr val="tx1"/>
          </a:fontRef>
        </p:style>
      </p:cxnSp>
      <p:cxnSp>
        <p:nvCxnSpPr>
          <p:cNvPr id="60" name="Conector recto 59"/>
          <p:cNvCxnSpPr/>
          <p:nvPr/>
        </p:nvCxnSpPr>
        <p:spPr>
          <a:xfrm flipH="1">
            <a:off x="4842568" y="3512544"/>
            <a:ext cx="275937" cy="0"/>
          </a:xfrm>
          <a:prstGeom prst="line">
            <a:avLst/>
          </a:prstGeom>
          <a:ln w="12700" cmpd="sng">
            <a:solidFill>
              <a:srgbClr val="000066"/>
            </a:solidFill>
          </a:ln>
          <a:effectLst/>
        </p:spPr>
        <p:style>
          <a:lnRef idx="2">
            <a:schemeClr val="accent1"/>
          </a:lnRef>
          <a:fillRef idx="0">
            <a:schemeClr val="accent1"/>
          </a:fillRef>
          <a:effectRef idx="1">
            <a:schemeClr val="accent1"/>
          </a:effectRef>
          <a:fontRef idx="minor">
            <a:schemeClr val="tx1"/>
          </a:fontRef>
        </p:style>
      </p:cxnSp>
      <p:cxnSp>
        <p:nvCxnSpPr>
          <p:cNvPr id="62" name="Conector recto 61"/>
          <p:cNvCxnSpPr/>
          <p:nvPr/>
        </p:nvCxnSpPr>
        <p:spPr>
          <a:xfrm>
            <a:off x="4842568" y="2365570"/>
            <a:ext cx="0" cy="1146974"/>
          </a:xfrm>
          <a:prstGeom prst="line">
            <a:avLst/>
          </a:prstGeom>
          <a:ln w="12700" cmpd="sng">
            <a:solidFill>
              <a:srgbClr val="000066"/>
            </a:solidFill>
          </a:ln>
          <a:effectLst/>
        </p:spPr>
        <p:style>
          <a:lnRef idx="2">
            <a:schemeClr val="accent1"/>
          </a:lnRef>
          <a:fillRef idx="0">
            <a:schemeClr val="accent1"/>
          </a:fillRef>
          <a:effectRef idx="1">
            <a:schemeClr val="accent1"/>
          </a:effectRef>
          <a:fontRef idx="minor">
            <a:schemeClr val="tx1"/>
          </a:fontRef>
        </p:style>
      </p:cxnSp>
      <p:sp>
        <p:nvSpPr>
          <p:cNvPr id="16" name="CuadroTexto 15">
            <a:extLst>
              <a:ext uri="{FF2B5EF4-FFF2-40B4-BE49-F238E27FC236}">
                <a16:creationId xmlns:a16="http://schemas.microsoft.com/office/drawing/2014/main" id="{94142C52-EC3A-4BD6-9E6C-5FAB42CB1B3F}"/>
              </a:ext>
            </a:extLst>
          </p:cNvPr>
          <p:cNvSpPr txBox="1"/>
          <p:nvPr/>
        </p:nvSpPr>
        <p:spPr>
          <a:xfrm>
            <a:off x="5316028" y="1006192"/>
            <a:ext cx="3371975" cy="461665"/>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0" cap="none" spc="0" normalizeH="0" baseline="0" noProof="0" dirty="0">
                <a:ln>
                  <a:noFill/>
                </a:ln>
                <a:solidFill>
                  <a:srgbClr val="434343"/>
                </a:solidFill>
                <a:effectLst/>
                <a:uLnTx/>
                <a:uFillTx/>
                <a:latin typeface="Calibri"/>
                <a:ea typeface="+mn-ea"/>
                <a:cs typeface="Calibri"/>
                <a:sym typeface="Arial"/>
              </a:rPr>
              <a:t>Cantidad de personas en Planta: 24</a:t>
            </a:r>
          </a:p>
          <a:p>
            <a:pPr marL="0" marR="0" lvl="0" indent="0"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0" cap="none" spc="0" normalizeH="0" baseline="0" noProof="0" dirty="0">
                <a:ln>
                  <a:noFill/>
                </a:ln>
                <a:solidFill>
                  <a:srgbClr val="434343"/>
                </a:solidFill>
                <a:effectLst/>
                <a:uLnTx/>
                <a:uFillTx/>
                <a:latin typeface="Calibri"/>
                <a:ea typeface="+mn-ea"/>
                <a:cs typeface="Calibri"/>
                <a:sym typeface="Arial"/>
              </a:rPr>
              <a:t>Cantidad de personas por Contrato: 51</a:t>
            </a:r>
          </a:p>
        </p:txBody>
      </p:sp>
      <p:sp>
        <p:nvSpPr>
          <p:cNvPr id="26" name="Rectángulo 25">
            <a:extLst>
              <a:ext uri="{FF2B5EF4-FFF2-40B4-BE49-F238E27FC236}">
                <a16:creationId xmlns:a16="http://schemas.microsoft.com/office/drawing/2014/main" id="{CAFCB753-F02D-4804-AE7B-0D74CB96166A}"/>
              </a:ext>
            </a:extLst>
          </p:cNvPr>
          <p:cNvSpPr/>
          <p:nvPr/>
        </p:nvSpPr>
        <p:spPr>
          <a:xfrm>
            <a:off x="3860203" y="967827"/>
            <a:ext cx="771718" cy="343479"/>
          </a:xfrm>
          <a:prstGeom prst="rect">
            <a:avLst/>
          </a:prstGeom>
        </p:spPr>
        <p:txBody>
          <a:bodyPr wrap="non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29178" rtl="0" eaLnBrk="1" fontAlgn="auto" latinLnBrk="0" hangingPunct="1">
              <a:lnSpc>
                <a:spcPct val="100000"/>
              </a:lnSpc>
              <a:spcBef>
                <a:spcPts val="0"/>
              </a:spcBef>
              <a:spcAft>
                <a:spcPts val="0"/>
              </a:spcAft>
              <a:buClrTx/>
              <a:buSzTx/>
              <a:buFontTx/>
              <a:buNone/>
              <a:tabLst/>
              <a:defRPr/>
            </a:pPr>
            <a:r>
              <a:rPr kumimoji="0" lang="es-ES" sz="1632" b="1" i="0" u="none" strike="noStrike" kern="0" cap="none" spc="0" normalizeH="0" baseline="0" noProof="0" dirty="0">
                <a:ln>
                  <a:noFill/>
                </a:ln>
                <a:solidFill>
                  <a:schemeClr val="bg2">
                    <a:lumMod val="75000"/>
                  </a:schemeClr>
                </a:solidFill>
                <a:effectLst/>
                <a:uLnTx/>
                <a:uFillTx/>
                <a:latin typeface="Myriad Pro"/>
                <a:ea typeface="+mn-ea"/>
                <a:cs typeface="Myriad Pro"/>
                <a:sym typeface="Arial"/>
              </a:rPr>
              <a:t>33,3%</a:t>
            </a:r>
            <a:endParaRPr kumimoji="0" lang="es-CO" sz="1632" b="1" i="0" u="none" strike="noStrike" kern="0" cap="none" spc="0" normalizeH="0" baseline="0" noProof="0" dirty="0">
              <a:ln>
                <a:noFill/>
              </a:ln>
              <a:solidFill>
                <a:schemeClr val="bg2">
                  <a:lumMod val="75000"/>
                </a:schemeClr>
              </a:solidFill>
              <a:effectLst/>
              <a:uLnTx/>
              <a:uFillTx/>
              <a:latin typeface="Arial"/>
              <a:ea typeface="+mn-ea"/>
              <a:sym typeface="Arial"/>
            </a:endParaRPr>
          </a:p>
        </p:txBody>
      </p:sp>
      <p:sp>
        <p:nvSpPr>
          <p:cNvPr id="30" name="CuadroTexto 29">
            <a:extLst>
              <a:ext uri="{FF2B5EF4-FFF2-40B4-BE49-F238E27FC236}">
                <a16:creationId xmlns:a16="http://schemas.microsoft.com/office/drawing/2014/main" id="{0880C1DA-53BF-4B13-9D3D-299C4F69B373}"/>
              </a:ext>
            </a:extLst>
          </p:cNvPr>
          <p:cNvSpPr txBox="1"/>
          <p:nvPr/>
        </p:nvSpPr>
        <p:spPr>
          <a:xfrm>
            <a:off x="2699228" y="1384690"/>
            <a:ext cx="1674582"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a:ln>
                  <a:noFill/>
                </a:ln>
                <a:solidFill>
                  <a:srgbClr val="000000"/>
                </a:solidFill>
                <a:effectLst/>
                <a:uLnTx/>
                <a:uFillTx/>
                <a:latin typeface="Calibri"/>
                <a:cs typeface="Calibri"/>
                <a:sym typeface="Arial"/>
              </a:rPr>
              <a:t>Cumplimiento Ley de Cuotas </a:t>
            </a:r>
          </a:p>
        </p:txBody>
      </p:sp>
      <p:pic>
        <p:nvPicPr>
          <p:cNvPr id="22" name="Imagen 21"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3" name="Rectángulo 2"/>
          <p:cNvSpPr/>
          <p:nvPr/>
        </p:nvSpPr>
        <p:spPr>
          <a:xfrm>
            <a:off x="2904722" y="2159272"/>
            <a:ext cx="1669298" cy="393540"/>
          </a:xfrm>
          <a:prstGeom prst="rect">
            <a:avLst/>
          </a:prstGeom>
          <a:solidFill>
            <a:srgbClr val="0525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s-ES" sz="1200" dirty="0">
                <a:latin typeface="Calibri"/>
                <a:cs typeface="Calibri"/>
              </a:rPr>
              <a:t>Consejo Directivo</a:t>
            </a:r>
          </a:p>
        </p:txBody>
      </p:sp>
      <p:sp>
        <p:nvSpPr>
          <p:cNvPr id="32" name="Rectángulo 31"/>
          <p:cNvSpPr/>
          <p:nvPr/>
        </p:nvSpPr>
        <p:spPr>
          <a:xfrm>
            <a:off x="2904722" y="2744658"/>
            <a:ext cx="1669298" cy="393540"/>
          </a:xfrm>
          <a:prstGeom prst="rect">
            <a:avLst/>
          </a:prstGeom>
          <a:solidFill>
            <a:srgbClr val="0525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s-ES" sz="1200" dirty="0">
                <a:latin typeface="Calibri"/>
                <a:cs typeface="Calibri"/>
              </a:rPr>
              <a:t>Dirección Ejecutiva</a:t>
            </a:r>
          </a:p>
        </p:txBody>
      </p:sp>
      <p:sp>
        <p:nvSpPr>
          <p:cNvPr id="33" name="Rectángulo 32"/>
          <p:cNvSpPr/>
          <p:nvPr/>
        </p:nvSpPr>
        <p:spPr>
          <a:xfrm>
            <a:off x="1803961" y="3344072"/>
            <a:ext cx="1669298" cy="393540"/>
          </a:xfrm>
          <a:prstGeom prst="rect">
            <a:avLst/>
          </a:prstGeom>
          <a:solidFill>
            <a:srgbClr val="0525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s-ES" sz="1200" dirty="0">
                <a:latin typeface="Calibri"/>
                <a:cs typeface="Calibri"/>
              </a:rPr>
              <a:t>Dirección Ejecutiva</a:t>
            </a:r>
          </a:p>
        </p:txBody>
      </p:sp>
      <p:sp>
        <p:nvSpPr>
          <p:cNvPr id="34" name="Rectángulo 33"/>
          <p:cNvSpPr/>
          <p:nvPr/>
        </p:nvSpPr>
        <p:spPr>
          <a:xfrm>
            <a:off x="5118505" y="2165805"/>
            <a:ext cx="1669298" cy="393540"/>
          </a:xfrm>
          <a:prstGeom prst="rect">
            <a:avLst/>
          </a:prstGeom>
          <a:solidFill>
            <a:srgbClr val="0525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s-ES" sz="1200" dirty="0">
                <a:latin typeface="Calibri"/>
                <a:cs typeface="Calibri"/>
              </a:rPr>
              <a:t>Asesor Jurídico</a:t>
            </a:r>
          </a:p>
        </p:txBody>
      </p:sp>
      <p:sp>
        <p:nvSpPr>
          <p:cNvPr id="35" name="Rectángulo 34"/>
          <p:cNvSpPr/>
          <p:nvPr/>
        </p:nvSpPr>
        <p:spPr>
          <a:xfrm>
            <a:off x="5118505" y="2746185"/>
            <a:ext cx="1669298" cy="393540"/>
          </a:xfrm>
          <a:prstGeom prst="rect">
            <a:avLst/>
          </a:prstGeom>
          <a:solidFill>
            <a:srgbClr val="0525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s-ES" sz="1200" dirty="0">
                <a:latin typeface="Calibri"/>
                <a:cs typeface="Calibri"/>
              </a:rPr>
              <a:t>Asesor de Comunicaciones</a:t>
            </a:r>
          </a:p>
        </p:txBody>
      </p:sp>
      <p:sp>
        <p:nvSpPr>
          <p:cNvPr id="36" name="Rectángulo 35"/>
          <p:cNvSpPr/>
          <p:nvPr/>
        </p:nvSpPr>
        <p:spPr>
          <a:xfrm>
            <a:off x="5118505" y="3323495"/>
            <a:ext cx="1669298" cy="393540"/>
          </a:xfrm>
          <a:prstGeom prst="rect">
            <a:avLst/>
          </a:prstGeom>
          <a:solidFill>
            <a:srgbClr val="0525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s-ES" sz="1200" dirty="0">
                <a:latin typeface="Calibri"/>
                <a:cs typeface="Calibri"/>
              </a:rPr>
              <a:t>Asesor de</a:t>
            </a:r>
          </a:p>
          <a:p>
            <a:pPr algn="ctr">
              <a:lnSpc>
                <a:spcPct val="80000"/>
              </a:lnSpc>
            </a:pPr>
            <a:r>
              <a:rPr lang="es-ES" sz="1200" dirty="0">
                <a:latin typeface="Calibri"/>
                <a:cs typeface="Calibri"/>
              </a:rPr>
              <a:t>Control Interno</a:t>
            </a:r>
          </a:p>
        </p:txBody>
      </p:sp>
      <p:sp>
        <p:nvSpPr>
          <p:cNvPr id="37" name="Rectángulo 36"/>
          <p:cNvSpPr/>
          <p:nvPr/>
        </p:nvSpPr>
        <p:spPr>
          <a:xfrm>
            <a:off x="4574020" y="4254454"/>
            <a:ext cx="1669298" cy="579018"/>
          </a:xfrm>
          <a:prstGeom prst="rect">
            <a:avLst/>
          </a:prstGeom>
          <a:solidFill>
            <a:srgbClr val="0525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s-ES" sz="1200" dirty="0">
                <a:latin typeface="Calibri"/>
                <a:cs typeface="Calibri"/>
              </a:rPr>
              <a:t>Dirección de Planificación, Gestión y Ejecución de Proyectos</a:t>
            </a:r>
          </a:p>
        </p:txBody>
      </p:sp>
      <p:sp>
        <p:nvSpPr>
          <p:cNvPr id="38" name="Rectángulo 37"/>
          <p:cNvSpPr/>
          <p:nvPr/>
        </p:nvSpPr>
        <p:spPr>
          <a:xfrm>
            <a:off x="2164129" y="4254454"/>
            <a:ext cx="1322638" cy="579018"/>
          </a:xfrm>
          <a:prstGeom prst="rect">
            <a:avLst/>
          </a:prstGeom>
          <a:solidFill>
            <a:srgbClr val="0525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s-ES" sz="1200" dirty="0">
                <a:latin typeface="Calibri"/>
                <a:cs typeface="Calibri"/>
              </a:rPr>
              <a:t>Dirección</a:t>
            </a:r>
          </a:p>
          <a:p>
            <a:pPr algn="ctr">
              <a:lnSpc>
                <a:spcPct val="80000"/>
              </a:lnSpc>
            </a:pPr>
            <a:r>
              <a:rPr lang="es-ES" sz="1200" dirty="0">
                <a:latin typeface="Calibri"/>
                <a:cs typeface="Calibri"/>
              </a:rPr>
              <a:t>Corporativa</a:t>
            </a:r>
          </a:p>
        </p:txBody>
      </p:sp>
      <p:sp>
        <p:nvSpPr>
          <p:cNvPr id="39" name="CuadroTexto 38">
            <a:extLst>
              <a:ext uri="{FF2B5EF4-FFF2-40B4-BE49-F238E27FC236}">
                <a16:creationId xmlns:a16="http://schemas.microsoft.com/office/drawing/2014/main" id="{E623B9C6-3348-48CB-AEBA-36416A557C88}"/>
              </a:ext>
            </a:extLst>
          </p:cNvPr>
          <p:cNvSpPr txBox="1"/>
          <p:nvPr/>
        </p:nvSpPr>
        <p:spPr>
          <a:xfrm>
            <a:off x="6676107" y="2049106"/>
            <a:ext cx="223392" cy="233397"/>
          </a:xfrm>
          <a:prstGeom prst="rect">
            <a:avLst/>
          </a:prstGeom>
          <a:ln w="6350">
            <a:solidFill>
              <a:srgbClr val="000066"/>
            </a:solidFill>
          </a:ln>
        </p:spPr>
        <p:style>
          <a:lnRef idx="2">
            <a:schemeClr val="dk1"/>
          </a:lnRef>
          <a:fillRef idx="1">
            <a:schemeClr val="lt1"/>
          </a:fillRef>
          <a:effectRef idx="0">
            <a:schemeClr val="dk1"/>
          </a:effectRef>
          <a:fontRef idx="minor">
            <a:schemeClr val="dk1"/>
          </a:fontRef>
        </p:style>
        <p:txBody>
          <a:bodyPr wrap="square" rtlCol="0" anchor="ctr">
            <a:spAutoFit/>
          </a:bodyPr>
          <a:lstStyle>
            <a:defPPr marR="0" lvl="0" algn="l" rtl="0">
              <a:lnSpc>
                <a:spcPct val="100000"/>
              </a:lnSpc>
              <a:spcBef>
                <a:spcPts val="0"/>
              </a:spcBef>
              <a:spcAft>
                <a:spcPts val="0"/>
              </a:spcAft>
              <a:defRPr/>
            </a:defPPr>
            <a:lvl1pPr>
              <a:defRPr sz="1000"/>
            </a:lvl1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s-CO" sz="1100" b="0" i="0" u="none" strike="noStrike" kern="0" cap="none" spc="0" normalizeH="0" baseline="0" noProof="0" dirty="0">
                <a:ln>
                  <a:noFill/>
                </a:ln>
                <a:solidFill>
                  <a:srgbClr val="434343"/>
                </a:solidFill>
                <a:effectLst/>
                <a:uLnTx/>
                <a:uFillTx/>
                <a:latin typeface="Calibri"/>
                <a:ea typeface="+mn-ea"/>
                <a:cs typeface="Calibri"/>
                <a:sym typeface="Arial"/>
              </a:rPr>
              <a:t>1</a:t>
            </a:r>
          </a:p>
        </p:txBody>
      </p:sp>
      <p:sp>
        <p:nvSpPr>
          <p:cNvPr id="40" name="CuadroTexto 39">
            <a:extLst>
              <a:ext uri="{FF2B5EF4-FFF2-40B4-BE49-F238E27FC236}">
                <a16:creationId xmlns:a16="http://schemas.microsoft.com/office/drawing/2014/main" id="{E623B9C6-3348-48CB-AEBA-36416A557C88}"/>
              </a:ext>
            </a:extLst>
          </p:cNvPr>
          <p:cNvSpPr txBox="1"/>
          <p:nvPr/>
        </p:nvSpPr>
        <p:spPr>
          <a:xfrm>
            <a:off x="6676107" y="2647852"/>
            <a:ext cx="949850" cy="368819"/>
          </a:xfrm>
          <a:prstGeom prst="rect">
            <a:avLst/>
          </a:prstGeom>
          <a:ln w="6350">
            <a:solidFill>
              <a:srgbClr val="000066"/>
            </a:solidFill>
          </a:ln>
        </p:spPr>
        <p:style>
          <a:lnRef idx="2">
            <a:schemeClr val="dk1"/>
          </a:lnRef>
          <a:fillRef idx="1">
            <a:schemeClr val="lt1"/>
          </a:fillRef>
          <a:effectRef idx="0">
            <a:schemeClr val="dk1"/>
          </a:effectRef>
          <a:fontRef idx="minor">
            <a:schemeClr val="dk1"/>
          </a:fontRef>
        </p:style>
        <p:txBody>
          <a:bodyPr wrap="square" rtlCol="0" anchor="ctr">
            <a:spAutoFit/>
          </a:bodyPr>
          <a:lstStyle>
            <a:defPPr marR="0" lvl="0" algn="l" rtl="0">
              <a:lnSpc>
                <a:spcPct val="100000"/>
              </a:lnSpc>
              <a:spcBef>
                <a:spcPts val="0"/>
              </a:spcBef>
              <a:spcAft>
                <a:spcPts val="0"/>
              </a:spcAft>
              <a:defRPr/>
            </a:defPPr>
            <a:lvl1pPr>
              <a:defRPr sz="1000"/>
            </a:lvl1p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s-CO" sz="1100" b="0" i="0" u="none" strike="noStrike" kern="0" cap="none" spc="0" normalizeH="0" baseline="0" noProof="0" dirty="0">
                <a:ln>
                  <a:noFill/>
                </a:ln>
                <a:solidFill>
                  <a:srgbClr val="434343"/>
                </a:solidFill>
                <a:effectLst/>
                <a:uLnTx/>
                <a:uFillTx/>
                <a:latin typeface="Calibri"/>
                <a:ea typeface="+mn-ea"/>
                <a:cs typeface="Calibri"/>
                <a:sym typeface="Arial"/>
              </a:rPr>
              <a:t>1 Planta</a:t>
            </a:r>
          </a:p>
          <a:p>
            <a:pPr marL="0" marR="0" lvl="0" indent="0" defTabSz="914400" rtl="0" eaLnBrk="1" fontAlgn="auto" latinLnBrk="0" hangingPunct="1">
              <a:lnSpc>
                <a:spcPct val="80000"/>
              </a:lnSpc>
              <a:spcBef>
                <a:spcPts val="0"/>
              </a:spcBef>
              <a:spcAft>
                <a:spcPts val="0"/>
              </a:spcAft>
              <a:buClrTx/>
              <a:buSzTx/>
              <a:buFontTx/>
              <a:buNone/>
              <a:tabLst/>
              <a:defRPr/>
            </a:pPr>
            <a:r>
              <a:rPr lang="es-CO" sz="1100" dirty="0">
                <a:solidFill>
                  <a:srgbClr val="434343"/>
                </a:solidFill>
                <a:latin typeface="Calibri"/>
                <a:cs typeface="Calibri"/>
              </a:rPr>
              <a:t>6 Contratista</a:t>
            </a:r>
            <a:endParaRPr kumimoji="0" lang="es-CO" sz="1100" b="0" i="0" u="none" strike="noStrike" kern="0" cap="none" spc="0" normalizeH="0" baseline="0" noProof="0" dirty="0">
              <a:ln>
                <a:noFill/>
              </a:ln>
              <a:solidFill>
                <a:srgbClr val="434343"/>
              </a:solidFill>
              <a:effectLst/>
              <a:uLnTx/>
              <a:uFillTx/>
              <a:latin typeface="Calibri"/>
              <a:cs typeface="Calibri"/>
              <a:sym typeface="Arial"/>
            </a:endParaRPr>
          </a:p>
        </p:txBody>
      </p:sp>
      <p:sp>
        <p:nvSpPr>
          <p:cNvPr id="41" name="CuadroTexto 40">
            <a:extLst>
              <a:ext uri="{FF2B5EF4-FFF2-40B4-BE49-F238E27FC236}">
                <a16:creationId xmlns:a16="http://schemas.microsoft.com/office/drawing/2014/main" id="{E623B9C6-3348-48CB-AEBA-36416A557C88}"/>
              </a:ext>
            </a:extLst>
          </p:cNvPr>
          <p:cNvSpPr txBox="1"/>
          <p:nvPr/>
        </p:nvSpPr>
        <p:spPr>
          <a:xfrm>
            <a:off x="6676107" y="3255071"/>
            <a:ext cx="223392" cy="233397"/>
          </a:xfrm>
          <a:prstGeom prst="rect">
            <a:avLst/>
          </a:prstGeom>
          <a:ln w="6350">
            <a:solidFill>
              <a:srgbClr val="000066"/>
            </a:solidFill>
          </a:ln>
        </p:spPr>
        <p:style>
          <a:lnRef idx="2">
            <a:schemeClr val="dk1"/>
          </a:lnRef>
          <a:fillRef idx="1">
            <a:schemeClr val="lt1"/>
          </a:fillRef>
          <a:effectRef idx="0">
            <a:schemeClr val="dk1"/>
          </a:effectRef>
          <a:fontRef idx="minor">
            <a:schemeClr val="dk1"/>
          </a:fontRef>
        </p:style>
        <p:txBody>
          <a:bodyPr wrap="square" rtlCol="0" anchor="ctr">
            <a:spAutoFit/>
          </a:bodyPr>
          <a:lstStyle>
            <a:defPPr marR="0" lvl="0" algn="l" rtl="0">
              <a:lnSpc>
                <a:spcPct val="100000"/>
              </a:lnSpc>
              <a:spcBef>
                <a:spcPts val="0"/>
              </a:spcBef>
              <a:spcAft>
                <a:spcPts val="0"/>
              </a:spcAft>
              <a:defRPr/>
            </a:defPPr>
            <a:lvl1pPr>
              <a:defRPr sz="1000"/>
            </a:lvl1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s-CO" sz="1100" b="0" i="0" u="none" strike="noStrike" kern="0" cap="none" spc="0" normalizeH="0" baseline="0" noProof="0" dirty="0">
                <a:ln>
                  <a:noFill/>
                </a:ln>
                <a:solidFill>
                  <a:srgbClr val="434343"/>
                </a:solidFill>
                <a:effectLst/>
                <a:uLnTx/>
                <a:uFillTx/>
                <a:latin typeface="Calibri"/>
                <a:ea typeface="+mn-ea"/>
                <a:cs typeface="Calibri"/>
                <a:sym typeface="Arial"/>
              </a:rPr>
              <a:t>1</a:t>
            </a:r>
          </a:p>
        </p:txBody>
      </p:sp>
      <p:sp>
        <p:nvSpPr>
          <p:cNvPr id="42" name="CuadroTexto 41">
            <a:extLst>
              <a:ext uri="{FF2B5EF4-FFF2-40B4-BE49-F238E27FC236}">
                <a16:creationId xmlns:a16="http://schemas.microsoft.com/office/drawing/2014/main" id="{E623B9C6-3348-48CB-AEBA-36416A557C88}"/>
              </a:ext>
            </a:extLst>
          </p:cNvPr>
          <p:cNvSpPr txBox="1"/>
          <p:nvPr/>
        </p:nvSpPr>
        <p:spPr>
          <a:xfrm>
            <a:off x="2379551" y="2647633"/>
            <a:ext cx="661319" cy="233397"/>
          </a:xfrm>
          <a:prstGeom prst="rect">
            <a:avLst/>
          </a:prstGeom>
          <a:ln w="6350">
            <a:solidFill>
              <a:srgbClr val="000066"/>
            </a:solidFill>
          </a:ln>
        </p:spPr>
        <p:style>
          <a:lnRef idx="2">
            <a:schemeClr val="dk1"/>
          </a:lnRef>
          <a:fillRef idx="1">
            <a:schemeClr val="lt1"/>
          </a:fillRef>
          <a:effectRef idx="0">
            <a:schemeClr val="dk1"/>
          </a:effectRef>
          <a:fontRef idx="minor">
            <a:schemeClr val="dk1"/>
          </a:fontRef>
        </p:style>
        <p:txBody>
          <a:bodyPr wrap="square" rtlCol="0" anchor="ctr">
            <a:spAutoFit/>
          </a:bodyPr>
          <a:lstStyle>
            <a:defPPr marR="0" lvl="0" algn="l" rtl="0">
              <a:lnSpc>
                <a:spcPct val="100000"/>
              </a:lnSpc>
              <a:spcBef>
                <a:spcPts val="0"/>
              </a:spcBef>
              <a:spcAft>
                <a:spcPts val="0"/>
              </a:spcAft>
              <a:defRPr/>
            </a:defPPr>
            <a:lvl1pPr>
              <a:defRPr sz="1000"/>
            </a:lvl1p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s-CO" sz="1100" b="0" i="0" u="none" strike="noStrike" kern="0" cap="none" spc="0" normalizeH="0" baseline="0" noProof="0" dirty="0">
                <a:ln>
                  <a:noFill/>
                </a:ln>
                <a:solidFill>
                  <a:srgbClr val="434343"/>
                </a:solidFill>
                <a:effectLst/>
                <a:uLnTx/>
                <a:uFillTx/>
                <a:latin typeface="Calibri"/>
                <a:ea typeface="+mn-ea"/>
                <a:cs typeface="Calibri"/>
                <a:sym typeface="Arial"/>
              </a:rPr>
              <a:t>2 Planta</a:t>
            </a:r>
          </a:p>
        </p:txBody>
      </p:sp>
      <p:sp>
        <p:nvSpPr>
          <p:cNvPr id="43" name="CuadroTexto 42">
            <a:extLst>
              <a:ext uri="{FF2B5EF4-FFF2-40B4-BE49-F238E27FC236}">
                <a16:creationId xmlns:a16="http://schemas.microsoft.com/office/drawing/2014/main" id="{E623B9C6-3348-48CB-AEBA-36416A557C88}"/>
              </a:ext>
            </a:extLst>
          </p:cNvPr>
          <p:cNvSpPr txBox="1"/>
          <p:nvPr/>
        </p:nvSpPr>
        <p:spPr>
          <a:xfrm>
            <a:off x="961545" y="3202072"/>
            <a:ext cx="1023732" cy="368819"/>
          </a:xfrm>
          <a:prstGeom prst="rect">
            <a:avLst/>
          </a:prstGeom>
          <a:ln w="6350">
            <a:solidFill>
              <a:srgbClr val="000066"/>
            </a:solidFill>
          </a:ln>
        </p:spPr>
        <p:style>
          <a:lnRef idx="2">
            <a:schemeClr val="dk1"/>
          </a:lnRef>
          <a:fillRef idx="1">
            <a:schemeClr val="lt1"/>
          </a:fillRef>
          <a:effectRef idx="0">
            <a:schemeClr val="dk1"/>
          </a:effectRef>
          <a:fontRef idx="minor">
            <a:schemeClr val="dk1"/>
          </a:fontRef>
        </p:style>
        <p:txBody>
          <a:bodyPr wrap="square" rtlCol="0" anchor="ctr">
            <a:spAutoFit/>
          </a:bodyPr>
          <a:lstStyle>
            <a:defPPr marR="0" lvl="0" algn="l" rtl="0">
              <a:lnSpc>
                <a:spcPct val="100000"/>
              </a:lnSpc>
              <a:spcBef>
                <a:spcPts val="0"/>
              </a:spcBef>
              <a:spcAft>
                <a:spcPts val="0"/>
              </a:spcAft>
              <a:defRPr/>
            </a:defPPr>
            <a:lvl1pPr>
              <a:defRPr sz="1000"/>
            </a:lvl1pPr>
          </a:lstStyle>
          <a:p>
            <a:pPr marL="0" marR="0" lvl="0" indent="0" algn="r" defTabSz="914400" rtl="0" eaLnBrk="1" fontAlgn="auto" latinLnBrk="0" hangingPunct="1">
              <a:lnSpc>
                <a:spcPct val="80000"/>
              </a:lnSpc>
              <a:spcBef>
                <a:spcPts val="0"/>
              </a:spcBef>
              <a:spcAft>
                <a:spcPts val="0"/>
              </a:spcAft>
              <a:buClrTx/>
              <a:buSzTx/>
              <a:buFontTx/>
              <a:buNone/>
              <a:tabLst/>
              <a:defRPr/>
            </a:pPr>
            <a:r>
              <a:rPr lang="es-CO" sz="1100" dirty="0">
                <a:solidFill>
                  <a:srgbClr val="434343"/>
                </a:solidFill>
                <a:latin typeface="Calibri"/>
                <a:cs typeface="Calibri"/>
              </a:rPr>
              <a:t>3</a:t>
            </a:r>
            <a:r>
              <a:rPr kumimoji="0" lang="es-CO" sz="1100" b="0" i="0" u="none" strike="noStrike" kern="0" cap="none" spc="0" normalizeH="0" baseline="0" noProof="0" dirty="0">
                <a:ln>
                  <a:noFill/>
                </a:ln>
                <a:solidFill>
                  <a:srgbClr val="434343"/>
                </a:solidFill>
                <a:effectLst/>
                <a:uLnTx/>
                <a:uFillTx/>
                <a:latin typeface="Calibri"/>
                <a:ea typeface="+mn-ea"/>
                <a:cs typeface="Calibri"/>
                <a:sym typeface="Arial"/>
              </a:rPr>
              <a:t> Planta</a:t>
            </a:r>
          </a:p>
          <a:p>
            <a:pPr marL="0" marR="0" lvl="0" indent="0" algn="r" defTabSz="914400" rtl="0" eaLnBrk="1" fontAlgn="auto" latinLnBrk="0" hangingPunct="1">
              <a:lnSpc>
                <a:spcPct val="80000"/>
              </a:lnSpc>
              <a:spcBef>
                <a:spcPts val="0"/>
              </a:spcBef>
              <a:spcAft>
                <a:spcPts val="0"/>
              </a:spcAft>
              <a:buClrTx/>
              <a:buSzTx/>
              <a:buFontTx/>
              <a:buNone/>
              <a:tabLst/>
              <a:defRPr/>
            </a:pPr>
            <a:r>
              <a:rPr lang="es-CO" sz="1100" dirty="0">
                <a:solidFill>
                  <a:srgbClr val="434343"/>
                </a:solidFill>
                <a:latin typeface="Calibri"/>
                <a:cs typeface="Calibri"/>
              </a:rPr>
              <a:t>7 Contratistas</a:t>
            </a:r>
            <a:endParaRPr kumimoji="0" lang="es-CO" sz="1100" b="0" i="0" u="none" strike="noStrike" kern="0" cap="none" spc="0" normalizeH="0" baseline="0" noProof="0" dirty="0">
              <a:ln>
                <a:noFill/>
              </a:ln>
              <a:solidFill>
                <a:srgbClr val="434343"/>
              </a:solidFill>
              <a:effectLst/>
              <a:uLnTx/>
              <a:uFillTx/>
              <a:latin typeface="Calibri"/>
              <a:cs typeface="Calibri"/>
              <a:sym typeface="Arial"/>
            </a:endParaRPr>
          </a:p>
        </p:txBody>
      </p:sp>
      <p:sp>
        <p:nvSpPr>
          <p:cNvPr id="44" name="CuadroTexto 43">
            <a:extLst>
              <a:ext uri="{FF2B5EF4-FFF2-40B4-BE49-F238E27FC236}">
                <a16:creationId xmlns:a16="http://schemas.microsoft.com/office/drawing/2014/main" id="{E623B9C6-3348-48CB-AEBA-36416A557C88}"/>
              </a:ext>
            </a:extLst>
          </p:cNvPr>
          <p:cNvSpPr txBox="1"/>
          <p:nvPr/>
        </p:nvSpPr>
        <p:spPr>
          <a:xfrm>
            <a:off x="1386679" y="4070044"/>
            <a:ext cx="1023732" cy="368819"/>
          </a:xfrm>
          <a:prstGeom prst="rect">
            <a:avLst/>
          </a:prstGeom>
          <a:ln w="6350">
            <a:solidFill>
              <a:srgbClr val="000066"/>
            </a:solidFill>
          </a:ln>
        </p:spPr>
        <p:style>
          <a:lnRef idx="2">
            <a:schemeClr val="dk1"/>
          </a:lnRef>
          <a:fillRef idx="1">
            <a:schemeClr val="lt1"/>
          </a:fillRef>
          <a:effectRef idx="0">
            <a:schemeClr val="dk1"/>
          </a:effectRef>
          <a:fontRef idx="minor">
            <a:schemeClr val="dk1"/>
          </a:fontRef>
        </p:style>
        <p:txBody>
          <a:bodyPr wrap="square" rtlCol="0" anchor="ctr">
            <a:spAutoFit/>
          </a:bodyPr>
          <a:lstStyle>
            <a:defPPr marR="0" lvl="0" algn="l" rtl="0">
              <a:lnSpc>
                <a:spcPct val="100000"/>
              </a:lnSpc>
              <a:spcBef>
                <a:spcPts val="0"/>
              </a:spcBef>
              <a:spcAft>
                <a:spcPts val="0"/>
              </a:spcAft>
              <a:defRPr/>
            </a:defPPr>
            <a:lvl1pPr>
              <a:defRPr sz="1000"/>
            </a:lvl1pPr>
          </a:lstStyle>
          <a:p>
            <a:pPr marL="0" marR="0" lvl="0" indent="0" algn="r" defTabSz="914400" rtl="0" eaLnBrk="1" fontAlgn="auto" latinLnBrk="0" hangingPunct="1">
              <a:lnSpc>
                <a:spcPct val="80000"/>
              </a:lnSpc>
              <a:spcBef>
                <a:spcPts val="0"/>
              </a:spcBef>
              <a:spcAft>
                <a:spcPts val="0"/>
              </a:spcAft>
              <a:buClrTx/>
              <a:buSzTx/>
              <a:buFontTx/>
              <a:buNone/>
              <a:tabLst/>
              <a:defRPr/>
            </a:pPr>
            <a:r>
              <a:rPr lang="es-CO" sz="1100" noProof="0" dirty="0">
                <a:solidFill>
                  <a:srgbClr val="434343"/>
                </a:solidFill>
                <a:latin typeface="Calibri"/>
                <a:cs typeface="Calibri"/>
              </a:rPr>
              <a:t>9</a:t>
            </a:r>
            <a:r>
              <a:rPr kumimoji="0" lang="es-CO" sz="1100" b="0" i="0" u="none" strike="noStrike" kern="0" cap="none" spc="0" normalizeH="0" baseline="0" noProof="0" dirty="0">
                <a:ln>
                  <a:noFill/>
                </a:ln>
                <a:solidFill>
                  <a:srgbClr val="434343"/>
                </a:solidFill>
                <a:effectLst/>
                <a:uLnTx/>
                <a:uFillTx/>
                <a:latin typeface="Calibri"/>
                <a:ea typeface="+mn-ea"/>
                <a:cs typeface="Calibri"/>
                <a:sym typeface="Arial"/>
              </a:rPr>
              <a:t> Planta</a:t>
            </a:r>
          </a:p>
          <a:p>
            <a:pPr marL="0" marR="0" lvl="0" indent="0" algn="r" defTabSz="914400" rtl="0" eaLnBrk="1" fontAlgn="auto" latinLnBrk="0" hangingPunct="1">
              <a:lnSpc>
                <a:spcPct val="80000"/>
              </a:lnSpc>
              <a:spcBef>
                <a:spcPts val="0"/>
              </a:spcBef>
              <a:spcAft>
                <a:spcPts val="0"/>
              </a:spcAft>
              <a:buClrTx/>
              <a:buSzTx/>
              <a:buFontTx/>
              <a:buNone/>
              <a:tabLst/>
              <a:defRPr/>
            </a:pPr>
            <a:r>
              <a:rPr lang="es-CO" sz="1100" dirty="0">
                <a:solidFill>
                  <a:srgbClr val="434343"/>
                </a:solidFill>
                <a:latin typeface="Calibri"/>
                <a:cs typeface="Calibri"/>
              </a:rPr>
              <a:t>8 Contratistas</a:t>
            </a:r>
            <a:endParaRPr kumimoji="0" lang="es-CO" sz="1100" b="0" i="0" u="none" strike="noStrike" kern="0" cap="none" spc="0" normalizeH="0" baseline="0" noProof="0" dirty="0">
              <a:ln>
                <a:noFill/>
              </a:ln>
              <a:solidFill>
                <a:srgbClr val="434343"/>
              </a:solidFill>
              <a:effectLst/>
              <a:uLnTx/>
              <a:uFillTx/>
              <a:latin typeface="Calibri"/>
              <a:cs typeface="Calibri"/>
              <a:sym typeface="Arial"/>
            </a:endParaRPr>
          </a:p>
        </p:txBody>
      </p:sp>
      <p:sp>
        <p:nvSpPr>
          <p:cNvPr id="45" name="CuadroTexto 44">
            <a:extLst>
              <a:ext uri="{FF2B5EF4-FFF2-40B4-BE49-F238E27FC236}">
                <a16:creationId xmlns:a16="http://schemas.microsoft.com/office/drawing/2014/main" id="{E623B9C6-3348-48CB-AEBA-36416A557C88}"/>
              </a:ext>
            </a:extLst>
          </p:cNvPr>
          <p:cNvSpPr txBox="1"/>
          <p:nvPr/>
        </p:nvSpPr>
        <p:spPr>
          <a:xfrm>
            <a:off x="6070661" y="4049303"/>
            <a:ext cx="1228140" cy="368819"/>
          </a:xfrm>
          <a:prstGeom prst="rect">
            <a:avLst/>
          </a:prstGeom>
          <a:ln w="6350">
            <a:solidFill>
              <a:srgbClr val="000066"/>
            </a:solidFill>
          </a:ln>
        </p:spPr>
        <p:style>
          <a:lnRef idx="2">
            <a:schemeClr val="dk1"/>
          </a:lnRef>
          <a:fillRef idx="1">
            <a:schemeClr val="lt1"/>
          </a:fillRef>
          <a:effectRef idx="0">
            <a:schemeClr val="dk1"/>
          </a:effectRef>
          <a:fontRef idx="minor">
            <a:schemeClr val="dk1"/>
          </a:fontRef>
        </p:style>
        <p:txBody>
          <a:bodyPr wrap="square" rtlCol="0" anchor="ctr">
            <a:spAutoFit/>
          </a:bodyPr>
          <a:lstStyle>
            <a:defPPr marR="0" lvl="0" algn="l" rtl="0">
              <a:lnSpc>
                <a:spcPct val="100000"/>
              </a:lnSpc>
              <a:spcBef>
                <a:spcPts val="0"/>
              </a:spcBef>
              <a:spcAft>
                <a:spcPts val="0"/>
              </a:spcAft>
              <a:defRPr/>
            </a:defPPr>
            <a:lvl1pPr>
              <a:defRPr sz="1000"/>
            </a:lvl1pPr>
          </a:lstStyle>
          <a:p>
            <a:pPr marL="0" marR="0" lvl="0" indent="0" defTabSz="914400" rtl="0" eaLnBrk="1" fontAlgn="auto" latinLnBrk="0" hangingPunct="1">
              <a:lnSpc>
                <a:spcPct val="80000"/>
              </a:lnSpc>
              <a:spcBef>
                <a:spcPts val="0"/>
              </a:spcBef>
              <a:spcAft>
                <a:spcPts val="0"/>
              </a:spcAft>
              <a:buClrTx/>
              <a:buSzTx/>
              <a:buFontTx/>
              <a:buNone/>
              <a:tabLst/>
              <a:defRPr/>
            </a:pPr>
            <a:r>
              <a:rPr lang="es-CO" sz="1100" dirty="0">
                <a:solidFill>
                  <a:srgbClr val="434343"/>
                </a:solidFill>
                <a:latin typeface="Calibri"/>
                <a:cs typeface="Calibri"/>
              </a:rPr>
              <a:t>7</a:t>
            </a:r>
            <a:r>
              <a:rPr kumimoji="0" lang="es-CO" sz="1100" b="0" i="0" u="none" strike="noStrike" kern="0" cap="none" spc="0" normalizeH="0" baseline="0" noProof="0" dirty="0">
                <a:ln>
                  <a:noFill/>
                </a:ln>
                <a:solidFill>
                  <a:srgbClr val="434343"/>
                </a:solidFill>
                <a:effectLst/>
                <a:uLnTx/>
                <a:uFillTx/>
                <a:latin typeface="Calibri"/>
                <a:ea typeface="+mn-ea"/>
                <a:cs typeface="Calibri"/>
                <a:sym typeface="Arial"/>
              </a:rPr>
              <a:t> Planta</a:t>
            </a:r>
          </a:p>
          <a:p>
            <a:pPr marL="0" marR="0" lvl="0" indent="0" defTabSz="914400" rtl="0" eaLnBrk="1" fontAlgn="auto" latinLnBrk="0" hangingPunct="1">
              <a:lnSpc>
                <a:spcPct val="80000"/>
              </a:lnSpc>
              <a:spcBef>
                <a:spcPts val="0"/>
              </a:spcBef>
              <a:spcAft>
                <a:spcPts val="0"/>
              </a:spcAft>
              <a:buClrTx/>
              <a:buSzTx/>
              <a:buFontTx/>
              <a:buNone/>
              <a:tabLst/>
              <a:defRPr/>
            </a:pPr>
            <a:r>
              <a:rPr lang="es-CO" sz="1100" dirty="0">
                <a:solidFill>
                  <a:srgbClr val="434343"/>
                </a:solidFill>
                <a:latin typeface="Calibri"/>
                <a:cs typeface="Calibri"/>
              </a:rPr>
              <a:t>32 Contratista</a:t>
            </a:r>
            <a:endParaRPr kumimoji="0" lang="es-CO" sz="1100" b="0" i="0" u="none" strike="noStrike" kern="0" cap="none" spc="0" normalizeH="0" baseline="0" noProof="0" dirty="0">
              <a:ln>
                <a:noFill/>
              </a:ln>
              <a:solidFill>
                <a:srgbClr val="434343"/>
              </a:solidFill>
              <a:effectLst/>
              <a:uLnTx/>
              <a:uFillTx/>
              <a:latin typeface="Calibri"/>
              <a:cs typeface="Calibri"/>
              <a:sym typeface="Arial"/>
            </a:endParaRPr>
          </a:p>
        </p:txBody>
      </p:sp>
      <p:sp>
        <p:nvSpPr>
          <p:cNvPr id="66" name="Rectángulo 65"/>
          <p:cNvSpPr/>
          <p:nvPr/>
        </p:nvSpPr>
        <p:spPr>
          <a:xfrm>
            <a:off x="373507" y="1074317"/>
            <a:ext cx="1669298" cy="393540"/>
          </a:xfrm>
          <a:prstGeom prst="rect">
            <a:avLst/>
          </a:prstGeom>
          <a:solidFill>
            <a:srgbClr val="0525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s-ES" sz="1200" dirty="0">
                <a:latin typeface="Calibri"/>
                <a:cs typeface="Calibri"/>
              </a:rPr>
              <a:t>Gerencia Pública</a:t>
            </a:r>
          </a:p>
        </p:txBody>
      </p:sp>
      <p:sp>
        <p:nvSpPr>
          <p:cNvPr id="67" name="Shape 88">
            <a:extLst>
              <a:ext uri="{FF2B5EF4-FFF2-40B4-BE49-F238E27FC236}">
                <a16:creationId xmlns:a16="http://schemas.microsoft.com/office/drawing/2014/main" id="{35744CB2-7708-4DCB-A712-02EAFAAFF13B}"/>
              </a:ext>
            </a:extLst>
          </p:cNvPr>
          <p:cNvSpPr txBox="1"/>
          <p:nvPr/>
        </p:nvSpPr>
        <p:spPr>
          <a:xfrm>
            <a:off x="157343" y="164650"/>
            <a:ext cx="6448380" cy="508516"/>
          </a:xfrm>
          <a:prstGeom prst="rect">
            <a:avLst/>
          </a:prstGeom>
          <a:noFill/>
          <a:ln>
            <a:noFill/>
          </a:ln>
        </p:spPr>
        <p:txBody>
          <a:bodyPr wrap="square" lIns="91425" tIns="91425" rIns="91425" bIns="91425" anchor="t" anchorCtr="0">
            <a:noAutofit/>
          </a:bodyPr>
          <a:lstStyle/>
          <a:p>
            <a:pPr lvl="0">
              <a:lnSpc>
                <a:spcPct val="80000"/>
              </a:lnSpc>
              <a:defRPr/>
            </a:pPr>
            <a:r>
              <a:rPr lang="es-CO" sz="2800" dirty="0">
                <a:solidFill>
                  <a:srgbClr val="000066"/>
                </a:solidFill>
                <a:latin typeface="Calibri Light"/>
                <a:ea typeface="Roboto"/>
                <a:cs typeface="Calibri Light"/>
                <a:sym typeface="Roboto"/>
              </a:rPr>
              <a:t>ESTRUCTURA </a:t>
            </a:r>
            <a:r>
              <a:rPr lang="es-CO" sz="2800" b="1" dirty="0">
                <a:solidFill>
                  <a:srgbClr val="000066"/>
                </a:solidFill>
                <a:latin typeface="Calibri"/>
                <a:ea typeface="Roboto"/>
                <a:cs typeface="Calibri"/>
                <a:sym typeface="Roboto"/>
              </a:rPr>
              <a:t>INSTITUCIONAL</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sz="2800" b="1" i="0" u="none" strike="noStrike" kern="0" cap="none" spc="0" normalizeH="0" baseline="0" noProof="0" dirty="0">
              <a:ln>
                <a:noFill/>
              </a:ln>
              <a:solidFill>
                <a:srgbClr val="000066"/>
              </a:solidFill>
              <a:effectLst/>
              <a:uLnTx/>
              <a:uFillTx/>
              <a:latin typeface="Calibri"/>
              <a:ea typeface="Roboto"/>
              <a:cs typeface="Calibri"/>
              <a:sym typeface="Roboto"/>
            </a:endParaRPr>
          </a:p>
        </p:txBody>
      </p:sp>
      <p:sp>
        <p:nvSpPr>
          <p:cNvPr id="68" name="Rectángulo 67"/>
          <p:cNvSpPr/>
          <p:nvPr/>
        </p:nvSpPr>
        <p:spPr>
          <a:xfrm>
            <a:off x="0" y="159078"/>
            <a:ext cx="82768" cy="514088"/>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70" name="Imagen 69" descr="men-and-women-toilet.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218119" y="785588"/>
            <a:ext cx="642084" cy="642084"/>
          </a:xfrm>
          <a:prstGeom prst="rect">
            <a:avLst/>
          </a:prstGeom>
        </p:spPr>
      </p:pic>
      <p:sp>
        <p:nvSpPr>
          <p:cNvPr id="71" name="Rectángulo 70">
            <a:extLst>
              <a:ext uri="{FF2B5EF4-FFF2-40B4-BE49-F238E27FC236}">
                <a16:creationId xmlns:a16="http://schemas.microsoft.com/office/drawing/2014/main" id="{CAFCB753-F02D-4804-AE7B-0D74CB96166A}"/>
              </a:ext>
            </a:extLst>
          </p:cNvPr>
          <p:cNvSpPr/>
          <p:nvPr/>
        </p:nvSpPr>
        <p:spPr>
          <a:xfrm>
            <a:off x="2488348" y="967827"/>
            <a:ext cx="771718" cy="343479"/>
          </a:xfrm>
          <a:prstGeom prst="rect">
            <a:avLst/>
          </a:prstGeom>
        </p:spPr>
        <p:txBody>
          <a:bodyPr wrap="non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29178" rtl="0" eaLnBrk="1" fontAlgn="auto" latinLnBrk="0" hangingPunct="1">
              <a:lnSpc>
                <a:spcPct val="100000"/>
              </a:lnSpc>
              <a:spcBef>
                <a:spcPts val="0"/>
              </a:spcBef>
              <a:spcAft>
                <a:spcPts val="0"/>
              </a:spcAft>
              <a:buClrTx/>
              <a:buSzTx/>
              <a:buFontTx/>
              <a:buNone/>
              <a:tabLst/>
              <a:defRPr/>
            </a:pPr>
            <a:r>
              <a:rPr kumimoji="0" lang="es-ES" sz="1632" b="1" i="0" u="none" strike="noStrike" kern="0" cap="none" spc="0" normalizeH="0" baseline="0" noProof="0" dirty="0">
                <a:ln>
                  <a:noFill/>
                </a:ln>
                <a:solidFill>
                  <a:schemeClr val="bg2">
                    <a:lumMod val="75000"/>
                  </a:schemeClr>
                </a:solidFill>
                <a:effectLst/>
                <a:uLnTx/>
                <a:uFillTx/>
                <a:latin typeface="Myriad Pro"/>
                <a:ea typeface="+mn-ea"/>
                <a:cs typeface="Myriad Pro"/>
                <a:sym typeface="Arial"/>
              </a:rPr>
              <a:t>66,7%</a:t>
            </a:r>
            <a:endParaRPr kumimoji="0" lang="es-CO" sz="1632" b="1" i="0" u="none" strike="noStrike" kern="0" cap="none" spc="0" normalizeH="0" baseline="0" noProof="0" dirty="0">
              <a:ln>
                <a:noFill/>
              </a:ln>
              <a:solidFill>
                <a:schemeClr val="bg2">
                  <a:lumMod val="75000"/>
                </a:schemeClr>
              </a:solidFill>
              <a:effectLst/>
              <a:uLnTx/>
              <a:uFillTx/>
              <a:latin typeface="Arial"/>
              <a:ea typeface="+mn-ea"/>
              <a:sym typeface="Arial"/>
            </a:endParaRPr>
          </a:p>
        </p:txBody>
      </p:sp>
      <p:cxnSp>
        <p:nvCxnSpPr>
          <p:cNvPr id="72" name="Conector recto 71"/>
          <p:cNvCxnSpPr/>
          <p:nvPr/>
        </p:nvCxnSpPr>
        <p:spPr>
          <a:xfrm>
            <a:off x="5101097" y="746512"/>
            <a:ext cx="0" cy="977972"/>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Conector recto 73">
            <a:extLst>
              <a:ext uri="{FF2B5EF4-FFF2-40B4-BE49-F238E27FC236}">
                <a16:creationId xmlns:a16="http://schemas.microsoft.com/office/drawing/2014/main" id="{93A25FF3-7371-4E5F-AD11-EDAA2F624599}"/>
              </a:ext>
            </a:extLst>
          </p:cNvPr>
          <p:cNvCxnSpPr/>
          <p:nvPr/>
        </p:nvCxnSpPr>
        <p:spPr>
          <a:xfrm>
            <a:off x="1159075" y="1934658"/>
            <a:ext cx="682585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5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pic>
        <p:nvPicPr>
          <p:cNvPr id="7" name="Imagen 6"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8" name="CuadroTexto 7"/>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de cuentas 2017</a:t>
            </a:r>
          </a:p>
        </p:txBody>
      </p:sp>
      <p:cxnSp>
        <p:nvCxnSpPr>
          <p:cNvPr id="9" name="Conector recto 8"/>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ángulo 12">
            <a:extLst>
              <a:ext uri="{FF2B5EF4-FFF2-40B4-BE49-F238E27FC236}">
                <a16:creationId xmlns:a16="http://schemas.microsoft.com/office/drawing/2014/main" id="{25B9476E-5DCF-4617-B9EA-279FC42F2A03}"/>
              </a:ext>
            </a:extLst>
          </p:cNvPr>
          <p:cNvSpPr/>
          <p:nvPr/>
        </p:nvSpPr>
        <p:spPr>
          <a:xfrm>
            <a:off x="1381068" y="2571750"/>
            <a:ext cx="6381875" cy="584776"/>
          </a:xfrm>
          <a:prstGeom prst="rect">
            <a:avLst/>
          </a:prstGeom>
        </p:spPr>
        <p:txBody>
          <a:bodyPr wrap="none">
            <a:spAutoFit/>
          </a:bodyPr>
          <a:lstStyle/>
          <a:p>
            <a:pPr algn="ctr"/>
            <a:r>
              <a:rPr lang="es-CO" sz="3200" b="1" dirty="0">
                <a:solidFill>
                  <a:srgbClr val="000066"/>
                </a:solidFill>
                <a:latin typeface="Calibri"/>
                <a:cs typeface="Calibri"/>
              </a:rPr>
              <a:t>EDNA PATRICIA RANGEL BARRAGÁN</a:t>
            </a:r>
          </a:p>
        </p:txBody>
      </p:sp>
      <p:sp>
        <p:nvSpPr>
          <p:cNvPr id="14" name="Rectángulo 13">
            <a:extLst>
              <a:ext uri="{FF2B5EF4-FFF2-40B4-BE49-F238E27FC236}">
                <a16:creationId xmlns:a16="http://schemas.microsoft.com/office/drawing/2014/main" id="{EA433E40-FAB4-4E2D-959C-447D36B31921}"/>
              </a:ext>
            </a:extLst>
          </p:cNvPr>
          <p:cNvSpPr/>
          <p:nvPr/>
        </p:nvSpPr>
        <p:spPr>
          <a:xfrm>
            <a:off x="2766859" y="3018299"/>
            <a:ext cx="3610296" cy="369332"/>
          </a:xfrm>
          <a:prstGeom prst="rect">
            <a:avLst/>
          </a:prstGeom>
        </p:spPr>
        <p:txBody>
          <a:bodyPr wrap="none">
            <a:spAutoFit/>
          </a:bodyPr>
          <a:lstStyle/>
          <a:p>
            <a:pPr algn="ctr"/>
            <a:r>
              <a:rPr lang="es-CO" sz="1800" dirty="0">
                <a:solidFill>
                  <a:schemeClr val="bg2">
                    <a:lumMod val="75000"/>
                  </a:schemeClr>
                </a:solidFill>
                <a:latin typeface="Calibri Light"/>
                <a:cs typeface="Calibri Light"/>
              </a:rPr>
              <a:t>Directora Administrativa y Financiera</a:t>
            </a:r>
          </a:p>
        </p:txBody>
      </p:sp>
      <p:pic>
        <p:nvPicPr>
          <p:cNvPr id="15" name="Imagen 14" descr="ICON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59801" y="1235786"/>
            <a:ext cx="1024398" cy="1335964"/>
          </a:xfrm>
          <a:prstGeom prst="rect">
            <a:avLst/>
          </a:prstGeom>
        </p:spPr>
      </p:pic>
    </p:spTree>
    <p:extLst>
      <p:ext uri="{BB962C8B-B14F-4D97-AF65-F5344CB8AC3E}">
        <p14:creationId xmlns:p14="http://schemas.microsoft.com/office/powerpoint/2010/main" val="3356790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4" name="Rectángulo 3">
            <a:extLst>
              <a:ext uri="{FF2B5EF4-FFF2-40B4-BE49-F238E27FC236}">
                <a16:creationId xmlns:a16="http://schemas.microsoft.com/office/drawing/2014/main" id="{E06888E4-15BE-4354-ABA1-37F99D98EF9D}"/>
              </a:ext>
            </a:extLst>
          </p:cNvPr>
          <p:cNvSpPr/>
          <p:nvPr/>
        </p:nvSpPr>
        <p:spPr>
          <a:xfrm>
            <a:off x="222451" y="756115"/>
            <a:ext cx="374974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strike="noStrike" kern="1200" cap="none" spc="0" normalizeH="0" baseline="0" noProof="0" dirty="0">
                <a:ln>
                  <a:noFill/>
                </a:ln>
                <a:solidFill>
                  <a:srgbClr val="434343"/>
                </a:solidFill>
                <a:effectLst/>
                <a:uLnTx/>
                <a:uFillTx/>
                <a:latin typeface="Calibri"/>
                <a:ea typeface="+mn-ea"/>
                <a:cs typeface="Calibri"/>
                <a:sym typeface="Arial"/>
              </a:rPr>
              <a:t>Aportes Socios 2017: </a:t>
            </a:r>
            <a:r>
              <a:rPr kumimoji="0" lang="es-CO" sz="1800" b="1" i="0" strike="noStrike" kern="1200" cap="none" spc="0" normalizeH="0" baseline="0" noProof="0" dirty="0">
                <a:ln>
                  <a:noFill/>
                </a:ln>
                <a:solidFill>
                  <a:srgbClr val="D4001E"/>
                </a:solidFill>
                <a:effectLst/>
                <a:uLnTx/>
                <a:uFillTx/>
                <a:latin typeface="Calibri"/>
                <a:ea typeface="+mn-ea"/>
                <a:cs typeface="Calibri"/>
                <a:sym typeface="Arial"/>
              </a:rPr>
              <a:t>$8.414 millones</a:t>
            </a:r>
          </a:p>
        </p:txBody>
      </p:sp>
      <p:grpSp>
        <p:nvGrpSpPr>
          <p:cNvPr id="5" name="Grupo 4">
            <a:extLst>
              <a:ext uri="{FF2B5EF4-FFF2-40B4-BE49-F238E27FC236}">
                <a16:creationId xmlns:a16="http://schemas.microsoft.com/office/drawing/2014/main" id="{5A0C7373-6B09-410B-B04E-3E973302BB9B}"/>
              </a:ext>
            </a:extLst>
          </p:cNvPr>
          <p:cNvGrpSpPr/>
          <p:nvPr/>
        </p:nvGrpSpPr>
        <p:grpSpPr>
          <a:xfrm>
            <a:off x="184725" y="1809629"/>
            <a:ext cx="4811776" cy="2570948"/>
            <a:chOff x="191475" y="1711596"/>
            <a:chExt cx="4939398" cy="2673655"/>
          </a:xfrm>
        </p:grpSpPr>
        <p:pic>
          <p:nvPicPr>
            <p:cNvPr id="2" name="Imagen 1">
              <a:extLst>
                <a:ext uri="{FF2B5EF4-FFF2-40B4-BE49-F238E27FC236}">
                  <a16:creationId xmlns:a16="http://schemas.microsoft.com/office/drawing/2014/main" id="{81432896-3F24-4B5E-B63C-1C889A7436A2}"/>
                </a:ext>
              </a:extLst>
            </p:cNvPr>
            <p:cNvPicPr>
              <a:picLocks noChangeAspect="1"/>
            </p:cNvPicPr>
            <p:nvPr/>
          </p:nvPicPr>
          <p:blipFill>
            <a:blip r:embed="rId3" cstate="screen">
              <a:clrChange>
                <a:clrFrom>
                  <a:srgbClr val="E5E5E5"/>
                </a:clrFrom>
                <a:clrTo>
                  <a:srgbClr val="E5E5E5">
                    <a:alpha val="0"/>
                  </a:srgbClr>
                </a:clrTo>
              </a:clrChange>
              <a:extLst>
                <a:ext uri="{28A0092B-C50C-407E-A947-70E740481C1C}">
                  <a14:useLocalDpi xmlns:a14="http://schemas.microsoft.com/office/drawing/2010/main"/>
                </a:ext>
              </a:extLst>
            </a:blip>
            <a:stretch>
              <a:fillRect/>
            </a:stretch>
          </p:blipFill>
          <p:spPr>
            <a:xfrm>
              <a:off x="191475" y="1711596"/>
              <a:ext cx="4893643" cy="2673655"/>
            </a:xfrm>
            <a:prstGeom prst="rect">
              <a:avLst/>
            </a:prstGeom>
            <a:ln>
              <a:noFill/>
            </a:ln>
          </p:spPr>
        </p:pic>
        <p:grpSp>
          <p:nvGrpSpPr>
            <p:cNvPr id="27" name="Grupo 26">
              <a:extLst>
                <a:ext uri="{FF2B5EF4-FFF2-40B4-BE49-F238E27FC236}">
                  <a16:creationId xmlns:a16="http://schemas.microsoft.com/office/drawing/2014/main" id="{B9949AEA-1CAB-4898-A8E3-BABAF9684C9C}"/>
                </a:ext>
              </a:extLst>
            </p:cNvPr>
            <p:cNvGrpSpPr/>
            <p:nvPr/>
          </p:nvGrpSpPr>
          <p:grpSpPr>
            <a:xfrm>
              <a:off x="524796" y="1751777"/>
              <a:ext cx="4606077" cy="1248236"/>
              <a:chOff x="1055719" y="1523786"/>
              <a:chExt cx="6184665" cy="1484972"/>
            </a:xfrm>
          </p:grpSpPr>
          <p:sp>
            <p:nvSpPr>
              <p:cNvPr id="14" name="CuadroTexto 13">
                <a:extLst>
                  <a:ext uri="{FF2B5EF4-FFF2-40B4-BE49-F238E27FC236}">
                    <a16:creationId xmlns:a16="http://schemas.microsoft.com/office/drawing/2014/main" id="{F9C7AFBE-224F-4FE8-972B-83786791E447}"/>
                  </a:ext>
                </a:extLst>
              </p:cNvPr>
              <p:cNvSpPr txBox="1"/>
              <p:nvPr/>
            </p:nvSpPr>
            <p:spPr>
              <a:xfrm>
                <a:off x="3741778" y="1523786"/>
                <a:ext cx="523459" cy="237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00" b="0" i="0" u="none" strike="noStrike" kern="0" cap="none" spc="0" normalizeH="0" baseline="0" noProof="0" dirty="0">
                    <a:ln>
                      <a:noFill/>
                    </a:ln>
                    <a:solidFill>
                      <a:srgbClr val="000000">
                        <a:lumMod val="65000"/>
                        <a:lumOff val="35000"/>
                      </a:srgbClr>
                    </a:solidFill>
                    <a:effectLst/>
                    <a:uLnTx/>
                    <a:uFillTx/>
                    <a:latin typeface="Calibri"/>
                    <a:cs typeface="Calibri"/>
                    <a:sym typeface="Arial"/>
                  </a:rPr>
                  <a:t>$ 200</a:t>
                </a:r>
              </a:p>
            </p:txBody>
          </p:sp>
          <p:sp>
            <p:nvSpPr>
              <p:cNvPr id="15" name="CuadroTexto 14">
                <a:extLst>
                  <a:ext uri="{FF2B5EF4-FFF2-40B4-BE49-F238E27FC236}">
                    <a16:creationId xmlns:a16="http://schemas.microsoft.com/office/drawing/2014/main" id="{59B3D55A-67A0-47E3-B2CB-BB79BCEECA1B}"/>
                  </a:ext>
                </a:extLst>
              </p:cNvPr>
              <p:cNvSpPr txBox="1"/>
              <p:nvPr/>
            </p:nvSpPr>
            <p:spPr>
              <a:xfrm>
                <a:off x="4936254" y="1598170"/>
                <a:ext cx="523459" cy="237997"/>
              </a:xfrm>
              <a:prstGeom prst="rect">
                <a:avLst/>
              </a:prstGeom>
              <a:noFill/>
            </p:spPr>
            <p:txBody>
              <a:bodyPr wrap="none" rtlCol="0">
                <a:spAutoFit/>
              </a:bodyPr>
              <a:lstStyle>
                <a:defPPr marR="0" lvl="0" algn="l" rtl="0">
                  <a:lnSpc>
                    <a:spcPct val="100000"/>
                  </a:lnSpc>
                  <a:spcBef>
                    <a:spcPts val="0"/>
                  </a:spcBef>
                  <a:spcAft>
                    <a:spcPts val="0"/>
                  </a:spcAft>
                </a:defPPr>
                <a:lvl1pPr>
                  <a:defRPr sz="11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00" b="0" i="0" u="none" strike="noStrike" kern="0" cap="none" spc="0" normalizeH="0" baseline="0" noProof="0" dirty="0">
                    <a:ln>
                      <a:noFill/>
                    </a:ln>
                    <a:solidFill>
                      <a:srgbClr val="000000">
                        <a:lumMod val="65000"/>
                        <a:lumOff val="35000"/>
                      </a:srgbClr>
                    </a:solidFill>
                    <a:effectLst/>
                    <a:uLnTx/>
                    <a:uFillTx/>
                    <a:latin typeface="Calibri"/>
                    <a:cs typeface="Calibri"/>
                    <a:sym typeface="Arial"/>
                  </a:rPr>
                  <a:t>$ 339</a:t>
                </a:r>
              </a:p>
            </p:txBody>
          </p:sp>
          <p:sp>
            <p:nvSpPr>
              <p:cNvPr id="16" name="CuadroTexto 15">
                <a:extLst>
                  <a:ext uri="{FF2B5EF4-FFF2-40B4-BE49-F238E27FC236}">
                    <a16:creationId xmlns:a16="http://schemas.microsoft.com/office/drawing/2014/main" id="{D4D5E2E0-4A18-45E4-8D38-46B5DD30D75F}"/>
                  </a:ext>
                </a:extLst>
              </p:cNvPr>
              <p:cNvSpPr txBox="1"/>
              <p:nvPr/>
            </p:nvSpPr>
            <p:spPr>
              <a:xfrm>
                <a:off x="6716925" y="2152350"/>
                <a:ext cx="523459" cy="237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00" b="0" i="0" u="none" strike="noStrike" kern="0" cap="none" spc="0" normalizeH="0" baseline="0" noProof="0" dirty="0">
                    <a:ln>
                      <a:noFill/>
                    </a:ln>
                    <a:solidFill>
                      <a:srgbClr val="000000">
                        <a:lumMod val="65000"/>
                        <a:lumOff val="35000"/>
                      </a:srgbClr>
                    </a:solidFill>
                    <a:effectLst/>
                    <a:uLnTx/>
                    <a:uFillTx/>
                    <a:latin typeface="Calibri"/>
                    <a:cs typeface="Calibri"/>
                    <a:sym typeface="Arial"/>
                  </a:rPr>
                  <a:t>$ 744</a:t>
                </a:r>
              </a:p>
            </p:txBody>
          </p:sp>
          <p:sp>
            <p:nvSpPr>
              <p:cNvPr id="17" name="CuadroTexto 16">
                <a:extLst>
                  <a:ext uri="{FF2B5EF4-FFF2-40B4-BE49-F238E27FC236}">
                    <a16:creationId xmlns:a16="http://schemas.microsoft.com/office/drawing/2014/main" id="{1DF628AA-6C57-498A-9846-F027E0BF84D7}"/>
                  </a:ext>
                </a:extLst>
              </p:cNvPr>
              <p:cNvSpPr txBox="1"/>
              <p:nvPr/>
            </p:nvSpPr>
            <p:spPr>
              <a:xfrm>
                <a:off x="5849621" y="1697667"/>
                <a:ext cx="523459" cy="237997"/>
              </a:xfrm>
              <a:prstGeom prst="rect">
                <a:avLst/>
              </a:prstGeom>
              <a:noFill/>
            </p:spPr>
            <p:txBody>
              <a:bodyPr wrap="none" rtlCol="0">
                <a:spAutoFit/>
              </a:bodyPr>
              <a:lstStyle>
                <a:defPPr marR="0" lvl="0" algn="l" rtl="0">
                  <a:lnSpc>
                    <a:spcPct val="100000"/>
                  </a:lnSpc>
                  <a:spcBef>
                    <a:spcPts val="0"/>
                  </a:spcBef>
                  <a:spcAft>
                    <a:spcPts val="0"/>
                  </a:spcAft>
                  <a:defRPr/>
                </a:defPPr>
                <a:lvl1pPr>
                  <a:defRPr sz="11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00" b="0" i="0" u="none" strike="noStrike" kern="0" cap="none" spc="0" normalizeH="0" baseline="0" noProof="0" dirty="0">
                    <a:ln>
                      <a:noFill/>
                    </a:ln>
                    <a:solidFill>
                      <a:srgbClr val="000000">
                        <a:lumMod val="65000"/>
                        <a:lumOff val="35000"/>
                      </a:srgbClr>
                    </a:solidFill>
                    <a:effectLst/>
                    <a:uLnTx/>
                    <a:uFillTx/>
                    <a:latin typeface="Calibri"/>
                    <a:cs typeface="Calibri"/>
                    <a:sym typeface="Arial"/>
                  </a:rPr>
                  <a:t>$ 846</a:t>
                </a:r>
              </a:p>
            </p:txBody>
          </p:sp>
          <p:sp>
            <p:nvSpPr>
              <p:cNvPr id="18" name="CuadroTexto 17">
                <a:extLst>
                  <a:ext uri="{FF2B5EF4-FFF2-40B4-BE49-F238E27FC236}">
                    <a16:creationId xmlns:a16="http://schemas.microsoft.com/office/drawing/2014/main" id="{807DEAAF-B321-44D7-A69D-EEC56CBC0507}"/>
                  </a:ext>
                </a:extLst>
              </p:cNvPr>
              <p:cNvSpPr txBox="1"/>
              <p:nvPr/>
            </p:nvSpPr>
            <p:spPr>
              <a:xfrm>
                <a:off x="1055719" y="2770762"/>
                <a:ext cx="650450" cy="237996"/>
              </a:xfrm>
              <a:prstGeom prst="rect">
                <a:avLst/>
              </a:prstGeom>
              <a:noFill/>
            </p:spPr>
            <p:txBody>
              <a:bodyPr wrap="none" rtlCol="0">
                <a:spAutoFit/>
              </a:bodyPr>
              <a:lstStyle>
                <a:defPPr marR="0" lvl="0" algn="l" rtl="0">
                  <a:lnSpc>
                    <a:spcPct val="100000"/>
                  </a:lnSpc>
                  <a:spcBef>
                    <a:spcPts val="0"/>
                  </a:spcBef>
                  <a:spcAft>
                    <a:spcPts val="0"/>
                  </a:spcAft>
                </a:defPPr>
                <a:lvl1pPr>
                  <a:defRPr sz="11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00" b="0" i="0" u="none" strike="noStrike" kern="0" cap="none" spc="0" normalizeH="0" baseline="0" noProof="0" dirty="0">
                    <a:ln>
                      <a:noFill/>
                    </a:ln>
                    <a:solidFill>
                      <a:srgbClr val="000000">
                        <a:lumMod val="65000"/>
                        <a:lumOff val="35000"/>
                      </a:srgbClr>
                    </a:solidFill>
                    <a:effectLst/>
                    <a:uLnTx/>
                    <a:uFillTx/>
                    <a:latin typeface="Calibri"/>
                    <a:cs typeface="Calibri"/>
                    <a:sym typeface="Arial"/>
                  </a:rPr>
                  <a:t>$ 6.285</a:t>
                </a:r>
              </a:p>
            </p:txBody>
          </p:sp>
        </p:grpSp>
      </p:grpSp>
      <p:pic>
        <p:nvPicPr>
          <p:cNvPr id="3" name="Imagen 2">
            <a:extLst>
              <a:ext uri="{FF2B5EF4-FFF2-40B4-BE49-F238E27FC236}">
                <a16:creationId xmlns:a16="http://schemas.microsoft.com/office/drawing/2014/main" id="{2602BD0C-4477-4386-A291-204CBB489405}"/>
              </a:ext>
            </a:extLst>
          </p:cNvPr>
          <p:cNvPicPr>
            <a:picLocks noChangeAspect="1"/>
          </p:cNvPicPr>
          <p:nvPr/>
        </p:nvPicPr>
        <p:blipFill>
          <a:blip r:embed="rId4"/>
          <a:stretch>
            <a:fillRect/>
          </a:stretch>
        </p:blipFill>
        <p:spPr>
          <a:xfrm>
            <a:off x="5015015" y="1274090"/>
            <a:ext cx="4078127" cy="2453479"/>
          </a:xfrm>
          <a:prstGeom prst="rect">
            <a:avLst/>
          </a:prstGeom>
        </p:spPr>
      </p:pic>
      <p:sp>
        <p:nvSpPr>
          <p:cNvPr id="24" name="CuadroTexto 22">
            <a:extLst>
              <a:ext uri="{FF2B5EF4-FFF2-40B4-BE49-F238E27FC236}">
                <a16:creationId xmlns:a16="http://schemas.microsoft.com/office/drawing/2014/main" id="{E4D50902-A78B-41CB-B9B3-B781D9343C25}"/>
              </a:ext>
            </a:extLst>
          </p:cNvPr>
          <p:cNvSpPr txBox="1"/>
          <p:nvPr/>
        </p:nvSpPr>
        <p:spPr>
          <a:xfrm>
            <a:off x="5015015" y="3710599"/>
            <a:ext cx="1816883" cy="2308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900" b="1" dirty="0">
                <a:latin typeface="Calibri"/>
                <a:cs typeface="Calibri"/>
              </a:rPr>
              <a:t> * </a:t>
            </a:r>
            <a:r>
              <a:rPr kumimoji="0" lang="es-CO" sz="900" b="1" i="0" u="none" strike="noStrike" kern="1200" cap="none" spc="0" normalizeH="0" baseline="0" noProof="0" dirty="0">
                <a:ln>
                  <a:noFill/>
                </a:ln>
                <a:effectLst/>
                <a:uLnTx/>
                <a:uFillTx/>
                <a:latin typeface="Calibri"/>
                <a:ea typeface="+mn-ea"/>
                <a:cs typeface="Calibri"/>
                <a:sym typeface="Arial"/>
              </a:rPr>
              <a:t>Cifras en Millones de Pesos</a:t>
            </a:r>
            <a:endParaRPr kumimoji="0" lang="es-ES" sz="900" b="0" i="0" u="none" strike="noStrike" kern="1200" cap="none" spc="0" normalizeH="0" baseline="0" noProof="0" dirty="0">
              <a:ln>
                <a:noFill/>
              </a:ln>
              <a:effectLst/>
              <a:uLnTx/>
              <a:uFillTx/>
              <a:latin typeface="Calibri"/>
              <a:ea typeface="+mn-ea"/>
              <a:cs typeface="Calibri"/>
              <a:sym typeface="Arial"/>
            </a:endParaRPr>
          </a:p>
        </p:txBody>
      </p:sp>
      <p:pic>
        <p:nvPicPr>
          <p:cNvPr id="29" name="Imagen 28" descr="RegionCentral-LogoFinalCMYK_Positiv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30" name="CuadroTexto 29"/>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de cuentas 2017</a:t>
            </a:r>
          </a:p>
        </p:txBody>
      </p:sp>
      <p:cxnSp>
        <p:nvCxnSpPr>
          <p:cNvPr id="31" name="Conector recto 30"/>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3" name="Shape 88">
            <a:extLst>
              <a:ext uri="{FF2B5EF4-FFF2-40B4-BE49-F238E27FC236}">
                <a16:creationId xmlns:a16="http://schemas.microsoft.com/office/drawing/2014/main" id="{35744CB2-7708-4DCB-A712-02EAFAAFF13B}"/>
              </a:ext>
            </a:extLst>
          </p:cNvPr>
          <p:cNvSpPr txBox="1"/>
          <p:nvPr/>
        </p:nvSpPr>
        <p:spPr>
          <a:xfrm>
            <a:off x="157343" y="164650"/>
            <a:ext cx="6729965" cy="508516"/>
          </a:xfrm>
          <a:prstGeom prst="rect">
            <a:avLst/>
          </a:prstGeom>
          <a:noFill/>
          <a:ln>
            <a:noFill/>
          </a:ln>
        </p:spPr>
        <p:txBody>
          <a:bodyPr wrap="square" lIns="91425" tIns="91425" rIns="91425" bIns="91425" anchor="t" anchorCtr="0">
            <a:noAutofit/>
          </a:bodyPr>
          <a:lstStyle/>
          <a:p>
            <a:pPr lvl="0">
              <a:lnSpc>
                <a:spcPct val="80000"/>
              </a:lnSpc>
              <a:defRPr/>
            </a:pPr>
            <a:r>
              <a:rPr lang="es-CO" sz="2800" b="1" dirty="0">
                <a:solidFill>
                  <a:srgbClr val="000066"/>
                </a:solidFill>
                <a:latin typeface="Calibri"/>
                <a:ea typeface="Roboto"/>
                <a:cs typeface="Calibri"/>
                <a:sym typeface="Roboto"/>
              </a:rPr>
              <a:t>FUENTES DE FINANCIACIÓN </a:t>
            </a:r>
            <a:r>
              <a:rPr lang="es-CO" sz="2800" dirty="0">
                <a:solidFill>
                  <a:srgbClr val="000066"/>
                </a:solidFill>
                <a:latin typeface="Calibri Light"/>
                <a:ea typeface="Roboto"/>
                <a:cs typeface="Calibri Light"/>
                <a:sym typeface="Roboto"/>
              </a:rPr>
              <a:t>DE LA ENTIDAD</a:t>
            </a:r>
            <a:endParaRPr lang="es-CO" sz="2800" b="1" dirty="0">
              <a:solidFill>
                <a:srgbClr val="000066"/>
              </a:solidFill>
              <a:latin typeface="Calibri"/>
              <a:ea typeface="Roboto"/>
              <a:cs typeface="Calibri"/>
              <a:sym typeface="Roboto"/>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sz="2800" b="1" i="0" u="none" strike="noStrike" kern="0" cap="none" spc="0" normalizeH="0" baseline="0" noProof="0" dirty="0">
              <a:ln>
                <a:noFill/>
              </a:ln>
              <a:solidFill>
                <a:srgbClr val="000066"/>
              </a:solidFill>
              <a:effectLst/>
              <a:uLnTx/>
              <a:uFillTx/>
              <a:latin typeface="Calibri"/>
              <a:ea typeface="Roboto"/>
              <a:cs typeface="Calibri"/>
              <a:sym typeface="Roboto"/>
            </a:endParaRPr>
          </a:p>
        </p:txBody>
      </p:sp>
      <p:sp>
        <p:nvSpPr>
          <p:cNvPr id="25" name="Rectángulo 24"/>
          <p:cNvSpPr/>
          <p:nvPr/>
        </p:nvSpPr>
        <p:spPr>
          <a:xfrm>
            <a:off x="0" y="159078"/>
            <a:ext cx="82768" cy="514088"/>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2644BF82-E069-4CD7-BF6B-F6229AEC7F90}"/>
              </a:ext>
            </a:extLst>
          </p:cNvPr>
          <p:cNvSpPr/>
          <p:nvPr/>
        </p:nvSpPr>
        <p:spPr>
          <a:xfrm>
            <a:off x="146337" y="2562747"/>
            <a:ext cx="872836" cy="223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tx1"/>
                </a:solidFill>
              </a:rPr>
              <a:t>Bogotá</a:t>
            </a:r>
          </a:p>
        </p:txBody>
      </p:sp>
      <p:sp>
        <p:nvSpPr>
          <p:cNvPr id="28" name="Rectángulo 27">
            <a:extLst>
              <a:ext uri="{FF2B5EF4-FFF2-40B4-BE49-F238E27FC236}">
                <a16:creationId xmlns:a16="http://schemas.microsoft.com/office/drawing/2014/main" id="{FD5DECD3-AA52-4A84-B8C2-45BAC29E09E9}"/>
              </a:ext>
            </a:extLst>
          </p:cNvPr>
          <p:cNvSpPr/>
          <p:nvPr/>
        </p:nvSpPr>
        <p:spPr>
          <a:xfrm>
            <a:off x="1921237" y="1607132"/>
            <a:ext cx="872836" cy="223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tx1"/>
                </a:solidFill>
              </a:rPr>
              <a:t>Tolima</a:t>
            </a:r>
          </a:p>
        </p:txBody>
      </p:sp>
      <p:sp>
        <p:nvSpPr>
          <p:cNvPr id="32" name="Rectángulo 31">
            <a:extLst>
              <a:ext uri="{FF2B5EF4-FFF2-40B4-BE49-F238E27FC236}">
                <a16:creationId xmlns:a16="http://schemas.microsoft.com/office/drawing/2014/main" id="{264B0C9F-B6EB-437D-8839-5DE2B9569E49}"/>
              </a:ext>
            </a:extLst>
          </p:cNvPr>
          <p:cNvSpPr/>
          <p:nvPr/>
        </p:nvSpPr>
        <p:spPr>
          <a:xfrm>
            <a:off x="2720121" y="1621487"/>
            <a:ext cx="872836" cy="223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tx1"/>
                </a:solidFill>
              </a:rPr>
              <a:t>Meta</a:t>
            </a:r>
          </a:p>
        </p:txBody>
      </p:sp>
      <p:sp>
        <p:nvSpPr>
          <p:cNvPr id="33" name="Rectángulo 32">
            <a:extLst>
              <a:ext uri="{FF2B5EF4-FFF2-40B4-BE49-F238E27FC236}">
                <a16:creationId xmlns:a16="http://schemas.microsoft.com/office/drawing/2014/main" id="{097B1A8B-9FDE-404A-BF9F-3B02F9C3A038}"/>
              </a:ext>
            </a:extLst>
          </p:cNvPr>
          <p:cNvSpPr/>
          <p:nvPr/>
        </p:nvSpPr>
        <p:spPr>
          <a:xfrm>
            <a:off x="4173723" y="2198254"/>
            <a:ext cx="872836" cy="223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tx1"/>
                </a:solidFill>
              </a:rPr>
              <a:t>Boyacá</a:t>
            </a:r>
          </a:p>
        </p:txBody>
      </p:sp>
      <p:sp>
        <p:nvSpPr>
          <p:cNvPr id="34" name="Rectángulo 33">
            <a:extLst>
              <a:ext uri="{FF2B5EF4-FFF2-40B4-BE49-F238E27FC236}">
                <a16:creationId xmlns:a16="http://schemas.microsoft.com/office/drawing/2014/main" id="{660A8585-9D3B-4893-8B1D-B3AE515FB0F0}"/>
              </a:ext>
            </a:extLst>
          </p:cNvPr>
          <p:cNvSpPr/>
          <p:nvPr/>
        </p:nvSpPr>
        <p:spPr>
          <a:xfrm>
            <a:off x="3562919" y="1787273"/>
            <a:ext cx="1228902" cy="223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tx1"/>
                </a:solidFill>
              </a:rPr>
              <a:t>Cundinamarca</a:t>
            </a:r>
          </a:p>
        </p:txBody>
      </p:sp>
      <p:sp>
        <p:nvSpPr>
          <p:cNvPr id="26" name="Rectángulo 25">
            <a:extLst>
              <a:ext uri="{FF2B5EF4-FFF2-40B4-BE49-F238E27FC236}">
                <a16:creationId xmlns:a16="http://schemas.microsoft.com/office/drawing/2014/main" id="{759D5C5F-3D91-4FCD-8F86-70CCA8121ABC}"/>
              </a:ext>
            </a:extLst>
          </p:cNvPr>
          <p:cNvSpPr/>
          <p:nvPr/>
        </p:nvSpPr>
        <p:spPr>
          <a:xfrm>
            <a:off x="4128986" y="2388882"/>
            <a:ext cx="872836" cy="223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tx1"/>
                </a:solidFill>
              </a:rPr>
              <a:t>10% $744</a:t>
            </a:r>
          </a:p>
        </p:txBody>
      </p:sp>
      <p:sp>
        <p:nvSpPr>
          <p:cNvPr id="35" name="Rectángulo 34">
            <a:extLst>
              <a:ext uri="{FF2B5EF4-FFF2-40B4-BE49-F238E27FC236}">
                <a16:creationId xmlns:a16="http://schemas.microsoft.com/office/drawing/2014/main" id="{5CD49D69-B223-4797-A83C-9858F726B71C}"/>
              </a:ext>
            </a:extLst>
          </p:cNvPr>
          <p:cNvSpPr/>
          <p:nvPr/>
        </p:nvSpPr>
        <p:spPr>
          <a:xfrm>
            <a:off x="3674218" y="1987026"/>
            <a:ext cx="872836" cy="223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tx1"/>
                </a:solidFill>
              </a:rPr>
              <a:t>9% $846</a:t>
            </a:r>
          </a:p>
        </p:txBody>
      </p:sp>
      <p:sp>
        <p:nvSpPr>
          <p:cNvPr id="36" name="Rectángulo 35">
            <a:extLst>
              <a:ext uri="{FF2B5EF4-FFF2-40B4-BE49-F238E27FC236}">
                <a16:creationId xmlns:a16="http://schemas.microsoft.com/office/drawing/2014/main" id="{641888C7-AA38-49C8-AB7F-3227D5FEFEFB}"/>
              </a:ext>
            </a:extLst>
          </p:cNvPr>
          <p:cNvSpPr/>
          <p:nvPr/>
        </p:nvSpPr>
        <p:spPr>
          <a:xfrm>
            <a:off x="2764035" y="1852427"/>
            <a:ext cx="872836" cy="223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tx1"/>
                </a:solidFill>
              </a:rPr>
              <a:t>4% $339</a:t>
            </a:r>
          </a:p>
        </p:txBody>
      </p:sp>
      <p:sp>
        <p:nvSpPr>
          <p:cNvPr id="37" name="Rectángulo 36">
            <a:extLst>
              <a:ext uri="{FF2B5EF4-FFF2-40B4-BE49-F238E27FC236}">
                <a16:creationId xmlns:a16="http://schemas.microsoft.com/office/drawing/2014/main" id="{B80E693F-442C-409A-9682-CADF5102353D}"/>
              </a:ext>
            </a:extLst>
          </p:cNvPr>
          <p:cNvSpPr/>
          <p:nvPr/>
        </p:nvSpPr>
        <p:spPr>
          <a:xfrm>
            <a:off x="1922670" y="1823746"/>
            <a:ext cx="872836" cy="223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tx1"/>
                </a:solidFill>
              </a:rPr>
              <a:t>2% $200</a:t>
            </a:r>
          </a:p>
        </p:txBody>
      </p:sp>
      <p:sp>
        <p:nvSpPr>
          <p:cNvPr id="38" name="Rectángulo 37">
            <a:extLst>
              <a:ext uri="{FF2B5EF4-FFF2-40B4-BE49-F238E27FC236}">
                <a16:creationId xmlns:a16="http://schemas.microsoft.com/office/drawing/2014/main" id="{53C07CD5-4ABD-4B33-8ECE-0EF480DB230C}"/>
              </a:ext>
            </a:extLst>
          </p:cNvPr>
          <p:cNvSpPr/>
          <p:nvPr/>
        </p:nvSpPr>
        <p:spPr>
          <a:xfrm>
            <a:off x="-28444" y="2800798"/>
            <a:ext cx="1015160" cy="252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tx1"/>
                </a:solidFill>
              </a:rPr>
              <a:t>75% $6,285</a:t>
            </a:r>
          </a:p>
        </p:txBody>
      </p:sp>
    </p:spTree>
    <p:extLst>
      <p:ext uri="{BB962C8B-B14F-4D97-AF65-F5344CB8AC3E}">
        <p14:creationId xmlns:p14="http://schemas.microsoft.com/office/powerpoint/2010/main" val="1657174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9" name="Imagen 8">
            <a:extLst>
              <a:ext uri="{FF2B5EF4-FFF2-40B4-BE49-F238E27FC236}">
                <a16:creationId xmlns:a16="http://schemas.microsoft.com/office/drawing/2014/main" id="{8297EC61-9278-44FE-889A-6B6B87449C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18410" y="1010120"/>
            <a:ext cx="4976178" cy="3178537"/>
          </a:xfrm>
          <a:prstGeom prst="rect">
            <a:avLst/>
          </a:prstGeom>
        </p:spPr>
      </p:pic>
      <p:sp>
        <p:nvSpPr>
          <p:cNvPr id="3" name="CuadroTexto 2">
            <a:extLst>
              <a:ext uri="{FF2B5EF4-FFF2-40B4-BE49-F238E27FC236}">
                <a16:creationId xmlns:a16="http://schemas.microsoft.com/office/drawing/2014/main" id="{D8AEEBE9-1962-486D-9ADD-06582FB86292}"/>
              </a:ext>
            </a:extLst>
          </p:cNvPr>
          <p:cNvSpPr txBox="1"/>
          <p:nvPr/>
        </p:nvSpPr>
        <p:spPr>
          <a:xfrm>
            <a:off x="176881" y="534666"/>
            <a:ext cx="2203209"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2060"/>
                </a:solidFill>
                <a:effectLst/>
                <a:uLnTx/>
                <a:uFillTx/>
                <a:latin typeface="Calibri"/>
                <a:cs typeface="Calibri"/>
                <a:sym typeface="Arial"/>
              </a:rPr>
              <a:t>Al 30 de noviembre de 2017</a:t>
            </a:r>
          </a:p>
        </p:txBody>
      </p:sp>
      <p:sp>
        <p:nvSpPr>
          <p:cNvPr id="4" name="Rectángulo 3">
            <a:extLst>
              <a:ext uri="{FF2B5EF4-FFF2-40B4-BE49-F238E27FC236}">
                <a16:creationId xmlns:a16="http://schemas.microsoft.com/office/drawing/2014/main" id="{32335AFD-CB6B-42F4-8958-1A3086C807A7}"/>
              </a:ext>
            </a:extLst>
          </p:cNvPr>
          <p:cNvSpPr/>
          <p:nvPr/>
        </p:nvSpPr>
        <p:spPr>
          <a:xfrm>
            <a:off x="7406282" y="2571750"/>
            <a:ext cx="699130"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sng" strike="noStrike" kern="1200" spc="0" baseline="0">
                <a:solidFill>
                  <a:srgbClr val="C00000"/>
                </a:solidFill>
                <a:latin typeface="Trebuchet MS" panose="020B0603020202020204" pitchFamily="34" charset="0"/>
                <a:ea typeface="+mn-ea"/>
                <a:cs typeface="+mn-cs"/>
              </a:defRPr>
            </a:pPr>
            <a:r>
              <a:rPr kumimoji="0" lang="es-CO" sz="1600" b="1" i="0" u="sng" strike="noStrike" kern="1200" cap="none" spc="0" normalizeH="0" baseline="0" noProof="0" dirty="0">
                <a:ln>
                  <a:noFill/>
                </a:ln>
                <a:solidFill>
                  <a:schemeClr val="bg2">
                    <a:lumMod val="75000"/>
                  </a:schemeClr>
                </a:solidFill>
                <a:effectLst/>
                <a:uLnTx/>
                <a:uFillTx/>
                <a:latin typeface="Calibri"/>
                <a:cs typeface="Calibri"/>
                <a:sym typeface="Arial"/>
              </a:rPr>
              <a:t>85,3%</a:t>
            </a:r>
          </a:p>
        </p:txBody>
      </p:sp>
      <p:sp>
        <p:nvSpPr>
          <p:cNvPr id="5" name="Rectángulo 4">
            <a:extLst>
              <a:ext uri="{FF2B5EF4-FFF2-40B4-BE49-F238E27FC236}">
                <a16:creationId xmlns:a16="http://schemas.microsoft.com/office/drawing/2014/main" id="{5A150ED3-735D-4A7B-A87B-AD86629C768F}"/>
              </a:ext>
            </a:extLst>
          </p:cNvPr>
          <p:cNvSpPr/>
          <p:nvPr/>
        </p:nvSpPr>
        <p:spPr>
          <a:xfrm>
            <a:off x="7662591" y="1280560"/>
            <a:ext cx="699130"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sng" strike="noStrike" kern="1200" spc="0" baseline="0">
                <a:solidFill>
                  <a:srgbClr val="C00000"/>
                </a:solidFill>
                <a:latin typeface="Trebuchet MS" panose="020B0603020202020204" pitchFamily="34" charset="0"/>
                <a:ea typeface="+mn-ea"/>
                <a:cs typeface="+mn-cs"/>
              </a:defRPr>
            </a:pPr>
            <a:r>
              <a:rPr kumimoji="0" lang="es-CO" sz="1600" b="1" i="0" u="sng" strike="noStrike" kern="1200" cap="none" spc="0" normalizeH="0" baseline="0" noProof="0" dirty="0">
                <a:ln>
                  <a:noFill/>
                </a:ln>
                <a:solidFill>
                  <a:schemeClr val="bg2">
                    <a:lumMod val="75000"/>
                  </a:schemeClr>
                </a:solidFill>
                <a:effectLst/>
                <a:uLnTx/>
                <a:uFillTx/>
                <a:latin typeface="Calibri"/>
                <a:cs typeface="Calibri"/>
                <a:sym typeface="Arial"/>
              </a:rPr>
              <a:t>75,6%</a:t>
            </a:r>
          </a:p>
        </p:txBody>
      </p:sp>
      <p:sp>
        <p:nvSpPr>
          <p:cNvPr id="8" name="Rectángulo 7">
            <a:extLst>
              <a:ext uri="{FF2B5EF4-FFF2-40B4-BE49-F238E27FC236}">
                <a16:creationId xmlns:a16="http://schemas.microsoft.com/office/drawing/2014/main" id="{A9D8A038-3873-4347-A616-62BFEA24391A}"/>
              </a:ext>
            </a:extLst>
          </p:cNvPr>
          <p:cNvSpPr/>
          <p:nvPr/>
        </p:nvSpPr>
        <p:spPr>
          <a:xfrm>
            <a:off x="5039961" y="165334"/>
            <a:ext cx="1342034" cy="646331"/>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sz="1800" b="1" i="0" u="sng" strike="noStrike" kern="1200" spc="0" baseline="0">
                <a:solidFill>
                  <a:srgbClr val="C00000"/>
                </a:solidFill>
                <a:latin typeface="Trebuchet MS" panose="020B0603020202020204" pitchFamily="34" charset="0"/>
                <a:ea typeface="+mn-ea"/>
                <a:cs typeface="+mn-cs"/>
              </a:defRPr>
            </a:pPr>
            <a:r>
              <a:rPr kumimoji="0" lang="es-CO" sz="3600" i="0" strike="noStrike" kern="1200" cap="none" spc="0" normalizeH="0" baseline="0" noProof="0" dirty="0">
                <a:ln>
                  <a:noFill/>
                </a:ln>
                <a:solidFill>
                  <a:srgbClr val="FF9900"/>
                </a:solidFill>
                <a:effectLst/>
                <a:uLnTx/>
                <a:uFillTx/>
                <a:latin typeface="Calibri"/>
                <a:cs typeface="Calibri"/>
                <a:sym typeface="Arial"/>
              </a:rPr>
              <a:t>79,7%</a:t>
            </a:r>
          </a:p>
        </p:txBody>
      </p:sp>
      <p:pic>
        <p:nvPicPr>
          <p:cNvPr id="14" name="Imagen 13"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5" name="CuadroTexto 14"/>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de cuentas 2017</a:t>
            </a:r>
          </a:p>
        </p:txBody>
      </p:sp>
      <p:cxnSp>
        <p:nvCxnSpPr>
          <p:cNvPr id="16" name="Conector recto 15"/>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3" name="Shape 88">
            <a:extLst>
              <a:ext uri="{FF2B5EF4-FFF2-40B4-BE49-F238E27FC236}">
                <a16:creationId xmlns:a16="http://schemas.microsoft.com/office/drawing/2014/main" id="{35744CB2-7708-4DCB-A712-02EAFAAFF13B}"/>
              </a:ext>
            </a:extLst>
          </p:cNvPr>
          <p:cNvSpPr txBox="1"/>
          <p:nvPr/>
        </p:nvSpPr>
        <p:spPr>
          <a:xfrm>
            <a:off x="157343" y="164650"/>
            <a:ext cx="4268119" cy="508516"/>
          </a:xfrm>
          <a:prstGeom prst="rect">
            <a:avLst/>
          </a:prstGeom>
          <a:noFill/>
          <a:ln>
            <a:noFill/>
          </a:ln>
        </p:spPr>
        <p:txBody>
          <a:bodyPr wrap="square" lIns="91425" tIns="91425" rIns="91425" bIns="91425" anchor="t" anchorCtr="0">
            <a:noAutofit/>
          </a:bodyPr>
          <a:lstStyle/>
          <a:p>
            <a:pPr lvl="0">
              <a:lnSpc>
                <a:spcPct val="80000"/>
              </a:lnSpc>
              <a:defRPr/>
            </a:pPr>
            <a:r>
              <a:rPr lang="es-CO" sz="2800" b="1" dirty="0">
                <a:solidFill>
                  <a:srgbClr val="000066"/>
                </a:solidFill>
                <a:latin typeface="Calibri"/>
                <a:ea typeface="Roboto"/>
                <a:cs typeface="Calibri"/>
                <a:sym typeface="Roboto"/>
              </a:rPr>
              <a:t>EJECUCIÓN PRESUPUESTAL</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sz="2800" b="1" i="0" u="none" strike="noStrike" kern="0" cap="none" spc="0" normalizeH="0" baseline="0" noProof="0" dirty="0">
              <a:ln>
                <a:noFill/>
              </a:ln>
              <a:solidFill>
                <a:srgbClr val="000066"/>
              </a:solidFill>
              <a:effectLst/>
              <a:uLnTx/>
              <a:uFillTx/>
              <a:latin typeface="Calibri"/>
              <a:ea typeface="Roboto"/>
              <a:cs typeface="Calibri"/>
              <a:sym typeface="Roboto"/>
            </a:endParaRPr>
          </a:p>
        </p:txBody>
      </p:sp>
      <p:sp>
        <p:nvSpPr>
          <p:cNvPr id="17" name="Rectángulo 16"/>
          <p:cNvSpPr/>
          <p:nvPr/>
        </p:nvSpPr>
        <p:spPr>
          <a:xfrm>
            <a:off x="0" y="159078"/>
            <a:ext cx="82768" cy="514088"/>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8" name="CuadroTexto 22">
            <a:extLst>
              <a:ext uri="{FF2B5EF4-FFF2-40B4-BE49-F238E27FC236}">
                <a16:creationId xmlns:a16="http://schemas.microsoft.com/office/drawing/2014/main" id="{E4D50902-A78B-41CB-B9B3-B781D9343C25}"/>
              </a:ext>
            </a:extLst>
          </p:cNvPr>
          <p:cNvSpPr txBox="1"/>
          <p:nvPr/>
        </p:nvSpPr>
        <p:spPr>
          <a:xfrm>
            <a:off x="3518410" y="4315902"/>
            <a:ext cx="1816883" cy="2308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900" b="1" i="0" u="none" strike="noStrike" kern="1200" cap="none" spc="0" normalizeH="0" baseline="0" noProof="0" dirty="0">
                <a:ln>
                  <a:noFill/>
                </a:ln>
                <a:effectLst/>
                <a:uLnTx/>
                <a:uFillTx/>
                <a:latin typeface="Calibri"/>
                <a:ea typeface="+mn-ea"/>
                <a:cs typeface="Calibri"/>
                <a:sym typeface="Arial"/>
              </a:rPr>
              <a:t>Cifras en Millones de Pesos</a:t>
            </a:r>
            <a:endParaRPr kumimoji="0" lang="es-ES" sz="900" b="0" i="0" u="none" strike="noStrike" kern="1200" cap="none" spc="0" normalizeH="0" baseline="0" noProof="0" dirty="0">
              <a:ln>
                <a:noFill/>
              </a:ln>
              <a:effectLst/>
              <a:uLnTx/>
              <a:uFillTx/>
              <a:latin typeface="Calibri"/>
              <a:ea typeface="+mn-ea"/>
              <a:cs typeface="Calibri"/>
              <a:sym typeface="Arial"/>
            </a:endParaRPr>
          </a:p>
        </p:txBody>
      </p:sp>
      <p:grpSp>
        <p:nvGrpSpPr>
          <p:cNvPr id="32" name="Grupo 31">
            <a:extLst>
              <a:ext uri="{FF2B5EF4-FFF2-40B4-BE49-F238E27FC236}">
                <a16:creationId xmlns:a16="http://schemas.microsoft.com/office/drawing/2014/main" id="{474393E8-322A-4504-8CC8-CD37B225B698}"/>
              </a:ext>
            </a:extLst>
          </p:cNvPr>
          <p:cNvGrpSpPr/>
          <p:nvPr/>
        </p:nvGrpSpPr>
        <p:grpSpPr>
          <a:xfrm>
            <a:off x="115026" y="1556493"/>
            <a:ext cx="3072603" cy="1782891"/>
            <a:chOff x="-11502" y="1445672"/>
            <a:chExt cx="3072603" cy="1782891"/>
          </a:xfrm>
        </p:grpSpPr>
        <p:sp>
          <p:nvSpPr>
            <p:cNvPr id="7" name="CuadroTexto 6">
              <a:extLst>
                <a:ext uri="{FF2B5EF4-FFF2-40B4-BE49-F238E27FC236}">
                  <a16:creationId xmlns:a16="http://schemas.microsoft.com/office/drawing/2014/main" id="{45D1E402-0688-4495-A3E9-7E80DAE73CFB}"/>
                </a:ext>
              </a:extLst>
            </p:cNvPr>
            <p:cNvSpPr txBox="1"/>
            <p:nvPr/>
          </p:nvSpPr>
          <p:spPr>
            <a:xfrm>
              <a:off x="215816" y="1445672"/>
              <a:ext cx="2609522" cy="5847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0" cap="none" spc="0" normalizeH="0" baseline="0" noProof="0" dirty="0">
                  <a:ln>
                    <a:noFill/>
                  </a:ln>
                  <a:solidFill>
                    <a:schemeClr val="bg2">
                      <a:lumMod val="75000"/>
                    </a:schemeClr>
                  </a:solidFill>
                  <a:effectLst/>
                  <a:uLnTx/>
                  <a:uFillTx/>
                  <a:latin typeface="Calibri"/>
                  <a:cs typeface="Calibri"/>
                  <a:sym typeface="Arial"/>
                </a:rPr>
                <a:t>TOTAL PRESUPUESTO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strike="noStrike" kern="0" cap="none" spc="0" normalizeH="0" baseline="0" noProof="0" dirty="0">
                  <a:ln>
                    <a:noFill/>
                  </a:ln>
                  <a:solidFill>
                    <a:schemeClr val="bg2">
                      <a:lumMod val="75000"/>
                    </a:schemeClr>
                  </a:solidFill>
                  <a:uLnTx/>
                  <a:uFillTx/>
                  <a:latin typeface="Calibri"/>
                  <a:cs typeface="Calibri"/>
                  <a:sym typeface="Arial"/>
                </a:rPr>
                <a:t>$10.599 </a:t>
              </a:r>
              <a:r>
                <a:rPr kumimoji="0" lang="es-CO" sz="1600" b="1" i="0" u="none" strike="noStrike" kern="0" cap="none" spc="0" normalizeH="0" baseline="0" noProof="0" dirty="0">
                  <a:ln>
                    <a:noFill/>
                  </a:ln>
                  <a:solidFill>
                    <a:schemeClr val="bg2">
                      <a:lumMod val="75000"/>
                    </a:schemeClr>
                  </a:solidFill>
                  <a:uLnTx/>
                  <a:uFillTx/>
                  <a:latin typeface="Calibri"/>
                  <a:cs typeface="Calibri"/>
                  <a:sym typeface="Arial"/>
                </a:rPr>
                <a:t>Millones</a:t>
              </a:r>
            </a:p>
          </p:txBody>
        </p:sp>
        <p:sp>
          <p:nvSpPr>
            <p:cNvPr id="19" name="Rectángulo 18">
              <a:extLst>
                <a:ext uri="{FF2B5EF4-FFF2-40B4-BE49-F238E27FC236}">
                  <a16:creationId xmlns:a16="http://schemas.microsoft.com/office/drawing/2014/main" id="{06FA7127-0950-4531-97B4-141173E7AF2C}"/>
                </a:ext>
              </a:extLst>
            </p:cNvPr>
            <p:cNvSpPr/>
            <p:nvPr/>
          </p:nvSpPr>
          <p:spPr>
            <a:xfrm>
              <a:off x="522884" y="2890009"/>
              <a:ext cx="699230"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sng" strike="noStrike" kern="1200" spc="0" baseline="0">
                  <a:solidFill>
                    <a:srgbClr val="C00000"/>
                  </a:solidFill>
                  <a:latin typeface="Trebuchet MS" panose="020B0603020202020204" pitchFamily="34" charset="0"/>
                  <a:ea typeface="+mn-ea"/>
                  <a:cs typeface="+mn-cs"/>
                </a:defRPr>
              </a:pPr>
              <a:r>
                <a:rPr kumimoji="0" lang="es-CO" sz="1600" b="1" i="0" u="sng" strike="noStrike" kern="1200" cap="none" spc="0" normalizeH="0" baseline="0" noProof="0" dirty="0">
                  <a:ln>
                    <a:noFill/>
                  </a:ln>
                  <a:solidFill>
                    <a:schemeClr val="bg2">
                      <a:lumMod val="75000"/>
                    </a:schemeClr>
                  </a:solidFill>
                  <a:effectLst/>
                  <a:uLnTx/>
                  <a:uFillTx/>
                  <a:latin typeface="Calibri"/>
                  <a:cs typeface="Calibri"/>
                  <a:sym typeface="Arial"/>
                </a:rPr>
                <a:t>41,7%</a:t>
              </a:r>
            </a:p>
          </p:txBody>
        </p:sp>
        <p:sp>
          <p:nvSpPr>
            <p:cNvPr id="20" name="Rectángulo 19">
              <a:extLst>
                <a:ext uri="{FF2B5EF4-FFF2-40B4-BE49-F238E27FC236}">
                  <a16:creationId xmlns:a16="http://schemas.microsoft.com/office/drawing/2014/main" id="{3DA05C77-8F3E-43E3-8977-8DE1742C52D0}"/>
                </a:ext>
              </a:extLst>
            </p:cNvPr>
            <p:cNvSpPr/>
            <p:nvPr/>
          </p:nvSpPr>
          <p:spPr>
            <a:xfrm>
              <a:off x="1885416" y="2882421"/>
              <a:ext cx="699230"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sng" strike="noStrike" kern="1200" spc="0" baseline="0">
                  <a:solidFill>
                    <a:srgbClr val="C00000"/>
                  </a:solidFill>
                  <a:latin typeface="Trebuchet MS" panose="020B0603020202020204" pitchFamily="34" charset="0"/>
                  <a:ea typeface="+mn-ea"/>
                  <a:cs typeface="+mn-cs"/>
                </a:defRPr>
              </a:pPr>
              <a:r>
                <a:rPr kumimoji="0" lang="es-CO" sz="1600" b="1" i="0" u="sng" strike="noStrike" kern="1200" cap="none" spc="0" normalizeH="0" baseline="0" noProof="0" dirty="0">
                  <a:ln>
                    <a:noFill/>
                  </a:ln>
                  <a:solidFill>
                    <a:schemeClr val="bg2">
                      <a:lumMod val="75000"/>
                    </a:schemeClr>
                  </a:solidFill>
                  <a:effectLst/>
                  <a:uLnTx/>
                  <a:uFillTx/>
                  <a:latin typeface="Calibri"/>
                  <a:cs typeface="Calibri"/>
                  <a:sym typeface="Arial"/>
                </a:rPr>
                <a:t>58,3%</a:t>
              </a:r>
            </a:p>
          </p:txBody>
        </p:sp>
        <p:sp>
          <p:nvSpPr>
            <p:cNvPr id="22" name="CuadroTexto 21">
              <a:extLst>
                <a:ext uri="{FF2B5EF4-FFF2-40B4-BE49-F238E27FC236}">
                  <a16:creationId xmlns:a16="http://schemas.microsoft.com/office/drawing/2014/main" id="{A2EF826B-A300-49D9-8813-6774CD96CCF5}"/>
                </a:ext>
              </a:extLst>
            </p:cNvPr>
            <p:cNvSpPr txBox="1"/>
            <p:nvPr/>
          </p:nvSpPr>
          <p:spPr>
            <a:xfrm>
              <a:off x="-11502" y="2530285"/>
              <a:ext cx="159689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dirty="0">
                  <a:solidFill>
                    <a:schemeClr val="bg2">
                      <a:lumMod val="75000"/>
                    </a:schemeClr>
                  </a:solidFill>
                  <a:latin typeface="Calibri"/>
                  <a:cs typeface="Calibri"/>
                </a:rPr>
                <a:t>Funcionamiento</a:t>
              </a:r>
              <a:endParaRPr kumimoji="0" lang="es-CO" sz="1600" b="0" i="0" u="none" strike="noStrike" kern="0" cap="none" spc="0" normalizeH="0" baseline="0" noProof="0" dirty="0">
                <a:ln>
                  <a:noFill/>
                </a:ln>
                <a:solidFill>
                  <a:schemeClr val="bg2">
                    <a:lumMod val="75000"/>
                  </a:schemeClr>
                </a:solidFill>
                <a:effectLst/>
                <a:uLnTx/>
                <a:uFillTx/>
                <a:latin typeface="Calibri"/>
                <a:cs typeface="Calibri"/>
                <a:sym typeface="Arial"/>
              </a:endParaRPr>
            </a:p>
          </p:txBody>
        </p:sp>
        <p:sp>
          <p:nvSpPr>
            <p:cNvPr id="23" name="CuadroTexto 22">
              <a:extLst>
                <a:ext uri="{FF2B5EF4-FFF2-40B4-BE49-F238E27FC236}">
                  <a16:creationId xmlns:a16="http://schemas.microsoft.com/office/drawing/2014/main" id="{3E51A921-F48B-4545-A2D0-D0FE057E9F88}"/>
                </a:ext>
              </a:extLst>
            </p:cNvPr>
            <p:cNvSpPr txBox="1"/>
            <p:nvPr/>
          </p:nvSpPr>
          <p:spPr>
            <a:xfrm>
              <a:off x="1464206" y="2515876"/>
              <a:ext cx="159689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dirty="0">
                  <a:solidFill>
                    <a:schemeClr val="bg2">
                      <a:lumMod val="75000"/>
                    </a:schemeClr>
                  </a:solidFill>
                  <a:latin typeface="Calibri"/>
                  <a:cs typeface="Calibri"/>
                </a:rPr>
                <a:t>Inversión</a:t>
              </a:r>
              <a:endParaRPr kumimoji="0" lang="es-CO" sz="1600" b="0" i="0" u="none" strike="noStrike" kern="0" cap="none" spc="0" normalizeH="0" baseline="0" noProof="0" dirty="0">
                <a:ln>
                  <a:noFill/>
                </a:ln>
                <a:solidFill>
                  <a:schemeClr val="bg2">
                    <a:lumMod val="75000"/>
                  </a:schemeClr>
                </a:solidFill>
                <a:effectLst/>
                <a:uLnTx/>
                <a:uFillTx/>
                <a:latin typeface="Calibri"/>
                <a:cs typeface="Calibri"/>
                <a:sym typeface="Arial"/>
              </a:endParaRPr>
            </a:p>
          </p:txBody>
        </p:sp>
        <p:cxnSp>
          <p:nvCxnSpPr>
            <p:cNvPr id="10" name="Conector: angular 9">
              <a:extLst>
                <a:ext uri="{FF2B5EF4-FFF2-40B4-BE49-F238E27FC236}">
                  <a16:creationId xmlns:a16="http://schemas.microsoft.com/office/drawing/2014/main" id="{ABA3E286-2ECD-4E52-9D6A-B162E362494D}"/>
                </a:ext>
              </a:extLst>
            </p:cNvPr>
            <p:cNvCxnSpPr>
              <a:cxnSpLocks/>
              <a:stCxn id="7" idx="2"/>
              <a:endCxn id="22" idx="0"/>
            </p:cNvCxnSpPr>
            <p:nvPr/>
          </p:nvCxnSpPr>
          <p:spPr>
            <a:xfrm rot="5400000">
              <a:off x="903844" y="1913551"/>
              <a:ext cx="499837" cy="73363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angular 23">
              <a:extLst>
                <a:ext uri="{FF2B5EF4-FFF2-40B4-BE49-F238E27FC236}">
                  <a16:creationId xmlns:a16="http://schemas.microsoft.com/office/drawing/2014/main" id="{603FDE52-D09E-460E-B06C-D52FF267538D}"/>
                </a:ext>
              </a:extLst>
            </p:cNvPr>
            <p:cNvCxnSpPr>
              <a:cxnSpLocks/>
              <a:stCxn id="7" idx="2"/>
              <a:endCxn id="23" idx="0"/>
            </p:cNvCxnSpPr>
            <p:nvPr/>
          </p:nvCxnSpPr>
          <p:spPr>
            <a:xfrm rot="16200000" flipH="1">
              <a:off x="1648901" y="1902123"/>
              <a:ext cx="485428" cy="742077"/>
            </a:xfrm>
            <a:prstGeom prst="bentConnector3">
              <a:avLst>
                <a:gd name="adj1" fmla="val 51427"/>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1" name="Rectángulo 20">
            <a:extLst>
              <a:ext uri="{FF2B5EF4-FFF2-40B4-BE49-F238E27FC236}">
                <a16:creationId xmlns:a16="http://schemas.microsoft.com/office/drawing/2014/main" id="{5879D583-B88C-4A24-829B-391660DA3D42}"/>
              </a:ext>
            </a:extLst>
          </p:cNvPr>
          <p:cNvSpPr/>
          <p:nvPr/>
        </p:nvSpPr>
        <p:spPr>
          <a:xfrm>
            <a:off x="3772052" y="1617318"/>
            <a:ext cx="872836" cy="223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a:solidFill>
                  <a:schemeClr val="tx1"/>
                </a:solidFill>
              </a:rPr>
              <a:t>Inversión</a:t>
            </a:r>
          </a:p>
        </p:txBody>
      </p:sp>
      <p:sp>
        <p:nvSpPr>
          <p:cNvPr id="25" name="Rectángulo 24">
            <a:extLst>
              <a:ext uri="{FF2B5EF4-FFF2-40B4-BE49-F238E27FC236}">
                <a16:creationId xmlns:a16="http://schemas.microsoft.com/office/drawing/2014/main" id="{BAC80E8B-2CBD-4438-A775-C39746D76499}"/>
              </a:ext>
            </a:extLst>
          </p:cNvPr>
          <p:cNvSpPr/>
          <p:nvPr/>
        </p:nvSpPr>
        <p:spPr>
          <a:xfrm>
            <a:off x="3518410" y="2791039"/>
            <a:ext cx="1144927"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a:solidFill>
                  <a:schemeClr val="tx1"/>
                </a:solidFill>
              </a:rPr>
              <a:t>Funcionamiento</a:t>
            </a:r>
          </a:p>
        </p:txBody>
      </p:sp>
      <p:sp>
        <p:nvSpPr>
          <p:cNvPr id="26" name="Rectángulo 25">
            <a:extLst>
              <a:ext uri="{FF2B5EF4-FFF2-40B4-BE49-F238E27FC236}">
                <a16:creationId xmlns:a16="http://schemas.microsoft.com/office/drawing/2014/main" id="{76713481-34E1-477B-B54B-78BD36A9B59C}"/>
              </a:ext>
            </a:extLst>
          </p:cNvPr>
          <p:cNvSpPr/>
          <p:nvPr/>
        </p:nvSpPr>
        <p:spPr>
          <a:xfrm>
            <a:off x="7118901" y="1399027"/>
            <a:ext cx="543690" cy="223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00" dirty="0">
                <a:solidFill>
                  <a:schemeClr val="tx1"/>
                </a:solidFill>
              </a:rPr>
              <a:t>4.676</a:t>
            </a:r>
          </a:p>
        </p:txBody>
      </p:sp>
      <p:sp>
        <p:nvSpPr>
          <p:cNvPr id="27" name="Rectángulo 26">
            <a:extLst>
              <a:ext uri="{FF2B5EF4-FFF2-40B4-BE49-F238E27FC236}">
                <a16:creationId xmlns:a16="http://schemas.microsoft.com/office/drawing/2014/main" id="{1B69E7FE-075C-497D-8CA8-FCDCC55FA606}"/>
              </a:ext>
            </a:extLst>
          </p:cNvPr>
          <p:cNvSpPr/>
          <p:nvPr/>
        </p:nvSpPr>
        <p:spPr>
          <a:xfrm>
            <a:off x="7929632" y="1878921"/>
            <a:ext cx="543690" cy="223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00" dirty="0">
                <a:solidFill>
                  <a:schemeClr val="tx1"/>
                </a:solidFill>
              </a:rPr>
              <a:t>6.182</a:t>
            </a:r>
          </a:p>
        </p:txBody>
      </p:sp>
      <p:sp>
        <p:nvSpPr>
          <p:cNvPr id="28" name="Rectángulo 27">
            <a:extLst>
              <a:ext uri="{FF2B5EF4-FFF2-40B4-BE49-F238E27FC236}">
                <a16:creationId xmlns:a16="http://schemas.microsoft.com/office/drawing/2014/main" id="{A23F70DA-DB6E-409C-8CE5-404626D42898}"/>
              </a:ext>
            </a:extLst>
          </p:cNvPr>
          <p:cNvSpPr/>
          <p:nvPr/>
        </p:nvSpPr>
        <p:spPr>
          <a:xfrm>
            <a:off x="6633095" y="2686408"/>
            <a:ext cx="543690" cy="223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00" dirty="0">
                <a:solidFill>
                  <a:schemeClr val="tx1"/>
                </a:solidFill>
              </a:rPr>
              <a:t>3.767</a:t>
            </a:r>
          </a:p>
        </p:txBody>
      </p:sp>
      <p:sp>
        <p:nvSpPr>
          <p:cNvPr id="29" name="Rectángulo 28">
            <a:extLst>
              <a:ext uri="{FF2B5EF4-FFF2-40B4-BE49-F238E27FC236}">
                <a16:creationId xmlns:a16="http://schemas.microsoft.com/office/drawing/2014/main" id="{498153DA-4DF2-4B52-8570-0B89CC7B75E4}"/>
              </a:ext>
            </a:extLst>
          </p:cNvPr>
          <p:cNvSpPr/>
          <p:nvPr/>
        </p:nvSpPr>
        <p:spPr>
          <a:xfrm>
            <a:off x="7004379" y="3146114"/>
            <a:ext cx="636946" cy="202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00" dirty="0">
                <a:solidFill>
                  <a:schemeClr val="tx1"/>
                </a:solidFill>
              </a:rPr>
              <a:t>4. 417</a:t>
            </a:r>
          </a:p>
        </p:txBody>
      </p:sp>
      <p:sp>
        <p:nvSpPr>
          <p:cNvPr id="30" name="Rectángulo 29">
            <a:extLst>
              <a:ext uri="{FF2B5EF4-FFF2-40B4-BE49-F238E27FC236}">
                <a16:creationId xmlns:a16="http://schemas.microsoft.com/office/drawing/2014/main" id="{A44AE942-6518-40D6-AFB3-49C6903656D4}"/>
              </a:ext>
            </a:extLst>
          </p:cNvPr>
          <p:cNvSpPr/>
          <p:nvPr/>
        </p:nvSpPr>
        <p:spPr>
          <a:xfrm>
            <a:off x="4704468" y="3072520"/>
            <a:ext cx="1928627"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050" dirty="0">
                <a:solidFill>
                  <a:schemeClr val="bg1"/>
                </a:solidFill>
              </a:rPr>
              <a:t>Asignación 2017</a:t>
            </a:r>
          </a:p>
        </p:txBody>
      </p:sp>
      <p:sp>
        <p:nvSpPr>
          <p:cNvPr id="31" name="Rectángulo 30">
            <a:extLst>
              <a:ext uri="{FF2B5EF4-FFF2-40B4-BE49-F238E27FC236}">
                <a16:creationId xmlns:a16="http://schemas.microsoft.com/office/drawing/2014/main" id="{391FE302-5B08-4533-9278-1054B4188E54}"/>
              </a:ext>
            </a:extLst>
          </p:cNvPr>
          <p:cNvSpPr/>
          <p:nvPr/>
        </p:nvSpPr>
        <p:spPr>
          <a:xfrm>
            <a:off x="4746664" y="2599343"/>
            <a:ext cx="1928627"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050" dirty="0">
                <a:solidFill>
                  <a:schemeClr val="bg1"/>
                </a:solidFill>
              </a:rPr>
              <a:t>Ejecución 30/11/2017</a:t>
            </a:r>
          </a:p>
        </p:txBody>
      </p:sp>
      <p:sp>
        <p:nvSpPr>
          <p:cNvPr id="33" name="Rectángulo 32">
            <a:extLst>
              <a:ext uri="{FF2B5EF4-FFF2-40B4-BE49-F238E27FC236}">
                <a16:creationId xmlns:a16="http://schemas.microsoft.com/office/drawing/2014/main" id="{C9345A80-FC05-4CB3-B4D3-2BA846EB05A7}"/>
              </a:ext>
            </a:extLst>
          </p:cNvPr>
          <p:cNvSpPr/>
          <p:nvPr/>
        </p:nvSpPr>
        <p:spPr>
          <a:xfrm>
            <a:off x="4706220" y="2182821"/>
            <a:ext cx="1928627"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050" dirty="0">
                <a:solidFill>
                  <a:schemeClr val="bg1"/>
                </a:solidFill>
              </a:rPr>
              <a:t>Asignación 2017</a:t>
            </a:r>
          </a:p>
        </p:txBody>
      </p:sp>
      <p:sp>
        <p:nvSpPr>
          <p:cNvPr id="34" name="Rectángulo 33">
            <a:extLst>
              <a:ext uri="{FF2B5EF4-FFF2-40B4-BE49-F238E27FC236}">
                <a16:creationId xmlns:a16="http://schemas.microsoft.com/office/drawing/2014/main" id="{848AB75E-C185-4458-AB0F-4F5685780FE3}"/>
              </a:ext>
            </a:extLst>
          </p:cNvPr>
          <p:cNvSpPr/>
          <p:nvPr/>
        </p:nvSpPr>
        <p:spPr>
          <a:xfrm>
            <a:off x="4663337" y="1390712"/>
            <a:ext cx="1928627"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050" dirty="0">
                <a:solidFill>
                  <a:schemeClr val="bg1"/>
                </a:solidFill>
              </a:rPr>
              <a:t>Ejecución 30/11/2017</a:t>
            </a:r>
          </a:p>
        </p:txBody>
      </p:sp>
      <p:sp>
        <p:nvSpPr>
          <p:cNvPr id="35" name="Rectángulo 34">
            <a:extLst>
              <a:ext uri="{FF2B5EF4-FFF2-40B4-BE49-F238E27FC236}">
                <a16:creationId xmlns:a16="http://schemas.microsoft.com/office/drawing/2014/main" id="{FA22E8E8-DAAF-4417-8110-6D28C15B7723}"/>
              </a:ext>
            </a:extLst>
          </p:cNvPr>
          <p:cNvSpPr/>
          <p:nvPr/>
        </p:nvSpPr>
        <p:spPr>
          <a:xfrm>
            <a:off x="4663336" y="1790021"/>
            <a:ext cx="1928627"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050" dirty="0">
                <a:solidFill>
                  <a:schemeClr val="bg1"/>
                </a:solidFill>
              </a:rPr>
              <a:t>Asignación 2017</a:t>
            </a:r>
          </a:p>
        </p:txBody>
      </p:sp>
    </p:spTree>
    <p:extLst>
      <p:ext uri="{BB962C8B-B14F-4D97-AF65-F5344CB8AC3E}">
        <p14:creationId xmlns:p14="http://schemas.microsoft.com/office/powerpoint/2010/main" val="501689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2" name="Rectángulo 1">
            <a:extLst>
              <a:ext uri="{FF2B5EF4-FFF2-40B4-BE49-F238E27FC236}">
                <a16:creationId xmlns:a16="http://schemas.microsoft.com/office/drawing/2014/main" id="{DC8BDFE0-B4FE-4D46-8049-921C9F064782}"/>
              </a:ext>
            </a:extLst>
          </p:cNvPr>
          <p:cNvSpPr/>
          <p:nvPr/>
        </p:nvSpPr>
        <p:spPr>
          <a:xfrm>
            <a:off x="243183" y="932726"/>
            <a:ext cx="1739971" cy="1883080"/>
          </a:xfrm>
          <a:prstGeom prst="rect">
            <a:avLst/>
          </a:prstGeom>
          <a:noFill/>
          <a:ln>
            <a:noFill/>
            <a:prstDash val="sysDot"/>
          </a:ln>
        </p:spPr>
        <p:txBody>
          <a:bodyPr wrap="square" rtlCol="0">
            <a:spAutoFit/>
          </a:bodyPr>
          <a:lstStyle/>
          <a:p>
            <a:pPr marL="0" marR="0" lvl="0" indent="0" defTabSz="914400" rtl="0" eaLnBrk="1" fontAlgn="auto" latinLnBrk="0" hangingPunct="1">
              <a:lnSpc>
                <a:spcPct val="110000"/>
              </a:lnSpc>
              <a:spcBef>
                <a:spcPts val="0"/>
              </a:spcBef>
              <a:spcAft>
                <a:spcPts val="0"/>
              </a:spcAft>
              <a:buClr>
                <a:srgbClr val="C00000"/>
              </a:buClr>
              <a:buSzTx/>
              <a:buFontTx/>
              <a:buNone/>
              <a:tabLst/>
              <a:defRPr/>
            </a:pPr>
            <a:r>
              <a:rPr kumimoji="0" lang="es-ES" b="0" i="0" u="none" strike="noStrike" kern="1200" cap="none" spc="0" normalizeH="0" baseline="0" noProof="0" dirty="0">
                <a:ln>
                  <a:noFill/>
                </a:ln>
                <a:solidFill>
                  <a:srgbClr val="434343"/>
                </a:solidFill>
                <a:uLnTx/>
                <a:uFillTx/>
                <a:latin typeface="Calibri"/>
                <a:ea typeface="+mn-ea"/>
                <a:cs typeface="Calibri"/>
                <a:sym typeface="Arial"/>
              </a:rPr>
              <a:t>En la vigencia 2017, se han suscrito</a:t>
            </a:r>
          </a:p>
          <a:p>
            <a:pPr marL="0" marR="0" lvl="0" indent="0" defTabSz="914400" rtl="0" eaLnBrk="1" fontAlgn="auto" latinLnBrk="0" hangingPunct="1">
              <a:lnSpc>
                <a:spcPct val="110000"/>
              </a:lnSpc>
              <a:spcBef>
                <a:spcPts val="0"/>
              </a:spcBef>
              <a:spcAft>
                <a:spcPts val="0"/>
              </a:spcAft>
              <a:buClr>
                <a:srgbClr val="C00000"/>
              </a:buClr>
              <a:buSzTx/>
              <a:buFontTx/>
              <a:buNone/>
              <a:tabLst/>
              <a:defRPr/>
            </a:pPr>
            <a:r>
              <a:rPr kumimoji="0" lang="es-ES" sz="1800" b="1" i="0" u="none" strike="noStrike" kern="1200" cap="none" spc="0" normalizeH="0" baseline="0" noProof="0" dirty="0">
                <a:ln>
                  <a:noFill/>
                </a:ln>
                <a:solidFill>
                  <a:srgbClr val="434343"/>
                </a:solidFill>
                <a:uLnTx/>
                <a:uFillTx/>
                <a:latin typeface="Calibri"/>
                <a:ea typeface="+mn-ea"/>
                <a:cs typeface="Calibri"/>
                <a:sym typeface="Arial"/>
              </a:rPr>
              <a:t>124</a:t>
            </a:r>
            <a:r>
              <a:rPr kumimoji="0" lang="es-ES" sz="1800" b="0" i="0" u="none" strike="noStrike" kern="1200" cap="none" spc="0" normalizeH="0" baseline="0" noProof="0" dirty="0">
                <a:ln>
                  <a:noFill/>
                </a:ln>
                <a:solidFill>
                  <a:srgbClr val="434343"/>
                </a:solidFill>
                <a:uLnTx/>
                <a:uFillTx/>
                <a:latin typeface="Calibri"/>
                <a:ea typeface="+mn-ea"/>
                <a:cs typeface="Calibri"/>
                <a:sym typeface="Arial"/>
              </a:rPr>
              <a:t> </a:t>
            </a:r>
            <a:r>
              <a:rPr kumimoji="0" lang="es-ES" sz="1800" b="1" i="0" u="none" strike="noStrike" kern="1200" cap="none" spc="0" normalizeH="0" baseline="0" noProof="0" dirty="0">
                <a:ln>
                  <a:noFill/>
                </a:ln>
                <a:solidFill>
                  <a:srgbClr val="434343"/>
                </a:solidFill>
                <a:uLnTx/>
                <a:uFillTx/>
                <a:latin typeface="Calibri"/>
                <a:ea typeface="+mn-ea"/>
                <a:cs typeface="Calibri"/>
                <a:sym typeface="Arial"/>
              </a:rPr>
              <a:t>contratos</a:t>
            </a:r>
            <a:endParaRPr lang="es-ES" sz="1800" kern="1200" dirty="0">
              <a:solidFill>
                <a:srgbClr val="434343"/>
              </a:solidFill>
              <a:latin typeface="Calibri"/>
              <a:ea typeface="+mn-ea"/>
              <a:cs typeface="Calibri"/>
            </a:endParaRPr>
          </a:p>
          <a:p>
            <a:pPr marL="0" marR="0" lvl="0" indent="0" defTabSz="914400" rtl="0" eaLnBrk="1" fontAlgn="auto" latinLnBrk="0" hangingPunct="1">
              <a:lnSpc>
                <a:spcPct val="110000"/>
              </a:lnSpc>
              <a:spcBef>
                <a:spcPts val="0"/>
              </a:spcBef>
              <a:spcAft>
                <a:spcPts val="0"/>
              </a:spcAft>
              <a:buClr>
                <a:srgbClr val="C00000"/>
              </a:buClr>
              <a:buSzTx/>
              <a:buFontTx/>
              <a:buNone/>
              <a:tabLst/>
              <a:defRPr/>
            </a:pPr>
            <a:r>
              <a:rPr kumimoji="0" lang="es-ES" b="0" i="0" u="none" strike="noStrike" kern="1200" cap="none" spc="0" normalizeH="0" baseline="0" noProof="0" dirty="0">
                <a:ln>
                  <a:noFill/>
                </a:ln>
                <a:solidFill>
                  <a:srgbClr val="434343"/>
                </a:solidFill>
                <a:uLnTx/>
                <a:uFillTx/>
                <a:latin typeface="Calibri"/>
                <a:ea typeface="+mn-ea"/>
                <a:cs typeface="Calibri"/>
                <a:sym typeface="Arial"/>
              </a:rPr>
              <a:t>por un valor total de </a:t>
            </a:r>
            <a:r>
              <a:rPr kumimoji="0" lang="es-ES" sz="1800" b="1" i="0" u="none" strike="noStrike" kern="1200" cap="none" spc="0" normalizeH="0" baseline="0" noProof="0" dirty="0">
                <a:ln>
                  <a:noFill/>
                </a:ln>
                <a:solidFill>
                  <a:srgbClr val="434343"/>
                </a:solidFill>
                <a:uLnTx/>
                <a:uFillTx/>
                <a:latin typeface="Calibri"/>
                <a:ea typeface="+mn-ea"/>
                <a:cs typeface="Calibri"/>
                <a:sym typeface="Arial"/>
              </a:rPr>
              <a:t>$4.950 millones</a:t>
            </a:r>
            <a:r>
              <a:rPr kumimoji="0" lang="es-ES" sz="1800" b="0" i="0" u="none" strike="noStrike" kern="1200" cap="none" spc="0" normalizeH="0" baseline="0" noProof="0" dirty="0">
                <a:ln>
                  <a:noFill/>
                </a:ln>
                <a:solidFill>
                  <a:srgbClr val="434343"/>
                </a:solidFill>
                <a:uLnTx/>
                <a:uFillTx/>
                <a:latin typeface="Calibri"/>
                <a:ea typeface="+mn-ea"/>
                <a:cs typeface="Calibri"/>
                <a:sym typeface="Arial"/>
              </a:rPr>
              <a:t>,</a:t>
            </a:r>
          </a:p>
          <a:p>
            <a:pPr marL="0" marR="0" lvl="0" indent="0" defTabSz="914400" rtl="0" eaLnBrk="1" fontAlgn="auto" latinLnBrk="0" hangingPunct="1">
              <a:lnSpc>
                <a:spcPct val="110000"/>
              </a:lnSpc>
              <a:spcBef>
                <a:spcPts val="0"/>
              </a:spcBef>
              <a:spcAft>
                <a:spcPts val="0"/>
              </a:spcAft>
              <a:buClr>
                <a:srgbClr val="C00000"/>
              </a:buClr>
              <a:buSzTx/>
              <a:buFontTx/>
              <a:buNone/>
              <a:tabLst/>
              <a:defRPr/>
            </a:pPr>
            <a:r>
              <a:rPr kumimoji="0" lang="es-ES" b="0" i="0" u="none" strike="noStrike" kern="1200" cap="none" spc="0" normalizeH="0" baseline="0" noProof="0" dirty="0">
                <a:ln>
                  <a:noFill/>
                </a:ln>
                <a:solidFill>
                  <a:srgbClr val="434343"/>
                </a:solidFill>
                <a:uLnTx/>
                <a:uFillTx/>
                <a:latin typeface="Calibri"/>
                <a:ea typeface="+mn-ea"/>
                <a:cs typeface="Calibri"/>
                <a:sym typeface="Arial"/>
              </a:rPr>
              <a:t>del presupuesto total de la entidad.</a:t>
            </a:r>
          </a:p>
        </p:txBody>
      </p:sp>
      <p:pic>
        <p:nvPicPr>
          <p:cNvPr id="3" name="Imagen 2">
            <a:extLst>
              <a:ext uri="{FF2B5EF4-FFF2-40B4-BE49-F238E27FC236}">
                <a16:creationId xmlns:a16="http://schemas.microsoft.com/office/drawing/2014/main" id="{DF82A7D4-ED15-4ED4-AD0E-15DFDA5A16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1926" y="935286"/>
            <a:ext cx="6707284" cy="4034809"/>
          </a:xfrm>
          <a:prstGeom prst="rect">
            <a:avLst/>
          </a:prstGeom>
        </p:spPr>
      </p:pic>
      <p:pic>
        <p:nvPicPr>
          <p:cNvPr id="9" name="Imagen 8"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3" name="Shape 88">
            <a:extLst>
              <a:ext uri="{FF2B5EF4-FFF2-40B4-BE49-F238E27FC236}">
                <a16:creationId xmlns:a16="http://schemas.microsoft.com/office/drawing/2014/main" id="{35744CB2-7708-4DCB-A712-02EAFAAFF13B}"/>
              </a:ext>
            </a:extLst>
          </p:cNvPr>
          <p:cNvSpPr txBox="1"/>
          <p:nvPr/>
        </p:nvSpPr>
        <p:spPr>
          <a:xfrm>
            <a:off x="157343" y="164650"/>
            <a:ext cx="4268119" cy="508516"/>
          </a:xfrm>
          <a:prstGeom prst="rect">
            <a:avLst/>
          </a:prstGeom>
          <a:noFill/>
          <a:ln>
            <a:noFill/>
          </a:ln>
        </p:spPr>
        <p:txBody>
          <a:bodyPr wrap="square" lIns="91425" tIns="91425" rIns="91425" bIns="91425" anchor="t" anchorCtr="0">
            <a:noAutofit/>
          </a:bodyPr>
          <a:lstStyle/>
          <a:p>
            <a:pPr lvl="0">
              <a:lnSpc>
                <a:spcPct val="80000"/>
              </a:lnSpc>
              <a:defRPr/>
            </a:pPr>
            <a:r>
              <a:rPr lang="es-CO" sz="2800" b="1" dirty="0">
                <a:solidFill>
                  <a:srgbClr val="000066"/>
                </a:solidFill>
                <a:latin typeface="Calibri"/>
                <a:ea typeface="Roboto"/>
                <a:cs typeface="Calibri"/>
                <a:sym typeface="Roboto"/>
              </a:rPr>
              <a:t>GESTIÓN CONTRACTUAL</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sz="2800" b="1" i="0" u="none" strike="noStrike" kern="0" cap="none" spc="0" normalizeH="0" baseline="0" noProof="0" dirty="0">
              <a:ln>
                <a:noFill/>
              </a:ln>
              <a:solidFill>
                <a:srgbClr val="000066"/>
              </a:solidFill>
              <a:effectLst/>
              <a:uLnTx/>
              <a:uFillTx/>
              <a:latin typeface="Calibri"/>
              <a:ea typeface="Roboto"/>
              <a:cs typeface="Calibri"/>
              <a:sym typeface="Roboto"/>
            </a:endParaRPr>
          </a:p>
        </p:txBody>
      </p:sp>
      <p:sp>
        <p:nvSpPr>
          <p:cNvPr id="14" name="Rectángulo 13"/>
          <p:cNvSpPr/>
          <p:nvPr/>
        </p:nvSpPr>
        <p:spPr>
          <a:xfrm>
            <a:off x="0" y="159078"/>
            <a:ext cx="82768" cy="514088"/>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CuadroTexto 22">
            <a:extLst>
              <a:ext uri="{FF2B5EF4-FFF2-40B4-BE49-F238E27FC236}">
                <a16:creationId xmlns:a16="http://schemas.microsoft.com/office/drawing/2014/main" id="{E4D50902-A78B-41CB-B9B3-B781D9343C25}"/>
              </a:ext>
            </a:extLst>
          </p:cNvPr>
          <p:cNvSpPr txBox="1"/>
          <p:nvPr/>
        </p:nvSpPr>
        <p:spPr>
          <a:xfrm>
            <a:off x="7009102" y="4636693"/>
            <a:ext cx="1816883" cy="2308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900" b="1" i="0" u="none" strike="noStrike" kern="1200" cap="none" spc="0" normalizeH="0" baseline="0" noProof="0" dirty="0">
                <a:ln>
                  <a:noFill/>
                </a:ln>
                <a:effectLst/>
                <a:uLnTx/>
                <a:uFillTx/>
                <a:latin typeface="Calibri"/>
                <a:ea typeface="+mn-ea"/>
                <a:cs typeface="Calibri"/>
                <a:sym typeface="Arial"/>
              </a:rPr>
              <a:t>Cifras en Millones de Pesos</a:t>
            </a:r>
            <a:endParaRPr kumimoji="0" lang="es-ES" sz="900" b="0" i="0" u="none" strike="noStrike" kern="1200" cap="none" spc="0" normalizeH="0" baseline="0" noProof="0" dirty="0">
              <a:ln>
                <a:noFill/>
              </a:ln>
              <a:effectLst/>
              <a:uLnTx/>
              <a:uFillTx/>
              <a:latin typeface="Calibri"/>
              <a:ea typeface="+mn-ea"/>
              <a:cs typeface="Calibri"/>
              <a:sym typeface="Arial"/>
            </a:endParaRPr>
          </a:p>
        </p:txBody>
      </p:sp>
    </p:spTree>
    <p:extLst>
      <p:ext uri="{BB962C8B-B14F-4D97-AF65-F5344CB8AC3E}">
        <p14:creationId xmlns:p14="http://schemas.microsoft.com/office/powerpoint/2010/main" val="700733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2" name="Rectángulo 1">
            <a:extLst>
              <a:ext uri="{FF2B5EF4-FFF2-40B4-BE49-F238E27FC236}">
                <a16:creationId xmlns:a16="http://schemas.microsoft.com/office/drawing/2014/main" id="{F98B9524-BAE1-443D-BDB7-70D7F5E5E1F9}"/>
              </a:ext>
            </a:extLst>
          </p:cNvPr>
          <p:cNvSpPr/>
          <p:nvPr/>
        </p:nvSpPr>
        <p:spPr>
          <a:xfrm>
            <a:off x="423629" y="1506278"/>
            <a:ext cx="305704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rgbClr val="162365"/>
                </a:solidFill>
                <a:effectLst/>
                <a:uLnTx/>
                <a:uFillTx/>
                <a:latin typeface="Calibri"/>
                <a:cs typeface="Calibri"/>
                <a:sym typeface="Arial"/>
              </a:rPr>
              <a:t>Provisión de Empleos</a:t>
            </a:r>
          </a:p>
        </p:txBody>
      </p:sp>
      <p:sp>
        <p:nvSpPr>
          <p:cNvPr id="3" name="Rectángulo 2">
            <a:extLst>
              <a:ext uri="{FF2B5EF4-FFF2-40B4-BE49-F238E27FC236}">
                <a16:creationId xmlns:a16="http://schemas.microsoft.com/office/drawing/2014/main" id="{8E7B3B3D-AAF4-4FAF-A3F0-6674D8685BA1}"/>
              </a:ext>
            </a:extLst>
          </p:cNvPr>
          <p:cNvSpPr/>
          <p:nvPr/>
        </p:nvSpPr>
        <p:spPr>
          <a:xfrm>
            <a:off x="423629" y="2563107"/>
            <a:ext cx="305704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rgbClr val="162365"/>
                </a:solidFill>
                <a:effectLst/>
                <a:uLnTx/>
                <a:uFillTx/>
                <a:latin typeface="Calibri"/>
                <a:cs typeface="Calibri"/>
                <a:sym typeface="Arial"/>
              </a:rPr>
              <a:t>Rediseño Institucional</a:t>
            </a:r>
          </a:p>
        </p:txBody>
      </p:sp>
      <p:sp>
        <p:nvSpPr>
          <p:cNvPr id="4" name="Rectángulo 3">
            <a:extLst>
              <a:ext uri="{FF2B5EF4-FFF2-40B4-BE49-F238E27FC236}">
                <a16:creationId xmlns:a16="http://schemas.microsoft.com/office/drawing/2014/main" id="{67DAB5F6-B45A-4F8F-9CBE-FDE5E287DAB0}"/>
              </a:ext>
            </a:extLst>
          </p:cNvPr>
          <p:cNvSpPr/>
          <p:nvPr/>
        </p:nvSpPr>
        <p:spPr>
          <a:xfrm>
            <a:off x="423628" y="3623612"/>
            <a:ext cx="325937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rgbClr val="162365"/>
                </a:solidFill>
                <a:effectLst/>
                <a:uLnTx/>
                <a:uFillTx/>
                <a:latin typeface="Calibri"/>
                <a:cs typeface="Calibri"/>
                <a:sym typeface="Arial"/>
              </a:rPr>
              <a:t>Evaluación de desempeño</a:t>
            </a:r>
          </a:p>
        </p:txBody>
      </p:sp>
      <p:sp>
        <p:nvSpPr>
          <p:cNvPr id="25" name="Cheurón 1">
            <a:extLst>
              <a:ext uri="{FF2B5EF4-FFF2-40B4-BE49-F238E27FC236}">
                <a16:creationId xmlns:a16="http://schemas.microsoft.com/office/drawing/2014/main" id="{8B07F610-FFFC-4178-B343-7A94BFFCBB39}"/>
              </a:ext>
            </a:extLst>
          </p:cNvPr>
          <p:cNvSpPr/>
          <p:nvPr/>
        </p:nvSpPr>
        <p:spPr>
          <a:xfrm>
            <a:off x="3887010" y="1593908"/>
            <a:ext cx="175181" cy="312480"/>
          </a:xfrm>
          <a:prstGeom prst="chevron">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7" name="Cheurón 1">
            <a:extLst>
              <a:ext uri="{FF2B5EF4-FFF2-40B4-BE49-F238E27FC236}">
                <a16:creationId xmlns:a16="http://schemas.microsoft.com/office/drawing/2014/main" id="{81078B34-F5F2-4D9A-A091-6822AAAA64CB}"/>
              </a:ext>
            </a:extLst>
          </p:cNvPr>
          <p:cNvSpPr/>
          <p:nvPr/>
        </p:nvSpPr>
        <p:spPr>
          <a:xfrm>
            <a:off x="3877677" y="2654921"/>
            <a:ext cx="175181" cy="312480"/>
          </a:xfrm>
          <a:prstGeom prst="chevron">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9" name="Cheurón 1">
            <a:extLst>
              <a:ext uri="{FF2B5EF4-FFF2-40B4-BE49-F238E27FC236}">
                <a16:creationId xmlns:a16="http://schemas.microsoft.com/office/drawing/2014/main" id="{F6754AE9-2F52-4711-9A0F-0FA265D0F75F}"/>
              </a:ext>
            </a:extLst>
          </p:cNvPr>
          <p:cNvSpPr/>
          <p:nvPr/>
        </p:nvSpPr>
        <p:spPr>
          <a:xfrm>
            <a:off x="3877677" y="3701473"/>
            <a:ext cx="175181" cy="312480"/>
          </a:xfrm>
          <a:prstGeom prst="chevron">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0" name="Shape 172">
            <a:extLst>
              <a:ext uri="{FF2B5EF4-FFF2-40B4-BE49-F238E27FC236}">
                <a16:creationId xmlns:a16="http://schemas.microsoft.com/office/drawing/2014/main" id="{984BDDC5-6D48-4AAF-9DF9-E15643CD8830}"/>
              </a:ext>
            </a:extLst>
          </p:cNvPr>
          <p:cNvSpPr/>
          <p:nvPr/>
        </p:nvSpPr>
        <p:spPr>
          <a:xfrm>
            <a:off x="4310485" y="2654921"/>
            <a:ext cx="4567346" cy="214215"/>
          </a:xfrm>
          <a:prstGeom prst="rect">
            <a:avLst/>
          </a:prstGeom>
          <a:noFill/>
          <a:ln>
            <a:noFill/>
          </a:ln>
        </p:spPr>
        <p:txBody>
          <a:bodyPr wrap="square" lIns="91425" tIns="45700" rIns="91425" bIns="45700" anchor="t" anchorCtr="0">
            <a:noAutofit/>
          </a:bodyPr>
          <a:lstStyle/>
          <a:p>
            <a:pPr marL="182563" marR="0" lvl="0" indent="-182563" algn="l" defTabSz="914400" rtl="0" eaLnBrk="1" fontAlgn="auto" latinLnBrk="0" hangingPunct="1">
              <a:lnSpc>
                <a:spcPct val="100000"/>
              </a:lnSpc>
              <a:spcBef>
                <a:spcPts val="0"/>
              </a:spcBef>
              <a:spcAft>
                <a:spcPts val="0"/>
              </a:spcAft>
              <a:buClr>
                <a:srgbClr val="434343"/>
              </a:buClr>
              <a:buSzPct val="100000"/>
              <a:buFont typeface="Roboto"/>
              <a:buChar char="●"/>
              <a:tabLst/>
              <a:defRPr/>
            </a:pPr>
            <a:r>
              <a:rPr kumimoji="0" lang="es-CO" b="0" i="0" u="none" strike="noStrike" kern="0" cap="none" spc="0" normalizeH="0" baseline="0" noProof="0" dirty="0">
                <a:ln>
                  <a:noFill/>
                </a:ln>
                <a:solidFill>
                  <a:srgbClr val="434343"/>
                </a:solidFill>
                <a:effectLst/>
                <a:uLnTx/>
                <a:uFillTx/>
                <a:latin typeface="Calibri"/>
                <a:ea typeface="Roboto"/>
                <a:cs typeface="Calibri"/>
                <a:sym typeface="Roboto"/>
              </a:rPr>
              <a:t>Estudio preliminar Técnico rediseño Institucional</a:t>
            </a:r>
            <a:endParaRPr kumimoji="0" b="0" i="0" u="none" strike="noStrike" kern="0" cap="none" spc="0" normalizeH="0" baseline="0" noProof="0" dirty="0">
              <a:ln>
                <a:noFill/>
              </a:ln>
              <a:solidFill>
                <a:srgbClr val="434343"/>
              </a:solidFill>
              <a:effectLst/>
              <a:uLnTx/>
              <a:uFillTx/>
              <a:latin typeface="Calibri"/>
              <a:ea typeface="Roboto"/>
              <a:cs typeface="Calibri"/>
              <a:sym typeface="Roboto"/>
            </a:endParaRPr>
          </a:p>
        </p:txBody>
      </p:sp>
      <p:sp>
        <p:nvSpPr>
          <p:cNvPr id="31" name="Rectángulo 30">
            <a:extLst>
              <a:ext uri="{FF2B5EF4-FFF2-40B4-BE49-F238E27FC236}">
                <a16:creationId xmlns:a16="http://schemas.microsoft.com/office/drawing/2014/main" id="{5B80963C-58DA-4A3E-87AE-F194405F0126}"/>
              </a:ext>
            </a:extLst>
          </p:cNvPr>
          <p:cNvSpPr/>
          <p:nvPr/>
        </p:nvSpPr>
        <p:spPr>
          <a:xfrm>
            <a:off x="4283589" y="1497558"/>
            <a:ext cx="4295632" cy="203089"/>
          </a:xfrm>
          <a:prstGeom prst="rect">
            <a:avLst/>
          </a:prstGeom>
          <a:noFill/>
          <a:ln>
            <a:noFill/>
          </a:ln>
        </p:spPr>
        <p:txBody>
          <a:bodyPr wrap="square" lIns="91425" tIns="45700" rIns="91425" bIns="45700" anchor="t" anchorCtr="0">
            <a:noAutofit/>
          </a:bodyPr>
          <a:lstStyle/>
          <a:p>
            <a:pPr marL="182563" marR="0" lvl="0" indent="-182563" algn="l" defTabSz="914400" rtl="0" eaLnBrk="1" fontAlgn="auto" latinLnBrk="0" hangingPunct="1">
              <a:lnSpc>
                <a:spcPct val="100000"/>
              </a:lnSpc>
              <a:spcBef>
                <a:spcPts val="0"/>
              </a:spcBef>
              <a:spcAft>
                <a:spcPts val="0"/>
              </a:spcAft>
              <a:buClr>
                <a:srgbClr val="434343"/>
              </a:buClr>
              <a:buSzPct val="100000"/>
              <a:buFont typeface="Roboto"/>
              <a:buChar char="●"/>
              <a:tabLst/>
              <a:defRPr/>
            </a:pPr>
            <a:r>
              <a:rPr kumimoji="0" lang="es-ES_tradnl" b="0" i="0" u="none" strike="noStrike" kern="0" cap="none" spc="0" normalizeH="0" baseline="0" noProof="0" dirty="0">
                <a:ln>
                  <a:noFill/>
                </a:ln>
                <a:solidFill>
                  <a:srgbClr val="434343"/>
                </a:solidFill>
                <a:effectLst/>
                <a:uLnTx/>
                <a:uFillTx/>
                <a:latin typeface="Calibri"/>
                <a:cs typeface="Calibri"/>
                <a:sym typeface="Arial"/>
              </a:rPr>
              <a:t>Inicio de proceso de concurso de méritos para la provisión definitiva de empleos de Carrera</a:t>
            </a:r>
          </a:p>
        </p:txBody>
      </p:sp>
      <p:sp>
        <p:nvSpPr>
          <p:cNvPr id="32" name="Shape 172">
            <a:extLst>
              <a:ext uri="{FF2B5EF4-FFF2-40B4-BE49-F238E27FC236}">
                <a16:creationId xmlns:a16="http://schemas.microsoft.com/office/drawing/2014/main" id="{8ED9D4F1-8AE5-473E-9AFC-8B5AF3E709B5}"/>
              </a:ext>
            </a:extLst>
          </p:cNvPr>
          <p:cNvSpPr/>
          <p:nvPr/>
        </p:nvSpPr>
        <p:spPr>
          <a:xfrm>
            <a:off x="4310485" y="3680405"/>
            <a:ext cx="4567346" cy="214215"/>
          </a:xfrm>
          <a:prstGeom prst="rect">
            <a:avLst/>
          </a:prstGeom>
          <a:noFill/>
          <a:ln>
            <a:noFill/>
          </a:ln>
        </p:spPr>
        <p:txBody>
          <a:bodyPr wrap="square" lIns="91425" tIns="45700" rIns="91425" bIns="45700" anchor="t" anchorCtr="0">
            <a:noAutofit/>
          </a:bodyPr>
          <a:lstStyle/>
          <a:p>
            <a:pPr marL="182563" marR="0" lvl="0" indent="-182563" algn="l" defTabSz="914400" rtl="0" eaLnBrk="1" fontAlgn="auto" latinLnBrk="0" hangingPunct="1">
              <a:lnSpc>
                <a:spcPct val="100000"/>
              </a:lnSpc>
              <a:spcBef>
                <a:spcPts val="0"/>
              </a:spcBef>
              <a:spcAft>
                <a:spcPts val="0"/>
              </a:spcAft>
              <a:buClr>
                <a:srgbClr val="434343"/>
              </a:buClr>
              <a:buSzPct val="100000"/>
              <a:buFont typeface="Roboto"/>
              <a:buChar char="●"/>
              <a:tabLst/>
              <a:defRPr/>
            </a:pPr>
            <a:r>
              <a:rPr kumimoji="0" lang="es-CO" b="0" i="0" u="none" strike="noStrike" kern="0" cap="none" spc="0" normalizeH="0" baseline="0" noProof="0" dirty="0">
                <a:ln>
                  <a:noFill/>
                </a:ln>
                <a:solidFill>
                  <a:srgbClr val="434343"/>
                </a:solidFill>
                <a:effectLst/>
                <a:uLnTx/>
                <a:uFillTx/>
                <a:latin typeface="Calibri"/>
                <a:ea typeface="Roboto"/>
                <a:cs typeface="Calibri"/>
                <a:sym typeface="Roboto"/>
              </a:rPr>
              <a:t>Implementación de evaluación de Desempeño de empleados provisionales</a:t>
            </a:r>
            <a:endParaRPr kumimoji="0" b="0" i="0" u="none" strike="noStrike" kern="0" cap="none" spc="0" normalizeH="0" baseline="0" noProof="0" dirty="0">
              <a:ln>
                <a:noFill/>
              </a:ln>
              <a:solidFill>
                <a:srgbClr val="434343"/>
              </a:solidFill>
              <a:effectLst/>
              <a:uLnTx/>
              <a:uFillTx/>
              <a:latin typeface="Calibri"/>
              <a:ea typeface="Roboto"/>
              <a:cs typeface="Calibri"/>
              <a:sym typeface="Roboto"/>
            </a:endParaRPr>
          </a:p>
        </p:txBody>
      </p:sp>
      <p:pic>
        <p:nvPicPr>
          <p:cNvPr id="18" name="Imagen 17" descr="RegionCentral-LogoFinalCMYK_Positiv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9" name="CuadroTexto 18"/>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de cuentas 2017</a:t>
            </a:r>
          </a:p>
        </p:txBody>
      </p:sp>
      <p:cxnSp>
        <p:nvCxnSpPr>
          <p:cNvPr id="20" name="Conector recto 19"/>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1" name="Rectángulo 20">
            <a:extLst>
              <a:ext uri="{FF2B5EF4-FFF2-40B4-BE49-F238E27FC236}">
                <a16:creationId xmlns:a16="http://schemas.microsoft.com/office/drawing/2014/main" id="{ABF618CE-9C01-4E19-B7D1-01CB91E62773}"/>
              </a:ext>
            </a:extLst>
          </p:cNvPr>
          <p:cNvSpPr/>
          <p:nvPr/>
        </p:nvSpPr>
        <p:spPr>
          <a:xfrm>
            <a:off x="150091" y="397584"/>
            <a:ext cx="4121727" cy="452948"/>
          </a:xfrm>
          <a:prstGeom prst="rect">
            <a:avLst/>
          </a:prstGeom>
        </p:spPr>
        <p:txBody>
          <a:bodyPr wrap="square" lIns="98682" tIns="49341" rIns="98682" bIns="49341">
            <a:spAutoFit/>
          </a:bodyPr>
          <a:lstStyle/>
          <a:p>
            <a:pPr marL="0" marR="0" lvl="0" indent="0" defTabSz="986821" rtl="0" eaLnBrk="0" fontAlgn="base" latinLnBrk="0" hangingPunct="0">
              <a:lnSpc>
                <a:spcPct val="80000"/>
              </a:lnSpc>
              <a:spcBef>
                <a:spcPct val="0"/>
              </a:spcBef>
              <a:spcAft>
                <a:spcPct val="0"/>
              </a:spcAft>
              <a:buClrTx/>
              <a:buSzTx/>
              <a:buFontTx/>
              <a:buNone/>
              <a:tabLst/>
              <a:defRPr/>
            </a:pPr>
            <a:r>
              <a:rPr lang="es-CO" altLang="es-CO" sz="2800" b="1" kern="1200" dirty="0">
                <a:solidFill>
                  <a:srgbClr val="002060"/>
                </a:solidFill>
                <a:latin typeface="Calibri"/>
                <a:ea typeface="+mn-ea"/>
              </a:rPr>
              <a:t>LOGROS </a:t>
            </a:r>
            <a:r>
              <a:rPr lang="es-CO" altLang="es-CO" sz="2800" kern="1200" dirty="0">
                <a:solidFill>
                  <a:srgbClr val="002060"/>
                </a:solidFill>
                <a:latin typeface="Calibri"/>
                <a:ea typeface="+mn-ea"/>
              </a:rPr>
              <a:t>CORPORATIVOS</a:t>
            </a:r>
          </a:p>
        </p:txBody>
      </p:sp>
      <p:sp>
        <p:nvSpPr>
          <p:cNvPr id="22" name="Rectángulo 21"/>
          <p:cNvSpPr/>
          <p:nvPr/>
        </p:nvSpPr>
        <p:spPr>
          <a:xfrm>
            <a:off x="0" y="159078"/>
            <a:ext cx="69117" cy="1091978"/>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cxnSp>
        <p:nvCxnSpPr>
          <p:cNvPr id="33" name="Conector recto 32">
            <a:extLst>
              <a:ext uri="{FF2B5EF4-FFF2-40B4-BE49-F238E27FC236}">
                <a16:creationId xmlns:a16="http://schemas.microsoft.com/office/drawing/2014/main" id="{F3B1CCC1-E16D-49C1-90EF-AC9D737CC0FE}"/>
              </a:ext>
            </a:extLst>
          </p:cNvPr>
          <p:cNvCxnSpPr>
            <a:cxnSpLocks/>
          </p:cNvCxnSpPr>
          <p:nvPr/>
        </p:nvCxnSpPr>
        <p:spPr>
          <a:xfrm>
            <a:off x="273538" y="2182200"/>
            <a:ext cx="8651688" cy="0"/>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Conector recto 34">
            <a:extLst>
              <a:ext uri="{FF2B5EF4-FFF2-40B4-BE49-F238E27FC236}">
                <a16:creationId xmlns:a16="http://schemas.microsoft.com/office/drawing/2014/main" id="{F3B1CCC1-E16D-49C1-90EF-AC9D737CC0FE}"/>
              </a:ext>
            </a:extLst>
          </p:cNvPr>
          <p:cNvCxnSpPr>
            <a:cxnSpLocks/>
          </p:cNvCxnSpPr>
          <p:nvPr/>
        </p:nvCxnSpPr>
        <p:spPr>
          <a:xfrm>
            <a:off x="273538" y="3325200"/>
            <a:ext cx="8651688" cy="0"/>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4256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20" name="Shape 159">
            <a:extLst>
              <a:ext uri="{FF2B5EF4-FFF2-40B4-BE49-F238E27FC236}">
                <a16:creationId xmlns:a16="http://schemas.microsoft.com/office/drawing/2014/main" id="{DACFECEE-9567-4FC1-B2E9-E7D0460C816D}"/>
              </a:ext>
            </a:extLst>
          </p:cNvPr>
          <p:cNvSpPr txBox="1"/>
          <p:nvPr/>
        </p:nvSpPr>
        <p:spPr>
          <a:xfrm>
            <a:off x="399524" y="281381"/>
            <a:ext cx="3152009" cy="722897"/>
          </a:xfrm>
          <a:prstGeom prst="rect">
            <a:avLst/>
          </a:prstGeom>
          <a:noFill/>
          <a:ln>
            <a:noFill/>
          </a:ln>
        </p:spPr>
        <p:txBody>
          <a:bodyPr wrap="square" lIns="91425" tIns="91425" rIns="91425" bIns="91425" anchor="t" anchorCtr="0">
            <a:no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s-ES_tradnl" sz="1800" b="1" i="0" u="none" strike="noStrike" kern="0" cap="none" spc="0" normalizeH="0" baseline="0" noProof="0" dirty="0">
                <a:ln>
                  <a:noFill/>
                </a:ln>
                <a:solidFill>
                  <a:srgbClr val="162365"/>
                </a:solidFill>
                <a:effectLst/>
                <a:uLnTx/>
                <a:uFillTx/>
                <a:latin typeface="Calibri"/>
                <a:ea typeface="Roboto"/>
                <a:cs typeface="Calibri"/>
                <a:sym typeface="Roboto"/>
              </a:rPr>
              <a:t>Alistamiento para la implementación de las </a:t>
            </a:r>
            <a:r>
              <a:rPr kumimoji="0" lang="es-CO" sz="1800" b="1" i="0" u="none" strike="noStrike" kern="0" cap="none" spc="0" normalizeH="0" baseline="0" noProof="0" dirty="0">
                <a:ln>
                  <a:noFill/>
                </a:ln>
                <a:solidFill>
                  <a:srgbClr val="162365"/>
                </a:solidFill>
                <a:effectLst/>
                <a:uLnTx/>
                <a:uFillTx/>
                <a:latin typeface="Calibri"/>
                <a:cs typeface="Calibri"/>
                <a:sym typeface="Arial"/>
              </a:rPr>
              <a:t>Normas Contabilidad para el Sector Público (NICSP).</a:t>
            </a:r>
            <a:endParaRPr kumimoji="0" sz="1800" b="1" i="0" u="none" strike="noStrike" kern="0" cap="none" spc="0" normalizeH="0" baseline="0" noProof="0" dirty="0">
              <a:ln>
                <a:noFill/>
              </a:ln>
              <a:solidFill>
                <a:srgbClr val="162365"/>
              </a:solidFill>
              <a:effectLst/>
              <a:uLnTx/>
              <a:uFillTx/>
              <a:latin typeface="Calibri"/>
              <a:cs typeface="Calibri"/>
              <a:sym typeface="Roboto"/>
            </a:endParaRPr>
          </a:p>
        </p:txBody>
      </p:sp>
      <p:sp>
        <p:nvSpPr>
          <p:cNvPr id="24" name="Cheurón 1">
            <a:extLst>
              <a:ext uri="{FF2B5EF4-FFF2-40B4-BE49-F238E27FC236}">
                <a16:creationId xmlns:a16="http://schemas.microsoft.com/office/drawing/2014/main" id="{2BFC4548-A2F2-4DA7-8F55-8D0D78F919D4}"/>
              </a:ext>
            </a:extLst>
          </p:cNvPr>
          <p:cNvSpPr/>
          <p:nvPr/>
        </p:nvSpPr>
        <p:spPr>
          <a:xfrm>
            <a:off x="3639123" y="652544"/>
            <a:ext cx="175181" cy="312480"/>
          </a:xfrm>
          <a:prstGeom prst="chevron">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9" name="Rectángulo 28">
            <a:extLst>
              <a:ext uri="{FF2B5EF4-FFF2-40B4-BE49-F238E27FC236}">
                <a16:creationId xmlns:a16="http://schemas.microsoft.com/office/drawing/2014/main" id="{AC4AD04D-E0F6-4F0E-AC11-0A7421CA6AED}"/>
              </a:ext>
            </a:extLst>
          </p:cNvPr>
          <p:cNvSpPr/>
          <p:nvPr/>
        </p:nvSpPr>
        <p:spPr>
          <a:xfrm>
            <a:off x="4015154" y="375744"/>
            <a:ext cx="4310915" cy="1001714"/>
          </a:xfrm>
          <a:prstGeom prst="rect">
            <a:avLst/>
          </a:prstGeom>
          <a:noFill/>
          <a:ln>
            <a:noFill/>
          </a:ln>
        </p:spPr>
        <p:txBody>
          <a:bodyPr wrap="square" lIns="91425" tIns="45700" rIns="91425" bIns="45700" anchor="t" anchorCtr="0">
            <a:noAutofit/>
          </a:bodyPr>
          <a:lstStyle/>
          <a:p>
            <a:pPr marL="0" marR="0" lvl="0" indent="0" defTabSz="914400" rtl="0" eaLnBrk="1" fontAlgn="auto" latinLnBrk="0" hangingPunct="1">
              <a:lnSpc>
                <a:spcPct val="100000"/>
              </a:lnSpc>
              <a:spcBef>
                <a:spcPts val="0"/>
              </a:spcBef>
              <a:spcAft>
                <a:spcPts val="0"/>
              </a:spcAft>
              <a:buClr>
                <a:srgbClr val="434343"/>
              </a:buClr>
              <a:buSzPct val="100000"/>
              <a:buFontTx/>
              <a:buNone/>
              <a:tabLst/>
              <a:defRPr/>
            </a:pPr>
            <a:r>
              <a:rPr kumimoji="0" lang="es-ES_tradnl" b="0" i="0" u="none" strike="noStrike" kern="0" cap="none" spc="0" normalizeH="0" baseline="0" noProof="0" dirty="0">
                <a:ln>
                  <a:noFill/>
                </a:ln>
                <a:solidFill>
                  <a:srgbClr val="434343"/>
                </a:solidFill>
                <a:effectLst/>
                <a:uLnTx/>
                <a:uFillTx/>
                <a:latin typeface="Calibri"/>
                <a:cs typeface="Calibri"/>
                <a:sym typeface="Arial"/>
              </a:rPr>
              <a:t>La Región Central ha avanzado en un 80% en la implementación del nuevo Marco Normativo aplicable a entidades del Gobierno relacionado con  NICSP(Resolución 533 de 2015).   </a:t>
            </a:r>
            <a:endParaRPr kumimoji="0" lang="es-CO" b="0" i="0" u="none" strike="noStrike" kern="0" cap="none" spc="0" normalizeH="0" baseline="0" noProof="0" dirty="0">
              <a:ln>
                <a:noFill/>
              </a:ln>
              <a:solidFill>
                <a:srgbClr val="434343"/>
              </a:solidFill>
              <a:effectLst/>
              <a:uLnTx/>
              <a:uFillTx/>
              <a:latin typeface="Calibri"/>
              <a:cs typeface="Calibri"/>
              <a:sym typeface="Arial"/>
            </a:endParaRPr>
          </a:p>
        </p:txBody>
      </p:sp>
      <p:sp>
        <p:nvSpPr>
          <p:cNvPr id="13" name="Shape 159">
            <a:extLst>
              <a:ext uri="{FF2B5EF4-FFF2-40B4-BE49-F238E27FC236}">
                <a16:creationId xmlns:a16="http://schemas.microsoft.com/office/drawing/2014/main" id="{5581FCBE-43F5-43B0-96A6-FA09FB2035DB}"/>
              </a:ext>
            </a:extLst>
          </p:cNvPr>
          <p:cNvSpPr txBox="1"/>
          <p:nvPr/>
        </p:nvSpPr>
        <p:spPr>
          <a:xfrm>
            <a:off x="399523" y="1467535"/>
            <a:ext cx="3038750" cy="976484"/>
          </a:xfrm>
          <a:prstGeom prst="rect">
            <a:avLst/>
          </a:prstGeom>
          <a:noFill/>
          <a:ln>
            <a:noFill/>
          </a:ln>
        </p:spPr>
        <p:txBody>
          <a:bodyPr wrap="square" lIns="91425" tIns="91425" rIns="91425" bIns="91425" anchor="t" anchorCtr="0">
            <a:no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s-CO" sz="1800" b="1" i="0" u="none" strike="noStrike" kern="0" cap="none" spc="0" normalizeH="0" baseline="0" noProof="0" dirty="0">
                <a:ln>
                  <a:noFill/>
                </a:ln>
                <a:solidFill>
                  <a:srgbClr val="162365"/>
                </a:solidFill>
                <a:effectLst/>
                <a:uLnTx/>
                <a:uFillTx/>
                <a:latin typeface="Calibri"/>
                <a:ea typeface="Roboto"/>
                <a:cs typeface="Calibri"/>
                <a:sym typeface="Roboto"/>
              </a:rPr>
              <a:t>Implementación del Sistema de Información</a:t>
            </a:r>
          </a:p>
          <a:p>
            <a:pPr marL="0" marR="0" lvl="0" indent="0" defTabSz="914400" rtl="0" eaLnBrk="1" fontAlgn="auto" latinLnBrk="0" hangingPunct="1">
              <a:lnSpc>
                <a:spcPct val="80000"/>
              </a:lnSpc>
              <a:spcBef>
                <a:spcPts val="0"/>
              </a:spcBef>
              <a:spcAft>
                <a:spcPts val="0"/>
              </a:spcAft>
              <a:buClrTx/>
              <a:buSzTx/>
              <a:buFontTx/>
              <a:buNone/>
              <a:tabLst/>
              <a:defRPr/>
            </a:pPr>
            <a:r>
              <a:rPr kumimoji="0" lang="es-CO" sz="1800" b="1" i="0" u="none" strike="noStrike" kern="0" cap="none" spc="0" normalizeH="0" baseline="0" noProof="0" dirty="0">
                <a:ln>
                  <a:noFill/>
                </a:ln>
                <a:solidFill>
                  <a:srgbClr val="162365"/>
                </a:solidFill>
                <a:effectLst/>
                <a:uLnTx/>
                <a:uFillTx/>
                <a:latin typeface="Calibri"/>
                <a:ea typeface="Roboto"/>
                <a:cs typeface="Calibri"/>
                <a:sym typeface="Roboto"/>
              </a:rPr>
              <a:t>– SIDCAR </a:t>
            </a:r>
          </a:p>
          <a:p>
            <a:pPr marL="0" marR="0" lvl="0" indent="0" defTabSz="914400" rtl="0" eaLnBrk="1" fontAlgn="auto" latinLnBrk="0" hangingPunct="1">
              <a:lnSpc>
                <a:spcPct val="80000"/>
              </a:lnSpc>
              <a:spcBef>
                <a:spcPts val="0"/>
              </a:spcBef>
              <a:spcAft>
                <a:spcPts val="0"/>
              </a:spcAft>
              <a:buClrTx/>
              <a:buSzTx/>
              <a:buFontTx/>
              <a:buNone/>
              <a:tabLst/>
              <a:defRPr/>
            </a:pPr>
            <a:r>
              <a:rPr kumimoji="0" lang="es-CO" sz="1800" b="1" i="0" u="none" strike="noStrike" kern="0" cap="none" spc="0" normalizeH="0" baseline="0" noProof="0" dirty="0">
                <a:ln>
                  <a:noFill/>
                </a:ln>
                <a:solidFill>
                  <a:srgbClr val="162365"/>
                </a:solidFill>
                <a:effectLst/>
                <a:uLnTx/>
                <a:uFillTx/>
                <a:latin typeface="Calibri"/>
                <a:ea typeface="Roboto"/>
                <a:cs typeface="Calibri"/>
                <a:sym typeface="Roboto"/>
              </a:rPr>
              <a:t>Convenio 1794 de 2017</a:t>
            </a:r>
            <a:endParaRPr kumimoji="0" sz="1800" b="1" i="0" u="none" strike="noStrike" kern="0" cap="none" spc="0" normalizeH="0" baseline="0" noProof="0" dirty="0">
              <a:ln>
                <a:noFill/>
              </a:ln>
              <a:solidFill>
                <a:srgbClr val="162365"/>
              </a:solidFill>
              <a:effectLst/>
              <a:uLnTx/>
              <a:uFillTx/>
              <a:latin typeface="Calibri"/>
              <a:cs typeface="Calibri"/>
              <a:sym typeface="Roboto"/>
            </a:endParaRPr>
          </a:p>
        </p:txBody>
      </p:sp>
      <p:sp>
        <p:nvSpPr>
          <p:cNvPr id="16" name="Shape 159">
            <a:extLst>
              <a:ext uri="{FF2B5EF4-FFF2-40B4-BE49-F238E27FC236}">
                <a16:creationId xmlns:a16="http://schemas.microsoft.com/office/drawing/2014/main" id="{289F8215-0764-48CF-8A8C-DD8E05EA2A25}"/>
              </a:ext>
            </a:extLst>
          </p:cNvPr>
          <p:cNvSpPr txBox="1"/>
          <p:nvPr/>
        </p:nvSpPr>
        <p:spPr>
          <a:xfrm>
            <a:off x="399524" y="2902955"/>
            <a:ext cx="1954861" cy="443216"/>
          </a:xfrm>
          <a:prstGeom prst="rect">
            <a:avLst/>
          </a:prstGeom>
          <a:noFill/>
          <a:ln>
            <a:noFill/>
          </a:ln>
        </p:spPr>
        <p:txBody>
          <a:bodyPr wrap="square" lIns="91425" tIns="91425" rIns="91425" bIns="91425" anchor="t" anchorCtr="0">
            <a:no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s-CO" sz="1800" b="1" i="0" u="none" strike="noStrike" kern="0" cap="none" spc="0" normalizeH="0" baseline="0" noProof="0" dirty="0">
                <a:ln>
                  <a:noFill/>
                </a:ln>
                <a:solidFill>
                  <a:srgbClr val="162365"/>
                </a:solidFill>
                <a:effectLst/>
                <a:uLnTx/>
                <a:uFillTx/>
                <a:latin typeface="Calibri"/>
                <a:ea typeface="Roboto"/>
                <a:cs typeface="Calibri"/>
                <a:sym typeface="Roboto"/>
              </a:rPr>
              <a:t>Carta Trato Digno</a:t>
            </a:r>
            <a:endParaRPr kumimoji="0" sz="1800" b="1" i="0" u="none" strike="noStrike" kern="0" cap="none" spc="0" normalizeH="0" baseline="0" noProof="0" dirty="0">
              <a:ln>
                <a:noFill/>
              </a:ln>
              <a:solidFill>
                <a:srgbClr val="162365"/>
              </a:solidFill>
              <a:effectLst/>
              <a:uLnTx/>
              <a:uFillTx/>
              <a:latin typeface="Calibri"/>
              <a:cs typeface="Calibri"/>
              <a:sym typeface="Roboto"/>
            </a:endParaRPr>
          </a:p>
        </p:txBody>
      </p:sp>
      <p:sp>
        <p:nvSpPr>
          <p:cNvPr id="21" name="Rectángulo 20">
            <a:extLst>
              <a:ext uri="{FF2B5EF4-FFF2-40B4-BE49-F238E27FC236}">
                <a16:creationId xmlns:a16="http://schemas.microsoft.com/office/drawing/2014/main" id="{58473505-9084-4C49-8BFB-F068EEF98ADD}"/>
              </a:ext>
            </a:extLst>
          </p:cNvPr>
          <p:cNvSpPr/>
          <p:nvPr/>
        </p:nvSpPr>
        <p:spPr>
          <a:xfrm>
            <a:off x="4015153" y="2688719"/>
            <a:ext cx="3575539" cy="773890"/>
          </a:xfrm>
          <a:prstGeom prst="rect">
            <a:avLst/>
          </a:prstGeom>
          <a:noFill/>
          <a:ln>
            <a:noFill/>
          </a:ln>
        </p:spPr>
        <p:txBody>
          <a:bodyPr wrap="square" lIns="91425" tIns="45700" rIns="91425" bIns="45700" anchor="t" anchorCtr="0">
            <a:noAutofit/>
          </a:bodyPr>
          <a:lstStyle/>
          <a:p>
            <a:pPr marL="0" marR="0" lvl="0" indent="0" defTabSz="914400" rtl="0" eaLnBrk="1" fontAlgn="auto" latinLnBrk="0" hangingPunct="1">
              <a:lnSpc>
                <a:spcPct val="100000"/>
              </a:lnSpc>
              <a:spcBef>
                <a:spcPts val="0"/>
              </a:spcBef>
              <a:spcAft>
                <a:spcPts val="0"/>
              </a:spcAft>
              <a:buClr>
                <a:srgbClr val="434343"/>
              </a:buClr>
              <a:buSzPct val="100000"/>
              <a:buFontTx/>
              <a:buNone/>
              <a:tabLst/>
              <a:defRPr/>
            </a:pPr>
            <a:r>
              <a:rPr kumimoji="0" lang="es-CO" b="0" i="0" u="none" strike="noStrike" kern="0" cap="none" spc="0" normalizeH="0" baseline="0" noProof="0" dirty="0">
                <a:ln>
                  <a:noFill/>
                </a:ln>
                <a:solidFill>
                  <a:srgbClr val="434343"/>
                </a:solidFill>
                <a:effectLst/>
                <a:uLnTx/>
                <a:uFillTx/>
                <a:latin typeface="Calibri"/>
                <a:cs typeface="Calibri"/>
                <a:sym typeface="Arial"/>
              </a:rPr>
              <a:t>Compromiso de un trato equitativo, diligente, reconociendo sus derechos y asegurando un servicio público de excelencia.</a:t>
            </a:r>
          </a:p>
        </p:txBody>
      </p:sp>
      <p:sp>
        <p:nvSpPr>
          <p:cNvPr id="23" name="Rectángulo 22">
            <a:extLst>
              <a:ext uri="{FF2B5EF4-FFF2-40B4-BE49-F238E27FC236}">
                <a16:creationId xmlns:a16="http://schemas.microsoft.com/office/drawing/2014/main" id="{90F26947-5AF1-486C-86E6-1AA94CC694A9}"/>
              </a:ext>
            </a:extLst>
          </p:cNvPr>
          <p:cNvSpPr/>
          <p:nvPr/>
        </p:nvSpPr>
        <p:spPr>
          <a:xfrm>
            <a:off x="4015154" y="1907230"/>
            <a:ext cx="4128841" cy="568851"/>
          </a:xfrm>
          <a:prstGeom prst="rect">
            <a:avLst/>
          </a:prstGeom>
          <a:noFill/>
          <a:ln>
            <a:noFill/>
          </a:ln>
        </p:spPr>
        <p:txBody>
          <a:bodyPr wrap="square" lIns="91425" tIns="45700" rIns="91425" bIns="45700" anchor="t" anchorCtr="0">
            <a:noAutofit/>
          </a:bodyPr>
          <a:lstStyle/>
          <a:p>
            <a:pPr marL="0" marR="0" lvl="0" indent="0" defTabSz="914400" rtl="0" eaLnBrk="1" fontAlgn="auto" latinLnBrk="0" hangingPunct="1">
              <a:lnSpc>
                <a:spcPct val="100000"/>
              </a:lnSpc>
              <a:spcBef>
                <a:spcPts val="0"/>
              </a:spcBef>
              <a:spcAft>
                <a:spcPts val="0"/>
              </a:spcAft>
              <a:buClr>
                <a:srgbClr val="434343"/>
              </a:buClr>
              <a:buSzPct val="100000"/>
              <a:buFontTx/>
              <a:buNone/>
              <a:tabLst/>
              <a:defRPr/>
            </a:pPr>
            <a:r>
              <a:rPr kumimoji="0" lang="es-CO" b="0" i="0" u="none" strike="noStrike" kern="0" cap="none" spc="0" normalizeH="0" baseline="0" noProof="0" dirty="0">
                <a:ln>
                  <a:noFill/>
                </a:ln>
                <a:solidFill>
                  <a:srgbClr val="434343"/>
                </a:solidFill>
                <a:effectLst/>
                <a:uLnTx/>
                <a:uFillTx/>
                <a:latin typeface="Calibri"/>
                <a:cs typeface="Calibri"/>
                <a:sym typeface="Arial"/>
              </a:rPr>
              <a:t>Avance de instalación del sistema</a:t>
            </a:r>
          </a:p>
        </p:txBody>
      </p:sp>
      <p:sp>
        <p:nvSpPr>
          <p:cNvPr id="26" name="Shape 159">
            <a:extLst>
              <a:ext uri="{FF2B5EF4-FFF2-40B4-BE49-F238E27FC236}">
                <a16:creationId xmlns:a16="http://schemas.microsoft.com/office/drawing/2014/main" id="{BA978EB7-2E22-4F0E-A72C-F93BF901F4CD}"/>
              </a:ext>
            </a:extLst>
          </p:cNvPr>
          <p:cNvSpPr txBox="1"/>
          <p:nvPr/>
        </p:nvSpPr>
        <p:spPr>
          <a:xfrm>
            <a:off x="399524" y="3811977"/>
            <a:ext cx="2757434" cy="550445"/>
          </a:xfrm>
          <a:prstGeom prst="rect">
            <a:avLst/>
          </a:prstGeom>
          <a:noFill/>
          <a:ln>
            <a:noFill/>
          </a:ln>
        </p:spPr>
        <p:txBody>
          <a:bodyPr wrap="square" lIns="91425" tIns="91425" rIns="91425" bIns="91425" anchor="t" anchorCtr="0">
            <a:no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s-CO" sz="1800" b="1" i="0" u="none" strike="noStrike" kern="0" cap="none" spc="0" normalizeH="0" baseline="0" noProof="0" dirty="0">
                <a:ln>
                  <a:noFill/>
                </a:ln>
                <a:solidFill>
                  <a:srgbClr val="162365"/>
                </a:solidFill>
                <a:effectLst/>
                <a:uLnTx/>
                <a:uFillTx/>
                <a:latin typeface="Calibri"/>
                <a:ea typeface="Roboto"/>
                <a:cs typeface="Calibri"/>
                <a:sym typeface="Roboto"/>
              </a:rPr>
              <a:t>Digitalización de los expedientes contractuales</a:t>
            </a:r>
            <a:endParaRPr kumimoji="0" sz="1800" b="1" i="0" u="none" strike="noStrike" kern="0" cap="none" spc="0" normalizeH="0" baseline="0" noProof="0" dirty="0">
              <a:ln>
                <a:noFill/>
              </a:ln>
              <a:solidFill>
                <a:srgbClr val="162365"/>
              </a:solidFill>
              <a:effectLst/>
              <a:uLnTx/>
              <a:uFillTx/>
              <a:latin typeface="Calibri"/>
              <a:cs typeface="Calibri"/>
              <a:sym typeface="Roboto"/>
            </a:endParaRPr>
          </a:p>
        </p:txBody>
      </p:sp>
      <p:sp>
        <p:nvSpPr>
          <p:cNvPr id="33" name="Rectángulo 32">
            <a:extLst>
              <a:ext uri="{FF2B5EF4-FFF2-40B4-BE49-F238E27FC236}">
                <a16:creationId xmlns:a16="http://schemas.microsoft.com/office/drawing/2014/main" id="{A30E8D46-7593-463D-BCEA-499FCD58E80D}"/>
              </a:ext>
            </a:extLst>
          </p:cNvPr>
          <p:cNvSpPr/>
          <p:nvPr/>
        </p:nvSpPr>
        <p:spPr>
          <a:xfrm>
            <a:off x="4015153" y="3793571"/>
            <a:ext cx="4319591" cy="568851"/>
          </a:xfrm>
          <a:prstGeom prst="rect">
            <a:avLst/>
          </a:prstGeom>
          <a:noFill/>
          <a:ln>
            <a:noFill/>
          </a:ln>
        </p:spPr>
        <p:txBody>
          <a:bodyPr wrap="square" lIns="91425" tIns="45700" rIns="91425" bIns="45700" anchor="t" anchorCtr="0">
            <a:noAutofit/>
          </a:bodyPr>
          <a:lstStyle/>
          <a:p>
            <a:pPr marL="285750" marR="0" lvl="0" indent="-285750" defTabSz="914400" rtl="0" eaLnBrk="1" fontAlgn="auto" latinLnBrk="0" hangingPunct="1">
              <a:lnSpc>
                <a:spcPct val="100000"/>
              </a:lnSpc>
              <a:spcBef>
                <a:spcPts val="0"/>
              </a:spcBef>
              <a:spcAft>
                <a:spcPts val="0"/>
              </a:spcAft>
              <a:buClr>
                <a:srgbClr val="434343"/>
              </a:buClr>
              <a:buSzPct val="100000"/>
              <a:buFont typeface="Arial" panose="020B0604020202020204" pitchFamily="34" charset="0"/>
              <a:buChar char="•"/>
              <a:tabLst/>
              <a:defRPr/>
            </a:pPr>
            <a:r>
              <a:rPr kumimoji="0" lang="es-CO" b="0" i="0" u="none" strike="noStrike" kern="0" cap="none" spc="0" normalizeH="0" baseline="0" noProof="0" dirty="0">
                <a:ln>
                  <a:noFill/>
                </a:ln>
                <a:solidFill>
                  <a:srgbClr val="434343"/>
                </a:solidFill>
                <a:effectLst/>
                <a:uLnTx/>
                <a:uFillTx/>
                <a:latin typeface="Calibri"/>
                <a:cs typeface="Calibri"/>
                <a:sym typeface="Arial"/>
              </a:rPr>
              <a:t>Disponibilidad inmediata de la información </a:t>
            </a:r>
          </a:p>
          <a:p>
            <a:pPr marL="285750" marR="0" lvl="0" indent="-285750" defTabSz="914400" rtl="0" eaLnBrk="1" fontAlgn="auto" latinLnBrk="0" hangingPunct="1">
              <a:lnSpc>
                <a:spcPct val="100000"/>
              </a:lnSpc>
              <a:spcBef>
                <a:spcPts val="0"/>
              </a:spcBef>
              <a:spcAft>
                <a:spcPts val="0"/>
              </a:spcAft>
              <a:buClr>
                <a:srgbClr val="434343"/>
              </a:buClr>
              <a:buSzPct val="100000"/>
              <a:buFont typeface="Arial" panose="020B0604020202020204" pitchFamily="34" charset="0"/>
              <a:buChar char="•"/>
              <a:tabLst/>
              <a:defRPr/>
            </a:pPr>
            <a:r>
              <a:rPr kumimoji="0" lang="es-CO" b="0" i="0" u="none" strike="noStrike" kern="0" cap="none" spc="0" normalizeH="0" baseline="0" noProof="0" dirty="0">
                <a:ln>
                  <a:noFill/>
                </a:ln>
                <a:solidFill>
                  <a:srgbClr val="434343"/>
                </a:solidFill>
                <a:effectLst/>
                <a:uLnTx/>
                <a:uFillTx/>
                <a:latin typeface="Calibri"/>
                <a:cs typeface="Calibri"/>
                <a:sym typeface="Arial"/>
              </a:rPr>
              <a:t>Actualización de expedientes documentales</a:t>
            </a:r>
          </a:p>
        </p:txBody>
      </p:sp>
      <p:cxnSp>
        <p:nvCxnSpPr>
          <p:cNvPr id="34" name="Conector recto 33">
            <a:extLst>
              <a:ext uri="{FF2B5EF4-FFF2-40B4-BE49-F238E27FC236}">
                <a16:creationId xmlns:a16="http://schemas.microsoft.com/office/drawing/2014/main" id="{F3B1CCC1-E16D-49C1-90EF-AC9D737CC0FE}"/>
              </a:ext>
            </a:extLst>
          </p:cNvPr>
          <p:cNvCxnSpPr>
            <a:cxnSpLocks/>
          </p:cNvCxnSpPr>
          <p:nvPr/>
        </p:nvCxnSpPr>
        <p:spPr>
          <a:xfrm>
            <a:off x="273538" y="1410431"/>
            <a:ext cx="8651688" cy="0"/>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25" name="Imagen 24" descr="RegionCentral-LogoFinalCMYK_Positiv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27" name="CuadroTexto 26"/>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de cuentas 2017</a:t>
            </a:r>
          </a:p>
        </p:txBody>
      </p:sp>
      <p:cxnSp>
        <p:nvCxnSpPr>
          <p:cNvPr id="35" name="Conector recto 34"/>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36" name="Cheurón 1">
            <a:extLst>
              <a:ext uri="{FF2B5EF4-FFF2-40B4-BE49-F238E27FC236}">
                <a16:creationId xmlns:a16="http://schemas.microsoft.com/office/drawing/2014/main" id="{2BFC4548-A2F2-4DA7-8F55-8D0D78F919D4}"/>
              </a:ext>
            </a:extLst>
          </p:cNvPr>
          <p:cNvSpPr/>
          <p:nvPr/>
        </p:nvSpPr>
        <p:spPr>
          <a:xfrm>
            <a:off x="3639123" y="1863929"/>
            <a:ext cx="175181" cy="312480"/>
          </a:xfrm>
          <a:prstGeom prst="chevron">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7" name="Cheurón 1">
            <a:extLst>
              <a:ext uri="{FF2B5EF4-FFF2-40B4-BE49-F238E27FC236}">
                <a16:creationId xmlns:a16="http://schemas.microsoft.com/office/drawing/2014/main" id="{2BFC4548-A2F2-4DA7-8F55-8D0D78F919D4}"/>
              </a:ext>
            </a:extLst>
          </p:cNvPr>
          <p:cNvSpPr/>
          <p:nvPr/>
        </p:nvSpPr>
        <p:spPr>
          <a:xfrm>
            <a:off x="3639123" y="2933216"/>
            <a:ext cx="175181" cy="312480"/>
          </a:xfrm>
          <a:prstGeom prst="chevron">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8" name="Cheurón 1">
            <a:extLst>
              <a:ext uri="{FF2B5EF4-FFF2-40B4-BE49-F238E27FC236}">
                <a16:creationId xmlns:a16="http://schemas.microsoft.com/office/drawing/2014/main" id="{2BFC4548-A2F2-4DA7-8F55-8D0D78F919D4}"/>
              </a:ext>
            </a:extLst>
          </p:cNvPr>
          <p:cNvSpPr/>
          <p:nvPr/>
        </p:nvSpPr>
        <p:spPr>
          <a:xfrm>
            <a:off x="3639123" y="3949216"/>
            <a:ext cx="175181" cy="312480"/>
          </a:xfrm>
          <a:prstGeom prst="chevron">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000000"/>
              </a:solidFill>
              <a:effectLst/>
              <a:uLnTx/>
              <a:uFillTx/>
              <a:latin typeface="Arial"/>
              <a:ea typeface="+mn-ea"/>
              <a:cs typeface="+mn-cs"/>
              <a:sym typeface="Arial"/>
            </a:endParaRPr>
          </a:p>
        </p:txBody>
      </p:sp>
      <p:cxnSp>
        <p:nvCxnSpPr>
          <p:cNvPr id="39" name="Conector recto 38">
            <a:extLst>
              <a:ext uri="{FF2B5EF4-FFF2-40B4-BE49-F238E27FC236}">
                <a16:creationId xmlns:a16="http://schemas.microsoft.com/office/drawing/2014/main" id="{F3B1CCC1-E16D-49C1-90EF-AC9D737CC0FE}"/>
              </a:ext>
            </a:extLst>
          </p:cNvPr>
          <p:cNvCxnSpPr>
            <a:cxnSpLocks/>
          </p:cNvCxnSpPr>
          <p:nvPr/>
        </p:nvCxnSpPr>
        <p:spPr>
          <a:xfrm>
            <a:off x="273538" y="2615604"/>
            <a:ext cx="8651688" cy="0"/>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Conector recto 39">
            <a:extLst>
              <a:ext uri="{FF2B5EF4-FFF2-40B4-BE49-F238E27FC236}">
                <a16:creationId xmlns:a16="http://schemas.microsoft.com/office/drawing/2014/main" id="{F3B1CCC1-E16D-49C1-90EF-AC9D737CC0FE}"/>
              </a:ext>
            </a:extLst>
          </p:cNvPr>
          <p:cNvCxnSpPr>
            <a:cxnSpLocks/>
          </p:cNvCxnSpPr>
          <p:nvPr/>
        </p:nvCxnSpPr>
        <p:spPr>
          <a:xfrm>
            <a:off x="273538" y="3621835"/>
            <a:ext cx="8651688" cy="0"/>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6292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10" name="Shape 159">
            <a:extLst>
              <a:ext uri="{FF2B5EF4-FFF2-40B4-BE49-F238E27FC236}">
                <a16:creationId xmlns:a16="http://schemas.microsoft.com/office/drawing/2014/main" id="{57CF9CFE-573E-488B-B8B8-13B7325124E9}"/>
              </a:ext>
            </a:extLst>
          </p:cNvPr>
          <p:cNvSpPr txBox="1"/>
          <p:nvPr/>
        </p:nvSpPr>
        <p:spPr>
          <a:xfrm>
            <a:off x="150091" y="2147847"/>
            <a:ext cx="2455120" cy="651928"/>
          </a:xfrm>
          <a:prstGeom prst="rect">
            <a:avLst/>
          </a:prstGeom>
          <a:noFill/>
          <a:ln>
            <a:noFill/>
          </a:ln>
        </p:spPr>
        <p:txBody>
          <a:bodyPr wrap="square" lIns="91425" tIns="91425" rIns="91425" bIns="91425" anchor="ctr" anchorCtr="0">
            <a:no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s-ES_tradnl" sz="2000" b="1" i="0" u="none" strike="noStrike" kern="0" cap="none" spc="0" normalizeH="0" baseline="0" noProof="0" dirty="0">
                <a:ln>
                  <a:noFill/>
                </a:ln>
                <a:solidFill>
                  <a:srgbClr val="162365"/>
                </a:solidFill>
                <a:effectLst/>
                <a:uLnTx/>
                <a:uFillTx/>
                <a:latin typeface="Calibri"/>
                <a:ea typeface="Roboto"/>
                <a:cs typeface="Calibri"/>
                <a:sym typeface="Roboto"/>
              </a:rPr>
              <a:t>Austeridad del Gasto</a:t>
            </a:r>
            <a:endParaRPr kumimoji="0" sz="2000" b="1" i="0" u="none" strike="noStrike" kern="0" cap="none" spc="0" normalizeH="0" baseline="0" noProof="0" dirty="0">
              <a:ln>
                <a:noFill/>
              </a:ln>
              <a:solidFill>
                <a:srgbClr val="162365"/>
              </a:solidFill>
              <a:effectLst/>
              <a:uLnTx/>
              <a:uFillTx/>
              <a:latin typeface="Calibri"/>
              <a:ea typeface="Roboto"/>
              <a:cs typeface="Calibri"/>
              <a:sym typeface="Roboto"/>
            </a:endParaRPr>
          </a:p>
        </p:txBody>
      </p:sp>
      <p:pic>
        <p:nvPicPr>
          <p:cNvPr id="27" name="Imagen 26">
            <a:extLst>
              <a:ext uri="{FF2B5EF4-FFF2-40B4-BE49-F238E27FC236}">
                <a16:creationId xmlns:a16="http://schemas.microsoft.com/office/drawing/2014/main" id="{51EF9043-1128-4107-9F28-8C933DD9C7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7655" y="3010225"/>
            <a:ext cx="3685309" cy="1848992"/>
          </a:xfrm>
          <a:prstGeom prst="rect">
            <a:avLst/>
          </a:prstGeom>
        </p:spPr>
      </p:pic>
      <p:sp>
        <p:nvSpPr>
          <p:cNvPr id="29" name="Shape 159">
            <a:extLst>
              <a:ext uri="{FF2B5EF4-FFF2-40B4-BE49-F238E27FC236}">
                <a16:creationId xmlns:a16="http://schemas.microsoft.com/office/drawing/2014/main" id="{93A787CC-DA05-42FB-9775-454BEDC58AB5}"/>
              </a:ext>
            </a:extLst>
          </p:cNvPr>
          <p:cNvSpPr txBox="1"/>
          <p:nvPr/>
        </p:nvSpPr>
        <p:spPr>
          <a:xfrm>
            <a:off x="3507977" y="2532854"/>
            <a:ext cx="3924987" cy="412707"/>
          </a:xfrm>
          <a:prstGeom prst="rect">
            <a:avLst/>
          </a:prstGeom>
          <a:noFill/>
          <a:ln>
            <a:noFill/>
          </a:ln>
        </p:spPr>
        <p:txBody>
          <a:bodyPr wrap="square" lIns="91425" tIns="91425" rIns="91425" bIns="91425" anchor="ctr" anchorCtr="0">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s-CO" dirty="0">
                <a:solidFill>
                  <a:srgbClr val="162365"/>
                </a:solidFill>
                <a:latin typeface="Calibri"/>
                <a:cs typeface="Calibri"/>
                <a:sym typeface="Roboto"/>
              </a:rPr>
              <a:t>Reducción del canon de arrendamiento </a:t>
            </a:r>
            <a:endParaRPr dirty="0">
              <a:solidFill>
                <a:srgbClr val="162365"/>
              </a:solidFill>
              <a:latin typeface="Calibri"/>
              <a:cs typeface="Calibri"/>
              <a:sym typeface="Roboto"/>
            </a:endParaRPr>
          </a:p>
        </p:txBody>
      </p:sp>
      <p:pic>
        <p:nvPicPr>
          <p:cNvPr id="18" name="Imagen 17"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9" name="CuadroTexto 18"/>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de cuentas 2017</a:t>
            </a:r>
          </a:p>
        </p:txBody>
      </p:sp>
      <p:cxnSp>
        <p:nvCxnSpPr>
          <p:cNvPr id="20" name="Conector recto 19"/>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Conector recto 23">
            <a:extLst>
              <a:ext uri="{FF2B5EF4-FFF2-40B4-BE49-F238E27FC236}">
                <a16:creationId xmlns:a16="http://schemas.microsoft.com/office/drawing/2014/main" id="{F3B1CCC1-E16D-49C1-90EF-AC9D737CC0FE}"/>
              </a:ext>
            </a:extLst>
          </p:cNvPr>
          <p:cNvCxnSpPr>
            <a:cxnSpLocks/>
          </p:cNvCxnSpPr>
          <p:nvPr/>
        </p:nvCxnSpPr>
        <p:spPr>
          <a:xfrm>
            <a:off x="2819400" y="2416661"/>
            <a:ext cx="6105826" cy="0"/>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25" name="Gráfico 24">
            <a:extLst>
              <a:ext uri="{FF2B5EF4-FFF2-40B4-BE49-F238E27FC236}">
                <a16:creationId xmlns:a16="http://schemas.microsoft.com/office/drawing/2014/main" id="{AE5F6F4C-AD92-4455-91F9-11D6B8153587}"/>
              </a:ext>
            </a:extLst>
          </p:cNvPr>
          <p:cNvGraphicFramePr>
            <a:graphicFrameLocks/>
          </p:cNvGraphicFramePr>
          <p:nvPr>
            <p:extLst/>
          </p:nvPr>
        </p:nvGraphicFramePr>
        <p:xfrm>
          <a:off x="3235037" y="437591"/>
          <a:ext cx="3692236" cy="1863076"/>
        </p:xfrm>
        <a:graphic>
          <a:graphicData uri="http://schemas.openxmlformats.org/drawingml/2006/chart">
            <c:chart xmlns:c="http://schemas.openxmlformats.org/drawingml/2006/chart" xmlns:r="http://schemas.openxmlformats.org/officeDocument/2006/relationships" r:id="rId5"/>
          </a:graphicData>
        </a:graphic>
      </p:graphicFrame>
      <p:sp>
        <p:nvSpPr>
          <p:cNvPr id="26" name="Rectángulo 25">
            <a:extLst>
              <a:ext uri="{FF2B5EF4-FFF2-40B4-BE49-F238E27FC236}">
                <a16:creationId xmlns:a16="http://schemas.microsoft.com/office/drawing/2014/main" id="{D27689C3-4A9B-4747-BC03-8B7F24F36DA8}"/>
              </a:ext>
            </a:extLst>
          </p:cNvPr>
          <p:cNvSpPr/>
          <p:nvPr/>
        </p:nvSpPr>
        <p:spPr>
          <a:xfrm>
            <a:off x="3867456" y="203337"/>
            <a:ext cx="3659976" cy="400110"/>
          </a:xfrm>
          <a:prstGeom prst="rect">
            <a:avLst/>
          </a:prstGeom>
        </p:spPr>
        <p:txBody>
          <a:bodyPr wrap="none">
            <a:spAutoFit/>
          </a:bodyPr>
          <a:lstStyle/>
          <a:p>
            <a:r>
              <a:rPr lang="es-CO" dirty="0">
                <a:solidFill>
                  <a:srgbClr val="162365"/>
                </a:solidFill>
                <a:latin typeface="Calibri"/>
                <a:cs typeface="Calibri"/>
              </a:rPr>
              <a:t>Reducción del </a:t>
            </a:r>
            <a:r>
              <a:rPr lang="es-CO" sz="2000" b="1" dirty="0">
                <a:solidFill>
                  <a:srgbClr val="162365"/>
                </a:solidFill>
                <a:latin typeface="Calibri"/>
                <a:cs typeface="Calibri"/>
              </a:rPr>
              <a:t>21%  </a:t>
            </a:r>
            <a:r>
              <a:rPr lang="es-CO" sz="1200" dirty="0">
                <a:solidFill>
                  <a:srgbClr val="162365"/>
                </a:solidFill>
                <a:latin typeface="Calibri"/>
                <a:cs typeface="Calibri"/>
              </a:rPr>
              <a:t>Ahorro de Consumo de Papel</a:t>
            </a:r>
            <a:endParaRPr lang="es-CO" dirty="0"/>
          </a:p>
        </p:txBody>
      </p:sp>
    </p:spTree>
    <p:extLst>
      <p:ext uri="{BB962C8B-B14F-4D97-AF65-F5344CB8AC3E}">
        <p14:creationId xmlns:p14="http://schemas.microsoft.com/office/powerpoint/2010/main" val="1265978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pic>
        <p:nvPicPr>
          <p:cNvPr id="7" name="Imagen 6"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8" name="CuadroTexto 7"/>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algn="l" defTabSz="1068559" rtl="0" eaLnBrk="1" fontAlgn="auto" latinLnBrk="0" hangingPunct="1">
              <a:lnSpc>
                <a:spcPct val="9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EEEEEE">
                    <a:lumMod val="50000"/>
                  </a:srgbClr>
                </a:solidFill>
                <a:effectLst/>
                <a:uLnTx/>
                <a:uFillTx/>
                <a:latin typeface="Calibri"/>
                <a:ea typeface="+mn-ea"/>
                <a:cs typeface="Calibri"/>
                <a:sym typeface="Arial"/>
              </a:rPr>
              <a:t>Rendición de cuentas 2017</a:t>
            </a:r>
          </a:p>
        </p:txBody>
      </p:sp>
      <p:cxnSp>
        <p:nvCxnSpPr>
          <p:cNvPr id="9" name="Conector recto 8"/>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ángulo 12">
            <a:extLst>
              <a:ext uri="{FF2B5EF4-FFF2-40B4-BE49-F238E27FC236}">
                <a16:creationId xmlns:a16="http://schemas.microsoft.com/office/drawing/2014/main" id="{25B9476E-5DCF-4617-B9EA-279FC42F2A03}"/>
              </a:ext>
            </a:extLst>
          </p:cNvPr>
          <p:cNvSpPr/>
          <p:nvPr/>
        </p:nvSpPr>
        <p:spPr>
          <a:xfrm>
            <a:off x="1178288" y="2571750"/>
            <a:ext cx="6787436" cy="584775"/>
          </a:xfrm>
          <a:prstGeom prst="rect">
            <a:avLst/>
          </a:prstGeom>
        </p:spPr>
        <p:txBody>
          <a:bodyPr wrap="none">
            <a:spAutoFit/>
          </a:bodyPr>
          <a:lstStyle/>
          <a:p>
            <a:pPr lvl="0" algn="ctr"/>
            <a:r>
              <a:rPr lang="es-CO" sz="3200" b="1" dirty="0">
                <a:solidFill>
                  <a:srgbClr val="000066"/>
                </a:solidFill>
                <a:latin typeface="Calibri"/>
                <a:cs typeface="Calibri"/>
              </a:rPr>
              <a:t>ANDREA LIZETT VELANDIA RODRIGUEZ</a:t>
            </a:r>
          </a:p>
        </p:txBody>
      </p:sp>
      <p:sp>
        <p:nvSpPr>
          <p:cNvPr id="14" name="Rectángulo 13">
            <a:extLst>
              <a:ext uri="{FF2B5EF4-FFF2-40B4-BE49-F238E27FC236}">
                <a16:creationId xmlns:a16="http://schemas.microsoft.com/office/drawing/2014/main" id="{EA433E40-FAB4-4E2D-959C-447D36B31921}"/>
              </a:ext>
            </a:extLst>
          </p:cNvPr>
          <p:cNvSpPr/>
          <p:nvPr/>
        </p:nvSpPr>
        <p:spPr>
          <a:xfrm>
            <a:off x="3668555" y="3018299"/>
            <a:ext cx="180690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595959">
                    <a:lumMod val="75000"/>
                  </a:srgbClr>
                </a:solidFill>
                <a:effectLst/>
                <a:uLnTx/>
                <a:uFillTx/>
                <a:latin typeface="Calibri Light"/>
                <a:cs typeface="Calibri Light"/>
                <a:sym typeface="Arial"/>
              </a:rPr>
              <a:t>Directora Técnica</a:t>
            </a:r>
          </a:p>
        </p:txBody>
      </p:sp>
      <p:pic>
        <p:nvPicPr>
          <p:cNvPr id="15" name="Imagen 14" descr="ICON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59801" y="1235786"/>
            <a:ext cx="1024398" cy="1335964"/>
          </a:xfrm>
          <a:prstGeom prst="rect">
            <a:avLst/>
          </a:prstGeom>
        </p:spPr>
      </p:pic>
    </p:spTree>
    <p:extLst>
      <p:ext uri="{BB962C8B-B14F-4D97-AF65-F5344CB8AC3E}">
        <p14:creationId xmlns:p14="http://schemas.microsoft.com/office/powerpoint/2010/main" val="3539661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199"/>
        <p:cNvGrpSpPr/>
        <p:nvPr/>
      </p:nvGrpSpPr>
      <p:grpSpPr>
        <a:xfrm>
          <a:off x="0" y="0"/>
          <a:ext cx="0" cy="0"/>
          <a:chOff x="0" y="0"/>
          <a:chExt cx="0" cy="0"/>
        </a:xfrm>
      </p:grpSpPr>
      <p:sp>
        <p:nvSpPr>
          <p:cNvPr id="7" name="Shape 162">
            <a:extLst>
              <a:ext uri="{FF2B5EF4-FFF2-40B4-BE49-F238E27FC236}">
                <a16:creationId xmlns:a16="http://schemas.microsoft.com/office/drawing/2014/main" id="{43E9AFB1-7267-4AFA-8C13-BC1E40549215}"/>
              </a:ext>
            </a:extLst>
          </p:cNvPr>
          <p:cNvSpPr txBox="1"/>
          <p:nvPr/>
        </p:nvSpPr>
        <p:spPr>
          <a:xfrm>
            <a:off x="1028721" y="1290783"/>
            <a:ext cx="3209691" cy="2302820"/>
          </a:xfrm>
          <a:prstGeom prst="rect">
            <a:avLst/>
          </a:prstGeom>
          <a:noFill/>
          <a:ln>
            <a:noFill/>
          </a:ln>
        </p:spPr>
        <p:txBody>
          <a:bodyPr wrap="square" lIns="91425" tIns="45700" rIns="91425" bIns="45700" anchor="b" anchorCtr="0">
            <a:noAutofit/>
          </a:bodyPr>
          <a:lstStyle/>
          <a:p>
            <a:pPr marL="0" marR="0" lvl="0" indent="-69850" algn="ctr" defTabSz="914400" rtl="0" eaLnBrk="1" fontAlgn="auto" latinLnBrk="0" hangingPunct="1">
              <a:lnSpc>
                <a:spcPct val="100000"/>
              </a:lnSpc>
              <a:spcBef>
                <a:spcPts val="0"/>
              </a:spcBef>
              <a:spcAft>
                <a:spcPts val="0"/>
              </a:spcAft>
              <a:buClr>
                <a:srgbClr val="000000"/>
              </a:buClr>
              <a:buSzPct val="122222"/>
              <a:buFont typeface="Arial"/>
              <a:buNone/>
              <a:tabLst/>
              <a:defRPr/>
            </a:pPr>
            <a:r>
              <a:rPr kumimoji="0" lang="es" sz="1800" b="0" i="0" u="none" strike="noStrike" kern="0" cap="none" spc="0" normalizeH="0" baseline="0" noProof="0" dirty="0">
                <a:ln>
                  <a:noFill/>
                </a:ln>
                <a:solidFill>
                  <a:srgbClr val="434343"/>
                </a:solidFill>
                <a:effectLst/>
                <a:uLnTx/>
                <a:uFillTx/>
                <a:latin typeface="Calibri"/>
                <a:ea typeface="Roboto"/>
                <a:cs typeface="Calibri"/>
                <a:sym typeface="Roboto"/>
              </a:rPr>
              <a:t>La Región Central con</a:t>
            </a:r>
          </a:p>
          <a:p>
            <a:pPr marL="0" marR="0" lvl="0" indent="-69850" algn="ctr" defTabSz="914400" rtl="0" eaLnBrk="1" fontAlgn="auto" latinLnBrk="0" hangingPunct="1">
              <a:lnSpc>
                <a:spcPct val="100000"/>
              </a:lnSpc>
              <a:spcBef>
                <a:spcPts val="0"/>
              </a:spcBef>
              <a:spcAft>
                <a:spcPts val="0"/>
              </a:spcAft>
              <a:buClr>
                <a:srgbClr val="000000"/>
              </a:buClr>
              <a:buSzPct val="122222"/>
              <a:buFont typeface="Arial"/>
              <a:buNone/>
              <a:tabLst/>
              <a:defRPr/>
            </a:pPr>
            <a:r>
              <a:rPr kumimoji="0" lang="es" sz="1800" b="1" i="0" u="none" strike="noStrike" kern="0" cap="none" spc="0" normalizeH="0" baseline="0" noProof="0" dirty="0">
                <a:ln>
                  <a:noFill/>
                </a:ln>
                <a:solidFill>
                  <a:srgbClr val="002060"/>
                </a:solidFill>
                <a:effectLst/>
                <a:uLnTx/>
                <a:uFillTx/>
                <a:latin typeface="Calibri"/>
                <a:ea typeface="Roboto"/>
                <a:cs typeface="Calibri"/>
                <a:sym typeface="Roboto"/>
              </a:rPr>
              <a:t>institucionalidad sólida</a:t>
            </a:r>
            <a:r>
              <a:rPr kumimoji="0" lang="es" sz="1800" b="1" i="0" u="none" strike="noStrike" kern="0" cap="none" spc="0" normalizeH="0" baseline="0" noProof="0" dirty="0">
                <a:ln>
                  <a:noFill/>
                </a:ln>
                <a:solidFill>
                  <a:srgbClr val="434343"/>
                </a:solidFill>
                <a:effectLst/>
                <a:uLnTx/>
                <a:uFillTx/>
                <a:latin typeface="Calibri"/>
                <a:ea typeface="Roboto"/>
                <a:cs typeface="Calibri"/>
                <a:sym typeface="Roboto"/>
              </a:rPr>
              <a:t>, </a:t>
            </a:r>
            <a:r>
              <a:rPr kumimoji="0" lang="es" sz="1800" b="0" i="0" u="none" strike="noStrike" kern="0" cap="none" spc="0" normalizeH="0" baseline="0" noProof="0" dirty="0">
                <a:ln>
                  <a:noFill/>
                </a:ln>
                <a:solidFill>
                  <a:srgbClr val="434343"/>
                </a:solidFill>
                <a:effectLst/>
                <a:uLnTx/>
                <a:uFillTx/>
                <a:latin typeface="Calibri"/>
                <a:ea typeface="Roboto"/>
                <a:cs typeface="Calibri"/>
                <a:sym typeface="Roboto"/>
              </a:rPr>
              <a:t>enfocada a mejorar los indicadores del</a:t>
            </a:r>
            <a:r>
              <a:rPr kumimoji="0" lang="es-ES_tradnl" sz="1800" b="0" i="0" u="none" strike="noStrike" kern="0" cap="none" spc="0" normalizeH="0" baseline="0" noProof="0" dirty="0">
                <a:ln>
                  <a:noFill/>
                </a:ln>
                <a:solidFill>
                  <a:srgbClr val="434343"/>
                </a:solidFill>
                <a:effectLst/>
                <a:uLnTx/>
                <a:uFillTx/>
                <a:latin typeface="Calibri"/>
                <a:ea typeface="Roboto"/>
                <a:cs typeface="Calibri"/>
                <a:sym typeface="Roboto"/>
              </a:rPr>
              <a:t> </a:t>
            </a:r>
            <a:r>
              <a:rPr kumimoji="0" lang="es" sz="1800" b="0" i="0" u="none" strike="noStrike" kern="0" cap="none" spc="0" normalizeH="0" baseline="0" noProof="0" dirty="0">
                <a:ln>
                  <a:noFill/>
                </a:ln>
                <a:solidFill>
                  <a:srgbClr val="434343"/>
                </a:solidFill>
                <a:effectLst/>
                <a:uLnTx/>
                <a:uFillTx/>
                <a:latin typeface="Calibri"/>
                <a:ea typeface="Roboto"/>
                <a:cs typeface="Calibri"/>
                <a:sym typeface="Roboto"/>
              </a:rPr>
              <a:t>desarrollo económico, social y ambiental</a:t>
            </a:r>
            <a:r>
              <a:rPr kumimoji="0" lang="es-ES_tradnl" sz="1800" b="0" i="0" u="none" strike="noStrike" kern="0" cap="none" spc="0" normalizeH="0" baseline="0" noProof="0" dirty="0">
                <a:ln>
                  <a:noFill/>
                </a:ln>
                <a:solidFill>
                  <a:srgbClr val="434343"/>
                </a:solidFill>
                <a:effectLst/>
                <a:uLnTx/>
                <a:uFillTx/>
                <a:latin typeface="Calibri"/>
                <a:ea typeface="Roboto"/>
                <a:cs typeface="Calibri"/>
                <a:sym typeface="Roboto"/>
              </a:rPr>
              <a:t>.</a:t>
            </a:r>
            <a:endParaRPr kumimoji="0" lang="es" sz="1800" b="0" i="0" u="none" strike="noStrike" kern="0" cap="none" spc="0" normalizeH="0" baseline="0" noProof="0" dirty="0">
              <a:ln>
                <a:noFill/>
              </a:ln>
              <a:solidFill>
                <a:srgbClr val="434343"/>
              </a:solidFill>
              <a:effectLst/>
              <a:uLnTx/>
              <a:uFillTx/>
              <a:latin typeface="Calibri"/>
              <a:ea typeface="Roboto"/>
              <a:cs typeface="Calibri"/>
              <a:sym typeface="Roboto"/>
            </a:endParaRPr>
          </a:p>
          <a:p>
            <a:pPr marL="0" marR="0" lvl="0" indent="0" algn="ctr" defTabSz="914400" rtl="0" eaLnBrk="1" fontAlgn="auto" latinLnBrk="0" hangingPunct="1">
              <a:lnSpc>
                <a:spcPct val="100000"/>
              </a:lnSpc>
              <a:spcBef>
                <a:spcPts val="0"/>
              </a:spcBef>
              <a:spcAft>
                <a:spcPts val="0"/>
              </a:spcAft>
              <a:buClr>
                <a:srgbClr val="595959"/>
              </a:buClr>
              <a:buSzTx/>
              <a:buFont typeface="PT Sans"/>
              <a:buNone/>
              <a:tabLst/>
              <a:defRPr/>
            </a:pPr>
            <a:endParaRPr kumimoji="0" sz="1800" b="0" i="0" u="none" strike="noStrike" kern="0" cap="none" spc="0" normalizeH="0" baseline="0" noProof="0" dirty="0">
              <a:ln>
                <a:noFill/>
              </a:ln>
              <a:solidFill>
                <a:srgbClr val="434343"/>
              </a:solidFill>
              <a:effectLst/>
              <a:uLnTx/>
              <a:uFillTx/>
              <a:latin typeface="Calibri"/>
              <a:ea typeface="Roboto"/>
              <a:cs typeface="Calibri"/>
              <a:sym typeface="Roboto"/>
            </a:endParaRPr>
          </a:p>
        </p:txBody>
      </p:sp>
      <p:pic>
        <p:nvPicPr>
          <p:cNvPr id="6" name="Imagen 5"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8" name="CuadroTexto 7"/>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de cuentas 2017</a:t>
            </a:r>
          </a:p>
        </p:txBody>
      </p:sp>
      <p:cxnSp>
        <p:nvCxnSpPr>
          <p:cNvPr id="9" name="Conector recto 8"/>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pic>
        <p:nvPicPr>
          <p:cNvPr id="10" name="Imagen 9" descr="GOBERNAN.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69362" y="1421554"/>
            <a:ext cx="1238252" cy="1238252"/>
          </a:xfrm>
          <a:prstGeom prst="rect">
            <a:avLst/>
          </a:prstGeom>
        </p:spPr>
      </p:pic>
      <p:sp>
        <p:nvSpPr>
          <p:cNvPr id="11" name="Shape 200"/>
          <p:cNvSpPr txBox="1"/>
          <p:nvPr/>
        </p:nvSpPr>
        <p:spPr>
          <a:xfrm>
            <a:off x="6211455" y="2794020"/>
            <a:ext cx="1952678" cy="1121003"/>
          </a:xfrm>
          <a:prstGeom prst="rect">
            <a:avLst/>
          </a:prstGeom>
          <a:noFill/>
          <a:ln>
            <a:noFill/>
          </a:ln>
        </p:spPr>
        <p:txBody>
          <a:bodyPr wrap="square" lIns="91425" tIns="91425" rIns="91425" bIns="91425" anchor="t" anchorCtr="0">
            <a:noAutofit/>
          </a:bodyPr>
          <a:lstStyle/>
          <a:p>
            <a:pPr lvl="0" algn="ctr">
              <a:lnSpc>
                <a:spcPct val="90000"/>
              </a:lnSpc>
              <a:spcBef>
                <a:spcPts val="0"/>
              </a:spcBef>
              <a:buNone/>
            </a:pPr>
            <a:r>
              <a:rPr lang="es" sz="1800" dirty="0">
                <a:solidFill>
                  <a:srgbClr val="FFFFFF"/>
                </a:solidFill>
                <a:latin typeface="Calibri"/>
                <a:ea typeface="Roboto"/>
                <a:cs typeface="Calibri"/>
                <a:sym typeface="Roboto"/>
              </a:rPr>
              <a:t>GOBERNANZA</a:t>
            </a:r>
          </a:p>
          <a:p>
            <a:pPr lvl="0" algn="ctr">
              <a:lnSpc>
                <a:spcPct val="90000"/>
              </a:lnSpc>
              <a:spcBef>
                <a:spcPts val="0"/>
              </a:spcBef>
              <a:buNone/>
            </a:pPr>
            <a:r>
              <a:rPr lang="es" sz="1800" dirty="0">
                <a:solidFill>
                  <a:srgbClr val="FFFFFF"/>
                </a:solidFill>
                <a:latin typeface="Calibri"/>
                <a:ea typeface="Roboto"/>
                <a:cs typeface="Calibri"/>
                <a:sym typeface="Roboto"/>
              </a:rPr>
              <a:t>Y </a:t>
            </a:r>
            <a:r>
              <a:rPr lang="es" sz="1800" b="1" dirty="0">
                <a:solidFill>
                  <a:srgbClr val="FFFFFF"/>
                </a:solidFill>
                <a:latin typeface="Calibri"/>
                <a:ea typeface="Roboto"/>
                <a:cs typeface="Calibri"/>
                <a:sym typeface="Roboto"/>
              </a:rPr>
              <a:t>BUEN GOBIERNO</a:t>
            </a:r>
          </a:p>
        </p:txBody>
      </p:sp>
    </p:spTree>
    <p:extLst>
      <p:ext uri="{BB962C8B-B14F-4D97-AF65-F5344CB8AC3E}">
        <p14:creationId xmlns:p14="http://schemas.microsoft.com/office/powerpoint/2010/main" val="107928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sp>
        <p:nvSpPr>
          <p:cNvPr id="59" name="Shape 59"/>
          <p:cNvSpPr txBox="1"/>
          <p:nvPr/>
        </p:nvSpPr>
        <p:spPr>
          <a:xfrm>
            <a:off x="150692" y="159078"/>
            <a:ext cx="4058874" cy="1166940"/>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s" sz="2800" b="0" i="0" u="none" strike="noStrike" kern="0" cap="none" spc="0" normalizeH="0" baseline="0" noProof="0" dirty="0">
                <a:ln>
                  <a:noFill/>
                </a:ln>
                <a:solidFill>
                  <a:srgbClr val="162365"/>
                </a:solidFill>
                <a:effectLst/>
                <a:uLnTx/>
                <a:uFillTx/>
                <a:latin typeface="Calibri"/>
                <a:ea typeface="Roboto"/>
                <a:cs typeface="Calibri"/>
                <a:sym typeface="Roboto"/>
              </a:rPr>
              <a:t>IMPORTANCIA DE LAS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s" sz="2800" b="1" i="0" u="none" strike="noStrike" kern="0" cap="none" spc="0" normalizeH="0" baseline="0" noProof="0" dirty="0">
                <a:ln>
                  <a:noFill/>
                </a:ln>
                <a:solidFill>
                  <a:srgbClr val="162365"/>
                </a:solidFill>
                <a:effectLst/>
                <a:uLnTx/>
                <a:uFillTx/>
                <a:latin typeface="Calibri"/>
                <a:ea typeface="Roboto"/>
                <a:cs typeface="Calibri"/>
                <a:sym typeface="Roboto"/>
              </a:rPr>
              <a:t>REGIONES A NIVEL MUNDIAL</a:t>
            </a:r>
          </a:p>
        </p:txBody>
      </p:sp>
      <p:pic>
        <p:nvPicPr>
          <p:cNvPr id="61" name="Shape 6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779725" y="4341377"/>
            <a:ext cx="1237094" cy="315075"/>
          </a:xfrm>
          <a:prstGeom prst="rect">
            <a:avLst/>
          </a:prstGeom>
          <a:noFill/>
          <a:ln>
            <a:noFill/>
          </a:ln>
        </p:spPr>
      </p:pic>
      <p:sp>
        <p:nvSpPr>
          <p:cNvPr id="62" name="Shape 62"/>
          <p:cNvSpPr/>
          <p:nvPr/>
        </p:nvSpPr>
        <p:spPr>
          <a:xfrm>
            <a:off x="5729595" y="4676505"/>
            <a:ext cx="1563600" cy="356700"/>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FFFFFF"/>
              </a:buClr>
              <a:buSzPct val="25000"/>
              <a:buFont typeface="Century Gothic"/>
              <a:buNone/>
              <a:tabLst/>
              <a:defRPr/>
            </a:pPr>
            <a:r>
              <a:rPr kumimoji="0" lang="es" sz="700" b="1" i="0" u="none" strike="noStrike" kern="0" cap="none" spc="0" normalizeH="0" baseline="0" noProof="0">
                <a:ln>
                  <a:noFill/>
                </a:ln>
                <a:solidFill>
                  <a:srgbClr val="434343"/>
                </a:solidFill>
                <a:effectLst/>
                <a:uLnTx/>
                <a:uFillTx/>
                <a:latin typeface="Roboto"/>
                <a:ea typeface="Roboto"/>
                <a:cs typeface="Roboto"/>
                <a:sym typeface="Roboto"/>
              </a:rPr>
              <a:t>Organización para la Cooperación y</a:t>
            </a:r>
            <a:r>
              <a:rPr kumimoji="0" lang="es" sz="700" b="0" i="0" u="none" strike="noStrike" kern="0" cap="none" spc="0" normalizeH="0" baseline="0" noProof="0">
                <a:ln>
                  <a:noFill/>
                </a:ln>
                <a:solidFill>
                  <a:srgbClr val="434343"/>
                </a:solidFill>
                <a:effectLst/>
                <a:uLnTx/>
                <a:uFillTx/>
                <a:latin typeface="Roboto"/>
                <a:ea typeface="Roboto"/>
                <a:cs typeface="Roboto"/>
                <a:sym typeface="Roboto"/>
              </a:rPr>
              <a:t> </a:t>
            </a:r>
            <a:r>
              <a:rPr kumimoji="0" lang="es" sz="700" b="1" i="0" u="none" strike="noStrike" kern="0" cap="none" spc="0" normalizeH="0" baseline="0" noProof="0">
                <a:ln>
                  <a:noFill/>
                </a:ln>
                <a:solidFill>
                  <a:srgbClr val="434343"/>
                </a:solidFill>
                <a:effectLst/>
                <a:uLnTx/>
                <a:uFillTx/>
                <a:latin typeface="Roboto"/>
                <a:ea typeface="Roboto"/>
                <a:cs typeface="Roboto"/>
                <a:sym typeface="Roboto"/>
              </a:rPr>
              <a:t>el Desarrollo Económicos</a:t>
            </a:r>
          </a:p>
        </p:txBody>
      </p:sp>
      <p:sp>
        <p:nvSpPr>
          <p:cNvPr id="8" name="Shape 59"/>
          <p:cNvSpPr txBox="1"/>
          <p:nvPr/>
        </p:nvSpPr>
        <p:spPr>
          <a:xfrm rot="16200000">
            <a:off x="7606238" y="2547844"/>
            <a:ext cx="2865120" cy="271545"/>
          </a:xfrm>
          <a:prstGeom prst="rect">
            <a:avLst/>
          </a:prstGeom>
          <a:noFill/>
          <a:ln>
            <a:noFill/>
          </a:ln>
        </p:spPr>
        <p:txBody>
          <a:bodyPr wrap="square" lIns="91425" tIns="91425" rIns="91425" bIns="91425" anchor="t"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s-ES_tradnl" sz="800" b="0" i="0" u="none" strike="noStrike" kern="0" cap="none" spc="0" normalizeH="0" baseline="0" noProof="0" dirty="0">
                <a:ln>
                  <a:noFill/>
                </a:ln>
                <a:solidFill>
                  <a:srgbClr val="FFFFFF">
                    <a:lumMod val="65000"/>
                  </a:srgbClr>
                </a:solidFill>
                <a:effectLst/>
                <a:uLnTx/>
                <a:uFillTx/>
                <a:latin typeface="Calibri Light"/>
                <a:ea typeface="Roboto"/>
                <a:cs typeface="Calibri Light"/>
                <a:sym typeface="Roboto"/>
              </a:rPr>
              <a:t>XII CONGRESO DEPARTAMENTAL DE PLANEACIÓN - CTP </a:t>
            </a:r>
            <a:endParaRPr kumimoji="0" lang="es" sz="800" b="1" i="0" u="none" strike="noStrike" kern="0" cap="none" spc="0" normalizeH="0" baseline="0" noProof="0" dirty="0">
              <a:ln>
                <a:noFill/>
              </a:ln>
              <a:solidFill>
                <a:srgbClr val="FFFFFF">
                  <a:lumMod val="65000"/>
                </a:srgbClr>
              </a:solidFill>
              <a:effectLst/>
              <a:uLnTx/>
              <a:uFillTx/>
              <a:latin typeface="Calibri"/>
              <a:ea typeface="Roboto"/>
              <a:cs typeface="Calibri"/>
              <a:sym typeface="Roboto"/>
            </a:endParaRPr>
          </a:p>
        </p:txBody>
      </p:sp>
      <p:pic>
        <p:nvPicPr>
          <p:cNvPr id="12" name="Imagen 11" descr="RegionCentral-LogoFinalCMYK_Positiv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3" name="CuadroTexto 12"/>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algn="l" defTabSz="1068559" rtl="0" eaLnBrk="1" fontAlgn="auto" latinLnBrk="0" hangingPunct="1">
              <a:lnSpc>
                <a:spcPct val="9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EEEEEE">
                    <a:lumMod val="50000"/>
                  </a:srgbClr>
                </a:solidFill>
                <a:effectLst/>
                <a:uLnTx/>
                <a:uFillTx/>
                <a:latin typeface="Calibri"/>
                <a:ea typeface="+mn-ea"/>
                <a:cs typeface="Calibri"/>
                <a:sym typeface="Arial"/>
              </a:rPr>
              <a:t>Rendición de cuentas 2017</a:t>
            </a:r>
          </a:p>
        </p:txBody>
      </p:sp>
      <p:cxnSp>
        <p:nvCxnSpPr>
          <p:cNvPr id="14" name="Conector recto 13"/>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 name="Rectángulo 1"/>
          <p:cNvSpPr/>
          <p:nvPr/>
        </p:nvSpPr>
        <p:spPr>
          <a:xfrm>
            <a:off x="0" y="159078"/>
            <a:ext cx="69117" cy="1091978"/>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 name="Imagen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97498" y="4196347"/>
            <a:ext cx="657803" cy="773747"/>
          </a:xfrm>
          <a:prstGeom prst="rect">
            <a:avLst/>
          </a:prstGeom>
        </p:spPr>
      </p:pic>
      <p:grpSp>
        <p:nvGrpSpPr>
          <p:cNvPr id="7" name="Grupo 6">
            <a:extLst>
              <a:ext uri="{FF2B5EF4-FFF2-40B4-BE49-F238E27FC236}">
                <a16:creationId xmlns:a16="http://schemas.microsoft.com/office/drawing/2014/main" id="{360D72EE-49D6-4C9B-8C7B-9DDDAE8C3C58}"/>
              </a:ext>
            </a:extLst>
          </p:cNvPr>
          <p:cNvGrpSpPr/>
          <p:nvPr/>
        </p:nvGrpSpPr>
        <p:grpSpPr>
          <a:xfrm>
            <a:off x="283744" y="1852596"/>
            <a:ext cx="6297804" cy="2428833"/>
            <a:chOff x="996125" y="1157225"/>
            <a:chExt cx="7151776" cy="2662474"/>
          </a:xfrm>
        </p:grpSpPr>
        <p:pic>
          <p:nvPicPr>
            <p:cNvPr id="58" name="Shape 58" descr="mundo.png"/>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996125" y="1157225"/>
              <a:ext cx="7151776" cy="2662474"/>
            </a:xfrm>
            <a:prstGeom prst="rect">
              <a:avLst/>
            </a:prstGeom>
            <a:noFill/>
            <a:ln>
              <a:noFill/>
            </a:ln>
          </p:spPr>
        </p:pic>
        <p:sp>
          <p:nvSpPr>
            <p:cNvPr id="4" name="Lágrima 3">
              <a:extLst>
                <a:ext uri="{FF2B5EF4-FFF2-40B4-BE49-F238E27FC236}">
                  <a16:creationId xmlns:a16="http://schemas.microsoft.com/office/drawing/2014/main" id="{3C92FCFC-97F3-4B00-BDEF-6677054C52D0}"/>
                </a:ext>
              </a:extLst>
            </p:cNvPr>
            <p:cNvSpPr/>
            <p:nvPr/>
          </p:nvSpPr>
          <p:spPr>
            <a:xfrm rot="8448371">
              <a:off x="3134649" y="2974104"/>
              <a:ext cx="245604" cy="240606"/>
            </a:xfrm>
            <a:prstGeom prst="teardrop">
              <a:avLst>
                <a:gd name="adj" fmla="val 140288"/>
              </a:avLst>
            </a:prstGeom>
            <a:solidFill>
              <a:srgbClr val="CE0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Lágrima 14">
              <a:extLst>
                <a:ext uri="{FF2B5EF4-FFF2-40B4-BE49-F238E27FC236}">
                  <a16:creationId xmlns:a16="http://schemas.microsoft.com/office/drawing/2014/main" id="{5BEED94A-138E-4743-9201-C996D873E95E}"/>
                </a:ext>
              </a:extLst>
            </p:cNvPr>
            <p:cNvSpPr/>
            <p:nvPr/>
          </p:nvSpPr>
          <p:spPr>
            <a:xfrm rot="8448371">
              <a:off x="5828120" y="2013690"/>
              <a:ext cx="245604" cy="240606"/>
            </a:xfrm>
            <a:prstGeom prst="teardrop">
              <a:avLst>
                <a:gd name="adj" fmla="val 140288"/>
              </a:avLst>
            </a:prstGeom>
            <a:solidFill>
              <a:srgbClr val="CE0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Lágrima 15">
              <a:extLst>
                <a:ext uri="{FF2B5EF4-FFF2-40B4-BE49-F238E27FC236}">
                  <a16:creationId xmlns:a16="http://schemas.microsoft.com/office/drawing/2014/main" id="{A1FBA6A2-7776-47E2-A50A-3715003E4201}"/>
                </a:ext>
              </a:extLst>
            </p:cNvPr>
            <p:cNvSpPr/>
            <p:nvPr/>
          </p:nvSpPr>
          <p:spPr>
            <a:xfrm rot="8448371">
              <a:off x="4449211" y="1441404"/>
              <a:ext cx="245604" cy="240606"/>
            </a:xfrm>
            <a:prstGeom prst="teardrop">
              <a:avLst>
                <a:gd name="adj" fmla="val 140288"/>
              </a:avLst>
            </a:prstGeom>
            <a:solidFill>
              <a:srgbClr val="CE0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Lágrima 16">
              <a:extLst>
                <a:ext uri="{FF2B5EF4-FFF2-40B4-BE49-F238E27FC236}">
                  <a16:creationId xmlns:a16="http://schemas.microsoft.com/office/drawing/2014/main" id="{8EB7FA62-AC11-41C1-81DB-D00A1E596DC4}"/>
                </a:ext>
              </a:extLst>
            </p:cNvPr>
            <p:cNvSpPr/>
            <p:nvPr/>
          </p:nvSpPr>
          <p:spPr>
            <a:xfrm rot="8448371">
              <a:off x="4689502" y="1200366"/>
              <a:ext cx="245604" cy="240606"/>
            </a:xfrm>
            <a:prstGeom prst="teardrop">
              <a:avLst>
                <a:gd name="adj" fmla="val 140288"/>
              </a:avLst>
            </a:prstGeom>
            <a:solidFill>
              <a:srgbClr val="CE0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5" name="Rectángulo 4">
            <a:extLst>
              <a:ext uri="{FF2B5EF4-FFF2-40B4-BE49-F238E27FC236}">
                <a16:creationId xmlns:a16="http://schemas.microsoft.com/office/drawing/2014/main" id="{06846CBE-2DE5-4633-B49D-EB42942734C8}"/>
              </a:ext>
            </a:extLst>
          </p:cNvPr>
          <p:cNvSpPr/>
          <p:nvPr/>
        </p:nvSpPr>
        <p:spPr>
          <a:xfrm>
            <a:off x="5498499" y="550162"/>
            <a:ext cx="3036639"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0" cap="none" spc="0" normalizeH="0" baseline="0" noProof="0" dirty="0">
                <a:ln>
                  <a:noFill/>
                </a:ln>
                <a:solidFill>
                  <a:srgbClr val="111752"/>
                </a:solidFill>
                <a:effectLst/>
                <a:uLnTx/>
                <a:uFillTx/>
                <a:latin typeface="Arial"/>
                <a:cs typeface="Arial"/>
                <a:sym typeface="Arial"/>
              </a:rPr>
              <a:t> </a:t>
            </a:r>
            <a:r>
              <a:rPr kumimoji="0" lang="es-CO" sz="1100" b="1" i="0" u="none" strike="noStrike" kern="0" cap="none" spc="0" normalizeH="0" baseline="0" noProof="0" dirty="0">
                <a:ln>
                  <a:noFill/>
                </a:ln>
                <a:solidFill>
                  <a:srgbClr val="111752"/>
                </a:solidFill>
                <a:effectLst/>
                <a:uLnTx/>
                <a:uFillTx/>
                <a:latin typeface="Arial"/>
                <a:cs typeface="Arial"/>
                <a:sym typeface="Arial"/>
              </a:rPr>
              <a:t>Berlín – Brandemburgo (Alemania) </a:t>
            </a:r>
          </a:p>
        </p:txBody>
      </p:sp>
      <p:sp>
        <p:nvSpPr>
          <p:cNvPr id="6" name="Rectángulo 5">
            <a:extLst>
              <a:ext uri="{FF2B5EF4-FFF2-40B4-BE49-F238E27FC236}">
                <a16:creationId xmlns:a16="http://schemas.microsoft.com/office/drawing/2014/main" id="{BD5E0106-F512-41DF-8995-6DC6487F4EBA}"/>
              </a:ext>
            </a:extLst>
          </p:cNvPr>
          <p:cNvSpPr/>
          <p:nvPr/>
        </p:nvSpPr>
        <p:spPr>
          <a:xfrm>
            <a:off x="5505580" y="764493"/>
            <a:ext cx="3380449"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a:ln>
                  <a:noFill/>
                </a:ln>
                <a:solidFill>
                  <a:srgbClr val="111752"/>
                </a:solidFill>
                <a:effectLst/>
                <a:uLnTx/>
                <a:uFillTx/>
                <a:latin typeface="Arial"/>
                <a:cs typeface="Arial"/>
                <a:sym typeface="Arial"/>
              </a:rPr>
              <a:t> Junta de Planificación Espacial Conjunta –JSPA-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a:ln>
                  <a:noFill/>
                </a:ln>
                <a:solidFill>
                  <a:srgbClr val="111752"/>
                </a:solidFill>
                <a:effectLst/>
                <a:uLnTx/>
                <a:uFillTx/>
                <a:latin typeface="Arial"/>
                <a:cs typeface="Arial"/>
                <a:sym typeface="Arial"/>
              </a:rPr>
              <a:t>(la Ciudad-Estado de Berlín y el Estado de </a:t>
            </a:r>
            <a:r>
              <a:rPr kumimoji="0" lang="es-CO" sz="1000" b="0" i="0" u="none" strike="noStrike" kern="0" cap="none" spc="0" normalizeH="0" baseline="0" noProof="0" dirty="0" err="1">
                <a:ln>
                  <a:noFill/>
                </a:ln>
                <a:solidFill>
                  <a:srgbClr val="111752"/>
                </a:solidFill>
                <a:effectLst/>
                <a:uLnTx/>
                <a:uFillTx/>
                <a:latin typeface="Arial"/>
                <a:cs typeface="Arial"/>
                <a:sym typeface="Arial"/>
              </a:rPr>
              <a:t>Brandenburgo</a:t>
            </a:r>
            <a:r>
              <a:rPr kumimoji="0" lang="es-CO" sz="1000" b="0" i="0" u="none" strike="noStrike" kern="0" cap="none" spc="0" normalizeH="0" baseline="0" noProof="0" dirty="0">
                <a:ln>
                  <a:noFill/>
                </a:ln>
                <a:solidFill>
                  <a:srgbClr val="111752"/>
                </a:solidFill>
                <a:effectLst/>
                <a:uLnTx/>
                <a:uFillTx/>
                <a:latin typeface="Arial"/>
                <a:cs typeface="Arial"/>
                <a:sym typeface="Arial"/>
              </a:rPr>
              <a:t>) para regular los procesos de desarrollo</a:t>
            </a:r>
          </a:p>
        </p:txBody>
      </p:sp>
      <p:cxnSp>
        <p:nvCxnSpPr>
          <p:cNvPr id="10" name="Conector: angular 9">
            <a:extLst>
              <a:ext uri="{FF2B5EF4-FFF2-40B4-BE49-F238E27FC236}">
                <a16:creationId xmlns:a16="http://schemas.microsoft.com/office/drawing/2014/main" id="{43BBF8CE-EF54-407A-BAE6-59E303A32A71}"/>
              </a:ext>
            </a:extLst>
          </p:cNvPr>
          <p:cNvCxnSpPr/>
          <p:nvPr/>
        </p:nvCxnSpPr>
        <p:spPr>
          <a:xfrm flipV="1">
            <a:off x="3644244" y="811772"/>
            <a:ext cx="1911057" cy="1036532"/>
          </a:xfrm>
          <a:prstGeom prst="bentConnector3">
            <a:avLst>
              <a:gd name="adj1" fmla="val -1742"/>
            </a:avLst>
          </a:prstGeom>
          <a:ln>
            <a:solidFill>
              <a:srgbClr val="D4001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Rectángulo 21">
            <a:extLst>
              <a:ext uri="{FF2B5EF4-FFF2-40B4-BE49-F238E27FC236}">
                <a16:creationId xmlns:a16="http://schemas.microsoft.com/office/drawing/2014/main" id="{CC8F56B0-B469-42A6-846A-0731F8197C54}"/>
              </a:ext>
            </a:extLst>
          </p:cNvPr>
          <p:cNvSpPr/>
          <p:nvPr/>
        </p:nvSpPr>
        <p:spPr>
          <a:xfrm>
            <a:off x="5761329" y="1635611"/>
            <a:ext cx="3036639"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0" cap="none" spc="0" normalizeH="0" baseline="0" noProof="0" dirty="0">
                <a:ln>
                  <a:noFill/>
                </a:ln>
                <a:solidFill>
                  <a:srgbClr val="111752"/>
                </a:solidFill>
                <a:effectLst/>
                <a:uLnTx/>
                <a:uFillTx/>
                <a:latin typeface="Arial"/>
                <a:cs typeface="Arial"/>
                <a:sym typeface="Arial"/>
              </a:rPr>
              <a:t> </a:t>
            </a:r>
            <a:r>
              <a:rPr kumimoji="0" lang="es-CO" sz="1100" b="1" i="0" u="none" strike="noStrike" kern="0" cap="none" spc="0" normalizeH="0" baseline="0" noProof="0" dirty="0">
                <a:ln>
                  <a:noFill/>
                </a:ln>
                <a:solidFill>
                  <a:srgbClr val="111752"/>
                </a:solidFill>
                <a:effectLst/>
                <a:uLnTx/>
                <a:uFillTx/>
                <a:latin typeface="Arial"/>
                <a:cs typeface="Arial"/>
                <a:sym typeface="Arial"/>
              </a:rPr>
              <a:t> </a:t>
            </a:r>
            <a:r>
              <a:rPr kumimoji="0" lang="es-CO" sz="1100" b="1" i="0" u="none" strike="noStrike" kern="0" cap="none" spc="0" normalizeH="0" baseline="0" noProof="0" dirty="0" err="1">
                <a:ln>
                  <a:noFill/>
                </a:ln>
                <a:solidFill>
                  <a:srgbClr val="111752"/>
                </a:solidFill>
                <a:effectLst/>
                <a:uLnTx/>
                <a:uFillTx/>
                <a:latin typeface="Arial"/>
                <a:cs typeface="Arial"/>
                <a:sym typeface="Arial"/>
              </a:rPr>
              <a:t>Maharastra</a:t>
            </a:r>
            <a:r>
              <a:rPr kumimoji="0" lang="es-CO" sz="1100" b="1" i="0" u="none" strike="noStrike" kern="0" cap="none" spc="0" normalizeH="0" baseline="0" noProof="0" dirty="0">
                <a:ln>
                  <a:noFill/>
                </a:ln>
                <a:solidFill>
                  <a:srgbClr val="111752"/>
                </a:solidFill>
                <a:effectLst/>
                <a:uLnTx/>
                <a:uFillTx/>
                <a:latin typeface="Arial"/>
                <a:cs typeface="Arial"/>
                <a:sym typeface="Arial"/>
              </a:rPr>
              <a:t> (India)</a:t>
            </a:r>
          </a:p>
        </p:txBody>
      </p:sp>
      <p:sp>
        <p:nvSpPr>
          <p:cNvPr id="23" name="Rectángulo 22">
            <a:extLst>
              <a:ext uri="{FF2B5EF4-FFF2-40B4-BE49-F238E27FC236}">
                <a16:creationId xmlns:a16="http://schemas.microsoft.com/office/drawing/2014/main" id="{F38670EB-99E3-4784-85DC-ACD1B7599870}"/>
              </a:ext>
            </a:extLst>
          </p:cNvPr>
          <p:cNvSpPr/>
          <p:nvPr/>
        </p:nvSpPr>
        <p:spPr>
          <a:xfrm>
            <a:off x="5802228" y="1878091"/>
            <a:ext cx="3100798" cy="553998"/>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a:ln>
                  <a:noFill/>
                </a:ln>
                <a:solidFill>
                  <a:srgbClr val="111752"/>
                </a:solidFill>
                <a:effectLst/>
                <a:uLnTx/>
                <a:uFillTx/>
                <a:latin typeface="Arial"/>
                <a:cs typeface="Arial"/>
                <a:sym typeface="Arial"/>
              </a:rPr>
              <a:t> </a:t>
            </a:r>
            <a:r>
              <a:rPr kumimoji="0" lang="es-CO" sz="1000" b="0" i="0" u="none" strike="noStrike" kern="0" cap="none" spc="0" normalizeH="0" baseline="0" noProof="0" dirty="0" err="1">
                <a:ln>
                  <a:noFill/>
                </a:ln>
                <a:solidFill>
                  <a:srgbClr val="111752"/>
                </a:solidFill>
                <a:effectLst/>
                <a:uLnTx/>
                <a:uFillTx/>
                <a:latin typeface="Arial"/>
                <a:cs typeface="Arial"/>
                <a:sym typeface="Arial"/>
              </a:rPr>
              <a:t>Maharashstra</a:t>
            </a:r>
            <a:r>
              <a:rPr kumimoji="0" lang="es-CO" sz="1000" b="0" i="0" u="none" strike="noStrike" kern="0" cap="none" spc="0" normalizeH="0" baseline="0" noProof="0" dirty="0">
                <a:ln>
                  <a:noFill/>
                </a:ln>
                <a:solidFill>
                  <a:srgbClr val="111752"/>
                </a:solidFill>
                <a:effectLst/>
                <a:uLnTx/>
                <a:uFillTx/>
                <a:latin typeface="Arial"/>
                <a:cs typeface="Arial"/>
                <a:sym typeface="Arial"/>
              </a:rPr>
              <a:t> es un Estado Federal, compuesto por cinco regiones que suman cerca de 100 millones de habitantes (</a:t>
            </a:r>
          </a:p>
        </p:txBody>
      </p:sp>
      <p:cxnSp>
        <p:nvCxnSpPr>
          <p:cNvPr id="25" name="Conector: angular 24">
            <a:extLst>
              <a:ext uri="{FF2B5EF4-FFF2-40B4-BE49-F238E27FC236}">
                <a16:creationId xmlns:a16="http://schemas.microsoft.com/office/drawing/2014/main" id="{12165401-B4EC-437F-856D-69D844370210}"/>
              </a:ext>
            </a:extLst>
          </p:cNvPr>
          <p:cNvCxnSpPr>
            <a:cxnSpLocks/>
            <a:stCxn id="15" idx="5"/>
          </p:cNvCxnSpPr>
          <p:nvPr/>
        </p:nvCxnSpPr>
        <p:spPr>
          <a:xfrm rot="5400000" flipH="1" flipV="1">
            <a:off x="4969103" y="1804509"/>
            <a:ext cx="737062" cy="1164858"/>
          </a:xfrm>
          <a:prstGeom prst="bentConnector4">
            <a:avLst>
              <a:gd name="adj1" fmla="val -2164"/>
              <a:gd name="adj2" fmla="val 49993"/>
            </a:avLst>
          </a:prstGeom>
          <a:ln>
            <a:solidFill>
              <a:srgbClr val="D4001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Rectángulo 27">
            <a:extLst>
              <a:ext uri="{FF2B5EF4-FFF2-40B4-BE49-F238E27FC236}">
                <a16:creationId xmlns:a16="http://schemas.microsoft.com/office/drawing/2014/main" id="{E390D120-0CBC-47CB-8F0F-C7204F3E329E}"/>
              </a:ext>
            </a:extLst>
          </p:cNvPr>
          <p:cNvSpPr/>
          <p:nvPr/>
        </p:nvSpPr>
        <p:spPr>
          <a:xfrm>
            <a:off x="0" y="3785573"/>
            <a:ext cx="3036639"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0" cap="none" spc="0" normalizeH="0" baseline="0" noProof="0" dirty="0">
                <a:ln>
                  <a:noFill/>
                </a:ln>
                <a:solidFill>
                  <a:srgbClr val="111752"/>
                </a:solidFill>
                <a:effectLst/>
                <a:uLnTx/>
                <a:uFillTx/>
                <a:latin typeface="Arial"/>
                <a:cs typeface="Arial"/>
                <a:sym typeface="Arial"/>
              </a:rPr>
              <a:t> </a:t>
            </a:r>
            <a:r>
              <a:rPr kumimoji="0" lang="es-CO" sz="1100" b="1" i="0" u="none" strike="noStrike" kern="0" cap="none" spc="0" normalizeH="0" baseline="0" noProof="0" dirty="0">
                <a:ln>
                  <a:noFill/>
                </a:ln>
                <a:solidFill>
                  <a:srgbClr val="111752"/>
                </a:solidFill>
                <a:effectLst/>
                <a:uLnTx/>
                <a:uFillTx/>
                <a:latin typeface="Arial"/>
                <a:cs typeface="Arial"/>
                <a:sym typeface="Arial"/>
              </a:rPr>
              <a:t>  Región Centro (Argentina)</a:t>
            </a:r>
          </a:p>
        </p:txBody>
      </p:sp>
      <p:sp>
        <p:nvSpPr>
          <p:cNvPr id="29" name="Rectángulo 28">
            <a:extLst>
              <a:ext uri="{FF2B5EF4-FFF2-40B4-BE49-F238E27FC236}">
                <a16:creationId xmlns:a16="http://schemas.microsoft.com/office/drawing/2014/main" id="{E5524FFA-F51F-4866-8B74-B302DF667921}"/>
              </a:ext>
            </a:extLst>
          </p:cNvPr>
          <p:cNvSpPr/>
          <p:nvPr/>
        </p:nvSpPr>
        <p:spPr>
          <a:xfrm>
            <a:off x="83271" y="4075388"/>
            <a:ext cx="3100798" cy="1015663"/>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a:ln>
                  <a:noFill/>
                </a:ln>
                <a:solidFill>
                  <a:srgbClr val="111752"/>
                </a:solidFill>
                <a:effectLst/>
                <a:uLnTx/>
                <a:uFillTx/>
                <a:latin typeface="Arial"/>
                <a:cs typeface="Arial"/>
                <a:sym typeface="Arial"/>
              </a:rPr>
              <a:t>Ubicada en el corazón del llamado Corredor Bioceánico, una extensa franja territorial que va desde el sur de Brasil al centro de Chile. Este espacio regional se destaca por su nivel de desarrollo económico, la diversidad y cantidad de recursos disponibles y su potencial de crecimiento</a:t>
            </a:r>
          </a:p>
        </p:txBody>
      </p:sp>
    </p:spTree>
    <p:extLst>
      <p:ext uri="{BB962C8B-B14F-4D97-AF65-F5344CB8AC3E}">
        <p14:creationId xmlns:p14="http://schemas.microsoft.com/office/powerpoint/2010/main" val="598797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sp>
        <p:nvSpPr>
          <p:cNvPr id="16" name="Rectángulo 15">
            <a:extLst>
              <a:ext uri="{FF2B5EF4-FFF2-40B4-BE49-F238E27FC236}">
                <a16:creationId xmlns:a16="http://schemas.microsoft.com/office/drawing/2014/main" id="{BEA5D5B2-BF60-4CBA-A186-5E494CDD858C}"/>
              </a:ext>
            </a:extLst>
          </p:cNvPr>
          <p:cNvSpPr/>
          <p:nvPr/>
        </p:nvSpPr>
        <p:spPr>
          <a:xfrm>
            <a:off x="5508257" y="2323950"/>
            <a:ext cx="3234853" cy="2031325"/>
          </a:xfrm>
          <a:prstGeom prst="rect">
            <a:avLst/>
          </a:prstGeom>
        </p:spPr>
        <p:txBody>
          <a:bodyPr wrap="square">
            <a:spAutoFit/>
          </a:bodyPr>
          <a:lstStyle/>
          <a:p>
            <a:pPr marL="285750" indent="-285750">
              <a:buFont typeface="Arial"/>
              <a:buChar char="•"/>
            </a:pPr>
            <a:r>
              <a:rPr lang="es-CO" dirty="0">
                <a:solidFill>
                  <a:schemeClr val="bg2">
                    <a:lumMod val="75000"/>
                  </a:schemeClr>
                </a:solidFill>
                <a:latin typeface="Calibri"/>
                <a:ea typeface="Calibri" panose="020F0502020204030204" pitchFamily="34" charset="0"/>
                <a:cs typeface="Calibri"/>
              </a:rPr>
              <a:t>1 </a:t>
            </a:r>
            <a:r>
              <a:rPr lang="es-CO" dirty="0">
                <a:solidFill>
                  <a:schemeClr val="bg2">
                    <a:lumMod val="75000"/>
                  </a:schemeClr>
                </a:solidFill>
                <a:latin typeface="Calibri"/>
                <a:cs typeface="Calibri"/>
              </a:rPr>
              <a:t>Propuesta de </a:t>
            </a:r>
            <a:r>
              <a:rPr lang="es-CO" b="1" dirty="0">
                <a:solidFill>
                  <a:schemeClr val="bg2">
                    <a:lumMod val="75000"/>
                  </a:schemeClr>
                </a:solidFill>
                <a:latin typeface="Calibri"/>
                <a:cs typeface="Calibri"/>
              </a:rPr>
              <a:t>articulación de </a:t>
            </a:r>
            <a:r>
              <a:rPr lang="es-CO" b="1" dirty="0">
                <a:solidFill>
                  <a:schemeClr val="bg2">
                    <a:lumMod val="75000"/>
                  </a:schemeClr>
                </a:solidFill>
                <a:latin typeface="Calibri"/>
                <a:ea typeface="Calibri" panose="020F0502020204030204" pitchFamily="34" charset="0"/>
                <a:cs typeface="Calibri"/>
              </a:rPr>
              <a:t>95 municipios</a:t>
            </a:r>
            <a:r>
              <a:rPr lang="es-CO" dirty="0">
                <a:solidFill>
                  <a:schemeClr val="bg2">
                    <a:lumMod val="75000"/>
                  </a:schemeClr>
                </a:solidFill>
                <a:latin typeface="Calibri"/>
                <a:ea typeface="Calibri" panose="020F0502020204030204" pitchFamily="34" charset="0"/>
                <a:cs typeface="Calibri"/>
              </a:rPr>
              <a:t> </a:t>
            </a:r>
            <a:r>
              <a:rPr lang="es-CO" dirty="0">
                <a:solidFill>
                  <a:schemeClr val="bg2">
                    <a:lumMod val="75000"/>
                  </a:schemeClr>
                </a:solidFill>
                <a:latin typeface="Calibri"/>
                <a:cs typeface="Calibri"/>
              </a:rPr>
              <a:t>con </a:t>
            </a:r>
            <a:r>
              <a:rPr lang="es-CO" dirty="0">
                <a:solidFill>
                  <a:schemeClr val="bg2">
                    <a:lumMod val="75000"/>
                  </a:schemeClr>
                </a:solidFill>
                <a:latin typeface="Calibri"/>
                <a:ea typeface="Calibri" panose="020F0502020204030204" pitchFamily="34" charset="0"/>
                <a:cs typeface="Calibri"/>
              </a:rPr>
              <a:t>condición limítrofe interdepartamental.</a:t>
            </a:r>
            <a:br>
              <a:rPr lang="es-CO" dirty="0">
                <a:solidFill>
                  <a:schemeClr val="bg2">
                    <a:lumMod val="75000"/>
                  </a:schemeClr>
                </a:solidFill>
                <a:latin typeface="Calibri"/>
                <a:ea typeface="Calibri" panose="020F0502020204030204" pitchFamily="34" charset="0"/>
                <a:cs typeface="Calibri"/>
              </a:rPr>
            </a:br>
            <a:r>
              <a:rPr lang="es-CO" dirty="0">
                <a:solidFill>
                  <a:schemeClr val="bg2">
                    <a:lumMod val="75000"/>
                  </a:schemeClr>
                </a:solidFill>
                <a:latin typeface="Calibri"/>
                <a:ea typeface="Calibri" panose="020F0502020204030204" pitchFamily="34" charset="0"/>
                <a:cs typeface="Calibri"/>
              </a:rPr>
              <a:t> </a:t>
            </a:r>
            <a:endParaRPr lang="es-CO" dirty="0">
              <a:solidFill>
                <a:schemeClr val="bg2">
                  <a:lumMod val="75000"/>
                </a:schemeClr>
              </a:solidFill>
              <a:latin typeface="Calibri"/>
              <a:cs typeface="Calibri"/>
            </a:endParaRPr>
          </a:p>
          <a:p>
            <a:pPr marL="285750" indent="-285750">
              <a:buFont typeface="Arial"/>
              <a:buChar char="•"/>
            </a:pPr>
            <a:r>
              <a:rPr lang="es-CO" b="1" dirty="0">
                <a:solidFill>
                  <a:schemeClr val="bg2">
                    <a:lumMod val="75000"/>
                  </a:schemeClr>
                </a:solidFill>
                <a:latin typeface="Calibri"/>
                <a:ea typeface="Calibri" panose="020F0502020204030204" pitchFamily="34" charset="0"/>
                <a:cs typeface="Calibri"/>
              </a:rPr>
              <a:t>21 </a:t>
            </a:r>
            <a:r>
              <a:rPr lang="es-CO" b="1" dirty="0">
                <a:solidFill>
                  <a:schemeClr val="bg2">
                    <a:lumMod val="75000"/>
                  </a:schemeClr>
                </a:solidFill>
                <a:latin typeface="Calibri"/>
                <a:cs typeface="Calibri"/>
              </a:rPr>
              <a:t>Territorios funcionales</a:t>
            </a:r>
            <a:r>
              <a:rPr lang="es-CO" dirty="0">
                <a:solidFill>
                  <a:schemeClr val="bg2">
                    <a:lumMod val="75000"/>
                  </a:schemeClr>
                </a:solidFill>
                <a:latin typeface="Calibri"/>
                <a:cs typeface="Calibri"/>
              </a:rPr>
              <a:t> de nivel </a:t>
            </a:r>
            <a:r>
              <a:rPr lang="es-CO" dirty="0" err="1">
                <a:solidFill>
                  <a:schemeClr val="bg2">
                    <a:lumMod val="75000"/>
                  </a:schemeClr>
                </a:solidFill>
                <a:latin typeface="Calibri"/>
                <a:ea typeface="Calibri" panose="020F0502020204030204" pitchFamily="34" charset="0"/>
                <a:cs typeface="Calibri"/>
              </a:rPr>
              <a:t>supradepartamental</a:t>
            </a:r>
            <a:r>
              <a:rPr lang="es-CO" dirty="0">
                <a:solidFill>
                  <a:schemeClr val="bg2">
                    <a:lumMod val="75000"/>
                  </a:schemeClr>
                </a:solidFill>
                <a:latin typeface="Calibri"/>
                <a:ea typeface="Calibri" panose="020F0502020204030204" pitchFamily="34" charset="0"/>
                <a:cs typeface="Calibri"/>
              </a:rPr>
              <a:t>, con a</a:t>
            </a:r>
            <a:r>
              <a:rPr lang="es-CO" dirty="0">
                <a:solidFill>
                  <a:schemeClr val="bg2">
                    <a:lumMod val="75000"/>
                  </a:schemeClr>
                </a:solidFill>
                <a:latin typeface="Calibri"/>
                <a:cs typeface="Calibri"/>
              </a:rPr>
              <a:t>nálisis de 13 variables de articulación de O.T.</a:t>
            </a:r>
          </a:p>
          <a:p>
            <a:pPr marL="285750" indent="-285750">
              <a:buFont typeface="Arial"/>
              <a:buChar char="•"/>
            </a:pPr>
            <a:endParaRPr lang="es-CO" dirty="0">
              <a:solidFill>
                <a:schemeClr val="bg2">
                  <a:lumMod val="75000"/>
                </a:schemeClr>
              </a:solidFill>
              <a:latin typeface="Calibri"/>
              <a:ea typeface="Calibri" panose="020F0502020204030204" pitchFamily="34" charset="0"/>
              <a:cs typeface="Calibri"/>
            </a:endParaRPr>
          </a:p>
          <a:p>
            <a:pPr marL="285750" indent="-285750">
              <a:buFont typeface="Arial"/>
              <a:buChar char="•"/>
            </a:pPr>
            <a:endParaRPr lang="es-CO" dirty="0">
              <a:solidFill>
                <a:schemeClr val="bg2">
                  <a:lumMod val="75000"/>
                </a:schemeClr>
              </a:solidFill>
              <a:latin typeface="Calibri"/>
              <a:ea typeface="Calibri" panose="020F0502020204030204" pitchFamily="34" charset="0"/>
              <a:cs typeface="Calibri"/>
            </a:endParaRPr>
          </a:p>
        </p:txBody>
      </p:sp>
      <p:pic>
        <p:nvPicPr>
          <p:cNvPr id="17" name="Imagen 16">
            <a:extLst>
              <a:ext uri="{FF2B5EF4-FFF2-40B4-BE49-F238E27FC236}">
                <a16:creationId xmlns:a16="http://schemas.microsoft.com/office/drawing/2014/main" id="{2FDB872A-E2BF-4B02-8C23-A962671D7AD7}"/>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92721" y="1054545"/>
            <a:ext cx="4019210" cy="4088955"/>
          </a:xfrm>
          <a:prstGeom prst="rect">
            <a:avLst/>
          </a:prstGeom>
          <a:noFill/>
          <a:ln>
            <a:noFill/>
          </a:ln>
        </p:spPr>
      </p:pic>
      <p:pic>
        <p:nvPicPr>
          <p:cNvPr id="8" name="Imagen 7" descr="RegionCentral-LogoFinalCMYK_Positiv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9" name="CuadroTexto 8"/>
          <p:cNvSpPr txBox="1"/>
          <p:nvPr/>
        </p:nvSpPr>
        <p:spPr>
          <a:xfrm>
            <a:off x="1063557" y="4881106"/>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de cuentas 2017</a:t>
            </a:r>
          </a:p>
        </p:txBody>
      </p:sp>
      <p:cxnSp>
        <p:nvCxnSpPr>
          <p:cNvPr id="10" name="Conector recto 9"/>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ángulo 10">
            <a:extLst>
              <a:ext uri="{FF2B5EF4-FFF2-40B4-BE49-F238E27FC236}">
                <a16:creationId xmlns:a16="http://schemas.microsoft.com/office/drawing/2014/main" id="{4188EDEB-7D00-4181-8B18-7056021EB08C}"/>
              </a:ext>
            </a:extLst>
          </p:cNvPr>
          <p:cNvSpPr/>
          <p:nvPr/>
        </p:nvSpPr>
        <p:spPr>
          <a:xfrm>
            <a:off x="226306" y="3470"/>
            <a:ext cx="4380528" cy="954107"/>
          </a:xfrm>
          <a:prstGeom prst="rect">
            <a:avLst/>
          </a:prstGeom>
        </p:spPr>
        <p:txBody>
          <a:bodyPr wrap="square">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es-CO" sz="2800" b="1" i="0" u="none" strike="noStrike" kern="0" cap="none" spc="0" normalizeH="0" baseline="0" noProof="0" dirty="0">
                <a:ln>
                  <a:noFill/>
                </a:ln>
                <a:solidFill>
                  <a:srgbClr val="000066"/>
                </a:solidFill>
                <a:effectLst/>
                <a:uLnTx/>
                <a:uFillTx/>
                <a:latin typeface="Calibri"/>
                <a:cs typeface="Calibri"/>
                <a:sym typeface="Arial"/>
              </a:rPr>
              <a:t>TERRITORIOS FUNCIONALES </a:t>
            </a:r>
            <a:r>
              <a:rPr kumimoji="0" lang="es-CO" sz="2800" i="0" u="none" strike="noStrike" kern="0" cap="none" spc="0" normalizeH="0" baseline="0" noProof="0" dirty="0">
                <a:ln>
                  <a:noFill/>
                </a:ln>
                <a:solidFill>
                  <a:srgbClr val="000066"/>
                </a:solidFill>
                <a:effectLst/>
                <a:uLnTx/>
                <a:uFillTx/>
                <a:latin typeface="Calibri"/>
                <a:cs typeface="Calibri"/>
                <a:sym typeface="Arial"/>
              </a:rPr>
              <a:t>DE BORDE INTERNO</a:t>
            </a:r>
          </a:p>
        </p:txBody>
      </p:sp>
      <p:sp>
        <p:nvSpPr>
          <p:cNvPr id="12" name="Rectángulo 11"/>
          <p:cNvSpPr/>
          <p:nvPr/>
        </p:nvSpPr>
        <p:spPr>
          <a:xfrm>
            <a:off x="0" y="159078"/>
            <a:ext cx="69117" cy="983922"/>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4188EDEB-7D00-4181-8B18-7056021EB08C}"/>
              </a:ext>
            </a:extLst>
          </p:cNvPr>
          <p:cNvSpPr/>
          <p:nvPr/>
        </p:nvSpPr>
        <p:spPr>
          <a:xfrm>
            <a:off x="5251268" y="1505034"/>
            <a:ext cx="2580316" cy="338554"/>
          </a:xfrm>
          <a:prstGeom prst="rect">
            <a:avLst/>
          </a:prstGeom>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srgbClr val="000066"/>
                </a:solidFill>
                <a:effectLst/>
                <a:uLnTx/>
                <a:uFillTx/>
                <a:latin typeface="Calibri"/>
                <a:cs typeface="Calibri"/>
                <a:sym typeface="Arial"/>
              </a:rPr>
              <a:t>PRINCIPALES LOGROS</a:t>
            </a:r>
          </a:p>
        </p:txBody>
      </p:sp>
      <p:sp>
        <p:nvSpPr>
          <p:cNvPr id="18" name="Rectángulo 17">
            <a:extLst>
              <a:ext uri="{FF2B5EF4-FFF2-40B4-BE49-F238E27FC236}">
                <a16:creationId xmlns:a16="http://schemas.microsoft.com/office/drawing/2014/main" id="{4188EDEB-7D00-4181-8B18-7056021EB08C}"/>
              </a:ext>
            </a:extLst>
          </p:cNvPr>
          <p:cNvSpPr/>
          <p:nvPr/>
        </p:nvSpPr>
        <p:spPr>
          <a:xfrm>
            <a:off x="5437022" y="1985396"/>
            <a:ext cx="3306088" cy="338554"/>
          </a:xfrm>
          <a:prstGeom prst="rect">
            <a:avLst/>
          </a:prstGeom>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srgbClr val="434343"/>
                </a:solidFill>
                <a:effectLst/>
                <a:uLnTx/>
                <a:uFillTx/>
                <a:latin typeface="Calibri"/>
                <a:cs typeface="Calibri"/>
                <a:sym typeface="Arial"/>
              </a:rPr>
              <a:t>ORDENAMIENTO TERRITORIAL</a:t>
            </a:r>
          </a:p>
        </p:txBody>
      </p:sp>
      <p:cxnSp>
        <p:nvCxnSpPr>
          <p:cNvPr id="14" name="Conector recto 13">
            <a:extLst>
              <a:ext uri="{FF2B5EF4-FFF2-40B4-BE49-F238E27FC236}">
                <a16:creationId xmlns:a16="http://schemas.microsoft.com/office/drawing/2014/main" id="{E1722DF5-4867-42AC-8DEC-88B11800182E}"/>
              </a:ext>
            </a:extLst>
          </p:cNvPr>
          <p:cNvCxnSpPr>
            <a:cxnSpLocks/>
          </p:cNvCxnSpPr>
          <p:nvPr/>
        </p:nvCxnSpPr>
        <p:spPr>
          <a:xfrm>
            <a:off x="5437022" y="1531753"/>
            <a:ext cx="0" cy="258078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2598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pic>
        <p:nvPicPr>
          <p:cNvPr id="15" name="Marcador de contenido 4">
            <a:extLst>
              <a:ext uri="{FF2B5EF4-FFF2-40B4-BE49-F238E27FC236}">
                <a16:creationId xmlns:a16="http://schemas.microsoft.com/office/drawing/2014/main" id="{C6EBDEB3-EE93-4322-8054-61608901E0EF}"/>
              </a:ext>
            </a:extLst>
          </p:cNvPr>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13051" y="276901"/>
            <a:ext cx="1956051" cy="1882864"/>
          </a:xfrm>
          <a:prstGeom prst="rect">
            <a:avLst/>
          </a:prstGeom>
          <a:noFill/>
          <a:ln>
            <a:noFill/>
          </a:ln>
        </p:spPr>
      </p:pic>
      <p:pic>
        <p:nvPicPr>
          <p:cNvPr id="16" name="Imagen 15">
            <a:extLst>
              <a:ext uri="{FF2B5EF4-FFF2-40B4-BE49-F238E27FC236}">
                <a16:creationId xmlns:a16="http://schemas.microsoft.com/office/drawing/2014/main" id="{EB44B297-972A-4F4C-BAB1-F7D75F3189F6}"/>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76942" y="276901"/>
            <a:ext cx="1956051" cy="1882864"/>
          </a:xfrm>
          <a:prstGeom prst="rect">
            <a:avLst/>
          </a:prstGeom>
          <a:noFill/>
          <a:ln>
            <a:noFill/>
          </a:ln>
        </p:spPr>
      </p:pic>
      <p:pic>
        <p:nvPicPr>
          <p:cNvPr id="17" name="Imagen 16">
            <a:extLst>
              <a:ext uri="{FF2B5EF4-FFF2-40B4-BE49-F238E27FC236}">
                <a16:creationId xmlns:a16="http://schemas.microsoft.com/office/drawing/2014/main" id="{384D5370-CA36-44CA-89BB-918C0EF67A56}"/>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13051" y="2464398"/>
            <a:ext cx="1956051" cy="1833342"/>
          </a:xfrm>
          <a:prstGeom prst="rect">
            <a:avLst/>
          </a:prstGeom>
          <a:noFill/>
          <a:ln>
            <a:noFill/>
          </a:ln>
        </p:spPr>
      </p:pic>
      <p:pic>
        <p:nvPicPr>
          <p:cNvPr id="18" name="Imagen 17">
            <a:extLst>
              <a:ext uri="{FF2B5EF4-FFF2-40B4-BE49-F238E27FC236}">
                <a16:creationId xmlns:a16="http://schemas.microsoft.com/office/drawing/2014/main" id="{3A827C8F-1D8E-41FA-AD67-7BCA97D69ED6}"/>
              </a:ext>
            </a:extLst>
          </p:cNvPr>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89896" y="276901"/>
            <a:ext cx="1956051" cy="1882864"/>
          </a:xfrm>
          <a:prstGeom prst="rect">
            <a:avLst/>
          </a:prstGeom>
          <a:noFill/>
          <a:ln>
            <a:noFill/>
          </a:ln>
        </p:spPr>
      </p:pic>
      <p:pic>
        <p:nvPicPr>
          <p:cNvPr id="19" name="Imagen 18">
            <a:extLst>
              <a:ext uri="{FF2B5EF4-FFF2-40B4-BE49-F238E27FC236}">
                <a16:creationId xmlns:a16="http://schemas.microsoft.com/office/drawing/2014/main" id="{50873374-BD9E-4446-8E96-DE22D1D37AB0}"/>
              </a:ext>
            </a:extLst>
          </p:cNvPr>
          <p:cNvPicPr/>
          <p:nvPr/>
        </p:nvPicPr>
        <p:blipFill>
          <a:blip r:embed="rId8" cstate="screen">
            <a:extLst>
              <a:ext uri="{28A0092B-C50C-407E-A947-70E740481C1C}">
                <a14:useLocalDpi xmlns:a14="http://schemas.microsoft.com/office/drawing/2010/main"/>
              </a:ext>
            </a:extLst>
          </a:blip>
          <a:srcRect/>
          <a:stretch>
            <a:fillRect/>
          </a:stretch>
        </p:blipFill>
        <p:spPr bwMode="auto">
          <a:xfrm>
            <a:off x="4676942" y="2464400"/>
            <a:ext cx="1956051" cy="1833341"/>
          </a:xfrm>
          <a:prstGeom prst="rect">
            <a:avLst/>
          </a:prstGeom>
          <a:noFill/>
          <a:ln>
            <a:noFill/>
          </a:ln>
        </p:spPr>
      </p:pic>
      <p:pic>
        <p:nvPicPr>
          <p:cNvPr id="20" name="Imagen 19">
            <a:extLst>
              <a:ext uri="{FF2B5EF4-FFF2-40B4-BE49-F238E27FC236}">
                <a16:creationId xmlns:a16="http://schemas.microsoft.com/office/drawing/2014/main" id="{5F1C2E55-8942-4052-9434-68C1C94C12D1}"/>
              </a:ext>
            </a:extLst>
          </p:cNvPr>
          <p:cNvPicPr/>
          <p:nvPr/>
        </p:nvPicPr>
        <p:blipFill>
          <a:blip r:embed="rId9" cstate="screen">
            <a:extLst>
              <a:ext uri="{28A0092B-C50C-407E-A947-70E740481C1C}">
                <a14:useLocalDpi xmlns:a14="http://schemas.microsoft.com/office/drawing/2010/main"/>
              </a:ext>
            </a:extLst>
          </a:blip>
          <a:srcRect/>
          <a:stretch>
            <a:fillRect/>
          </a:stretch>
        </p:blipFill>
        <p:spPr bwMode="auto">
          <a:xfrm>
            <a:off x="6889896" y="2464400"/>
            <a:ext cx="1956051" cy="1833341"/>
          </a:xfrm>
          <a:prstGeom prst="rect">
            <a:avLst/>
          </a:prstGeom>
          <a:noFill/>
          <a:ln>
            <a:noFill/>
          </a:ln>
        </p:spPr>
      </p:pic>
      <p:sp>
        <p:nvSpPr>
          <p:cNvPr id="21" name="CuadroTexto 20">
            <a:extLst>
              <a:ext uri="{FF2B5EF4-FFF2-40B4-BE49-F238E27FC236}">
                <a16:creationId xmlns:a16="http://schemas.microsoft.com/office/drawing/2014/main" id="{BFA9E68C-7682-4DF9-856F-AFDA1E6FB4DE}"/>
              </a:ext>
            </a:extLst>
          </p:cNvPr>
          <p:cNvSpPr txBox="1"/>
          <p:nvPr/>
        </p:nvSpPr>
        <p:spPr>
          <a:xfrm>
            <a:off x="2807373" y="2168713"/>
            <a:ext cx="1567407" cy="261610"/>
          </a:xfrm>
          <a:prstGeom prst="rect">
            <a:avLst/>
          </a:prstGeom>
          <a:noFill/>
        </p:spPr>
        <p:txBody>
          <a:bodyPr wrap="square" rtlCol="0">
            <a:spAutoFit/>
          </a:bodyPr>
          <a:lstStyle/>
          <a:p>
            <a:pPr algn="ctr"/>
            <a:r>
              <a:rPr lang="es-CO" sz="1100" b="1" dirty="0">
                <a:solidFill>
                  <a:srgbClr val="434343"/>
                </a:solidFill>
                <a:latin typeface="Calibri"/>
                <a:cs typeface="Calibri"/>
              </a:rPr>
              <a:t>LOS DEL RIO GRANDE</a:t>
            </a:r>
          </a:p>
        </p:txBody>
      </p:sp>
      <p:sp>
        <p:nvSpPr>
          <p:cNvPr id="23" name="CuadroTexto 22">
            <a:extLst>
              <a:ext uri="{FF2B5EF4-FFF2-40B4-BE49-F238E27FC236}">
                <a16:creationId xmlns:a16="http://schemas.microsoft.com/office/drawing/2014/main" id="{506674CF-D5E1-4541-9727-417791FACC9C}"/>
              </a:ext>
            </a:extLst>
          </p:cNvPr>
          <p:cNvSpPr txBox="1"/>
          <p:nvPr/>
        </p:nvSpPr>
        <p:spPr>
          <a:xfrm>
            <a:off x="4871264" y="2143248"/>
            <a:ext cx="1567407" cy="261610"/>
          </a:xfrm>
          <a:prstGeom prst="rect">
            <a:avLst/>
          </a:prstGeom>
          <a:noFill/>
        </p:spPr>
        <p:txBody>
          <a:bodyPr wrap="square" rtlCol="0">
            <a:spAutoFit/>
          </a:bodyPr>
          <a:lstStyle/>
          <a:p>
            <a:pPr algn="ctr"/>
            <a:r>
              <a:rPr lang="es-CO" sz="1100" b="1" dirty="0">
                <a:solidFill>
                  <a:srgbClr val="434343"/>
                </a:solidFill>
                <a:latin typeface="Calibri"/>
                <a:cs typeface="Calibri"/>
              </a:rPr>
              <a:t>LOS CACAOTEROS</a:t>
            </a:r>
          </a:p>
        </p:txBody>
      </p:sp>
      <p:sp>
        <p:nvSpPr>
          <p:cNvPr id="25" name="CuadroTexto 24">
            <a:extLst>
              <a:ext uri="{FF2B5EF4-FFF2-40B4-BE49-F238E27FC236}">
                <a16:creationId xmlns:a16="http://schemas.microsoft.com/office/drawing/2014/main" id="{6C11481B-08B9-402C-95C8-B5E0B1CB6C44}"/>
              </a:ext>
            </a:extLst>
          </p:cNvPr>
          <p:cNvSpPr txBox="1"/>
          <p:nvPr/>
        </p:nvSpPr>
        <p:spPr>
          <a:xfrm>
            <a:off x="2807373" y="4291734"/>
            <a:ext cx="1567407" cy="261610"/>
          </a:xfrm>
          <a:prstGeom prst="rect">
            <a:avLst/>
          </a:prstGeom>
          <a:noFill/>
        </p:spPr>
        <p:txBody>
          <a:bodyPr wrap="square" rtlCol="0">
            <a:spAutoFit/>
          </a:bodyPr>
          <a:lstStyle/>
          <a:p>
            <a:pPr algn="ctr"/>
            <a:r>
              <a:rPr lang="es-CO" sz="1100" b="1" dirty="0">
                <a:solidFill>
                  <a:srgbClr val="434343"/>
                </a:solidFill>
                <a:latin typeface="Calibri"/>
                <a:cs typeface="Calibri"/>
              </a:rPr>
              <a:t>LOS LECHEROS DEL RIO</a:t>
            </a:r>
          </a:p>
        </p:txBody>
      </p:sp>
      <p:sp>
        <p:nvSpPr>
          <p:cNvPr id="26" name="CuadroTexto 25">
            <a:extLst>
              <a:ext uri="{FF2B5EF4-FFF2-40B4-BE49-F238E27FC236}">
                <a16:creationId xmlns:a16="http://schemas.microsoft.com/office/drawing/2014/main" id="{F79CB5C8-66D1-40E8-B036-52F6B4D6BB94}"/>
              </a:ext>
            </a:extLst>
          </p:cNvPr>
          <p:cNvSpPr txBox="1"/>
          <p:nvPr/>
        </p:nvSpPr>
        <p:spPr>
          <a:xfrm>
            <a:off x="6889896" y="2143248"/>
            <a:ext cx="2018632" cy="261610"/>
          </a:xfrm>
          <a:prstGeom prst="rect">
            <a:avLst/>
          </a:prstGeom>
          <a:noFill/>
        </p:spPr>
        <p:txBody>
          <a:bodyPr wrap="square" rtlCol="0">
            <a:spAutoFit/>
          </a:bodyPr>
          <a:lstStyle/>
          <a:p>
            <a:pPr algn="ctr"/>
            <a:r>
              <a:rPr lang="es-CO" sz="1100" b="1" dirty="0">
                <a:solidFill>
                  <a:srgbClr val="434343"/>
                </a:solidFill>
                <a:latin typeface="Calibri"/>
                <a:cs typeface="Calibri"/>
              </a:rPr>
              <a:t>LOS DE VIA ESTRATEGICA</a:t>
            </a:r>
          </a:p>
        </p:txBody>
      </p:sp>
      <p:sp>
        <p:nvSpPr>
          <p:cNvPr id="27" name="CuadroTexto 26">
            <a:extLst>
              <a:ext uri="{FF2B5EF4-FFF2-40B4-BE49-F238E27FC236}">
                <a16:creationId xmlns:a16="http://schemas.microsoft.com/office/drawing/2014/main" id="{AF66B91B-DC63-4D33-B58E-B965C94B8B22}"/>
              </a:ext>
            </a:extLst>
          </p:cNvPr>
          <p:cNvSpPr txBox="1"/>
          <p:nvPr/>
        </p:nvSpPr>
        <p:spPr>
          <a:xfrm>
            <a:off x="4871264" y="4297741"/>
            <a:ext cx="1567407" cy="261610"/>
          </a:xfrm>
          <a:prstGeom prst="rect">
            <a:avLst/>
          </a:prstGeom>
          <a:noFill/>
        </p:spPr>
        <p:txBody>
          <a:bodyPr wrap="square" rtlCol="0">
            <a:spAutoFit/>
          </a:bodyPr>
          <a:lstStyle/>
          <a:p>
            <a:pPr algn="ctr"/>
            <a:r>
              <a:rPr lang="es-CO" sz="1100" b="1" dirty="0">
                <a:solidFill>
                  <a:srgbClr val="434343"/>
                </a:solidFill>
                <a:latin typeface="Calibri"/>
                <a:cs typeface="Calibri"/>
              </a:rPr>
              <a:t>LOS CARBONEROS</a:t>
            </a:r>
          </a:p>
        </p:txBody>
      </p:sp>
      <p:sp>
        <p:nvSpPr>
          <p:cNvPr id="28" name="CuadroTexto 27">
            <a:extLst>
              <a:ext uri="{FF2B5EF4-FFF2-40B4-BE49-F238E27FC236}">
                <a16:creationId xmlns:a16="http://schemas.microsoft.com/office/drawing/2014/main" id="{89863049-27B6-47DE-82DF-B014D36ACC4F}"/>
              </a:ext>
            </a:extLst>
          </p:cNvPr>
          <p:cNvSpPr txBox="1"/>
          <p:nvPr/>
        </p:nvSpPr>
        <p:spPr>
          <a:xfrm>
            <a:off x="7084217" y="4313874"/>
            <a:ext cx="1567407" cy="261610"/>
          </a:xfrm>
          <a:prstGeom prst="rect">
            <a:avLst/>
          </a:prstGeom>
          <a:noFill/>
        </p:spPr>
        <p:txBody>
          <a:bodyPr wrap="square" rtlCol="0">
            <a:spAutoFit/>
          </a:bodyPr>
          <a:lstStyle/>
          <a:p>
            <a:pPr algn="ctr"/>
            <a:r>
              <a:rPr lang="es-CO" sz="1100" b="1" dirty="0">
                <a:solidFill>
                  <a:srgbClr val="434343"/>
                </a:solidFill>
                <a:latin typeface="Calibri"/>
                <a:cs typeface="Calibri"/>
              </a:rPr>
              <a:t>LOS PAPEROS</a:t>
            </a:r>
          </a:p>
        </p:txBody>
      </p:sp>
      <p:pic>
        <p:nvPicPr>
          <p:cNvPr id="30" name="Imagen 29" descr="RegionCentral-LogoFinalCMYK_Positivo.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31" name="CuadroTexto 30"/>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de cuentas 2017</a:t>
            </a:r>
          </a:p>
        </p:txBody>
      </p:sp>
      <p:cxnSp>
        <p:nvCxnSpPr>
          <p:cNvPr id="32" name="Conector recto 31"/>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2" name="Shape 88">
            <a:extLst>
              <a:ext uri="{FF2B5EF4-FFF2-40B4-BE49-F238E27FC236}">
                <a16:creationId xmlns:a16="http://schemas.microsoft.com/office/drawing/2014/main" id="{35744CB2-7708-4DCB-A712-02EAFAAFF13B}"/>
              </a:ext>
            </a:extLst>
          </p:cNvPr>
          <p:cNvSpPr txBox="1"/>
          <p:nvPr/>
        </p:nvSpPr>
        <p:spPr>
          <a:xfrm>
            <a:off x="549225" y="2036312"/>
            <a:ext cx="4268119" cy="508516"/>
          </a:xfrm>
          <a:prstGeom prst="rect">
            <a:avLst/>
          </a:prstGeom>
          <a:noFill/>
          <a:ln>
            <a:noFill/>
          </a:ln>
        </p:spPr>
        <p:txBody>
          <a:bodyPr wrap="square" lIns="91425" tIns="91425" rIns="91425" bIns="91425" anchor="t" anchorCtr="0">
            <a:noAutofit/>
          </a:bodyPr>
          <a:lstStyle/>
          <a:p>
            <a:pPr lvl="0">
              <a:lnSpc>
                <a:spcPct val="80000"/>
              </a:lnSpc>
              <a:defRPr/>
            </a:pPr>
            <a:r>
              <a:rPr lang="es-CO" sz="1600" b="1" dirty="0">
                <a:solidFill>
                  <a:srgbClr val="000066"/>
                </a:solidFill>
                <a:latin typeface="Calibri"/>
                <a:cs typeface="Calibri"/>
                <a:sym typeface="Roboto"/>
              </a:rPr>
              <a:t>Subregiones</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sz="2800" b="1" i="0" u="none" strike="noStrike" kern="0" cap="none" spc="0" normalizeH="0" baseline="0" noProof="0" dirty="0">
              <a:ln>
                <a:noFill/>
              </a:ln>
              <a:solidFill>
                <a:srgbClr val="000066"/>
              </a:solidFill>
              <a:effectLst/>
              <a:uLnTx/>
              <a:uFillTx/>
              <a:latin typeface="Calibri"/>
              <a:ea typeface="Roboto"/>
              <a:cs typeface="Calibri"/>
              <a:sym typeface="Roboto"/>
            </a:endParaRPr>
          </a:p>
        </p:txBody>
      </p:sp>
      <p:sp>
        <p:nvSpPr>
          <p:cNvPr id="24" name="Rectángulo 23"/>
          <p:cNvSpPr/>
          <p:nvPr/>
        </p:nvSpPr>
        <p:spPr>
          <a:xfrm>
            <a:off x="0" y="159078"/>
            <a:ext cx="82768" cy="514088"/>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34480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sp>
        <p:nvSpPr>
          <p:cNvPr id="6" name="Rectángulo 5">
            <a:extLst>
              <a:ext uri="{FF2B5EF4-FFF2-40B4-BE49-F238E27FC236}">
                <a16:creationId xmlns:a16="http://schemas.microsoft.com/office/drawing/2014/main" id="{4188EDEB-7D00-4181-8B18-7056021EB08C}"/>
              </a:ext>
            </a:extLst>
          </p:cNvPr>
          <p:cNvSpPr/>
          <p:nvPr/>
        </p:nvSpPr>
        <p:spPr>
          <a:xfrm>
            <a:off x="187959" y="205473"/>
            <a:ext cx="7989389" cy="1384995"/>
          </a:xfrm>
          <a:prstGeom prst="rect">
            <a:avLst/>
          </a:prstGeom>
        </p:spPr>
        <p:txBody>
          <a:bodyPr wrap="square">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lang="es-CO" sz="2800" b="1" kern="1200" dirty="0">
                <a:solidFill>
                  <a:srgbClr val="002060"/>
                </a:solidFill>
                <a:latin typeface="Calibri"/>
                <a:ea typeface="+mn-ea"/>
              </a:rPr>
              <a:t>INFRAESTRUCTURA DE DATOS ESPACIALES REGIONALES  (IDER) </a:t>
            </a:r>
            <a:r>
              <a:rPr lang="es-CO" sz="2800" kern="1200" dirty="0">
                <a:solidFill>
                  <a:srgbClr val="002060"/>
                </a:solidFill>
                <a:latin typeface="Calibri"/>
                <a:ea typeface="+mn-ea"/>
              </a:rPr>
              <a:t>EN LOS DEPARTAMENTOS DE BOYACÁ, META Y TOLIMA EN CONSTRUCCIÓN </a:t>
            </a:r>
          </a:p>
        </p:txBody>
      </p:sp>
      <p:sp>
        <p:nvSpPr>
          <p:cNvPr id="7" name="Rectángulo 6">
            <a:extLst>
              <a:ext uri="{FF2B5EF4-FFF2-40B4-BE49-F238E27FC236}">
                <a16:creationId xmlns:a16="http://schemas.microsoft.com/office/drawing/2014/main" id="{6651024E-3A84-49CC-9205-4A1273BB0880}"/>
              </a:ext>
            </a:extLst>
          </p:cNvPr>
          <p:cNvSpPr/>
          <p:nvPr/>
        </p:nvSpPr>
        <p:spPr>
          <a:xfrm>
            <a:off x="4639807" y="2548947"/>
            <a:ext cx="4145766" cy="1477328"/>
          </a:xfrm>
          <a:prstGeom prst="rect">
            <a:avLst/>
          </a:prstGeom>
        </p:spPr>
        <p:txBody>
          <a:bodyPr wrap="square">
            <a:spAutoFit/>
          </a:bodyPr>
          <a:lstStyle/>
          <a:p>
            <a:pPr algn="just">
              <a:defRPr/>
            </a:pPr>
            <a:r>
              <a:rPr kumimoji="0" lang="es-CO" sz="2000"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1 </a:t>
            </a:r>
            <a:r>
              <a:rPr kumimoji="0" lang="es-CO"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Propuesta </a:t>
            </a:r>
            <a:r>
              <a:rPr kumimoji="0" lang="es-CO"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de lineamientos de Infraestructura de datos espaciales regional, para homogenizar la producción geográfica en </a:t>
            </a:r>
            <a:r>
              <a:rPr lang="es-CO" b="1" dirty="0">
                <a:solidFill>
                  <a:srgbClr val="434343"/>
                </a:solidFill>
                <a:latin typeface="Calibri"/>
                <a:ea typeface="Calibri" panose="020F0502020204030204" pitchFamily="34" charset="0"/>
                <a:cs typeface="Calibri"/>
              </a:rPr>
              <a:t>3 departamentos</a:t>
            </a:r>
            <a:r>
              <a:rPr lang="es-CO" dirty="0">
                <a:solidFill>
                  <a:srgbClr val="434343"/>
                </a:solidFill>
                <a:latin typeface="Calibri"/>
                <a:ea typeface="Calibri" panose="020F0502020204030204" pitchFamily="34" charset="0"/>
                <a:cs typeface="Calibri"/>
              </a:rPr>
              <a:t>: Boyacá, Tolima y Meta, armonizando con la experiencia de Bogotá - Cundinamarca</a:t>
            </a:r>
            <a:endParaRPr lang="es-CO" dirty="0">
              <a:solidFill>
                <a:srgbClr val="434343"/>
              </a:solidFill>
              <a:latin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s-CO" b="0" i="0" u="none" strike="noStrike" kern="0" cap="none" spc="0" normalizeH="0" baseline="0" noProof="0" dirty="0">
              <a:ln>
                <a:noFill/>
              </a:ln>
              <a:solidFill>
                <a:srgbClr val="434343"/>
              </a:solidFill>
              <a:effectLst/>
              <a:uLnTx/>
              <a:uFillTx/>
              <a:latin typeface="Calibri"/>
              <a:cs typeface="Calibri"/>
              <a:sym typeface="Arial"/>
            </a:endParaRPr>
          </a:p>
        </p:txBody>
      </p:sp>
      <p:pic>
        <p:nvPicPr>
          <p:cNvPr id="22" name="Imagen 21">
            <a:extLst>
              <a:ext uri="{FF2B5EF4-FFF2-40B4-BE49-F238E27FC236}">
                <a16:creationId xmlns:a16="http://schemas.microsoft.com/office/drawing/2014/main" id="{26CD4C7D-A239-4494-B7D6-88990DD61BB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9581" r="14789"/>
          <a:stretch/>
        </p:blipFill>
        <p:spPr>
          <a:xfrm>
            <a:off x="2047501" y="1607102"/>
            <a:ext cx="2500746" cy="2528612"/>
          </a:xfrm>
          <a:prstGeom prst="rect">
            <a:avLst/>
          </a:prstGeom>
        </p:spPr>
      </p:pic>
      <p:pic>
        <p:nvPicPr>
          <p:cNvPr id="13" name="Imagen 12" descr="RegionCentral-LogoFinalCMYK_Positiv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4" name="CuadroTexto 13"/>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de cuentas 2017</a:t>
            </a:r>
          </a:p>
        </p:txBody>
      </p:sp>
      <p:cxnSp>
        <p:nvCxnSpPr>
          <p:cNvPr id="15" name="Conector recto 14"/>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8" name="Rectángulo 17">
            <a:extLst>
              <a:ext uri="{FF2B5EF4-FFF2-40B4-BE49-F238E27FC236}">
                <a16:creationId xmlns:a16="http://schemas.microsoft.com/office/drawing/2014/main" id="{4188EDEB-7D00-4181-8B18-7056021EB08C}"/>
              </a:ext>
            </a:extLst>
          </p:cNvPr>
          <p:cNvSpPr/>
          <p:nvPr/>
        </p:nvSpPr>
        <p:spPr>
          <a:xfrm>
            <a:off x="4456686" y="2032799"/>
            <a:ext cx="2580316" cy="338554"/>
          </a:xfrm>
          <a:prstGeom prst="rect">
            <a:avLst/>
          </a:prstGeom>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srgbClr val="000066"/>
                </a:solidFill>
                <a:effectLst/>
                <a:uLnTx/>
                <a:uFillTx/>
                <a:latin typeface="Calibri"/>
                <a:cs typeface="Calibri"/>
                <a:sym typeface="Arial"/>
              </a:rPr>
              <a:t>PRINCIPALES LOGROS</a:t>
            </a:r>
          </a:p>
        </p:txBody>
      </p:sp>
      <p:sp>
        <p:nvSpPr>
          <p:cNvPr id="19" name="Rectángulo 18"/>
          <p:cNvSpPr/>
          <p:nvPr/>
        </p:nvSpPr>
        <p:spPr>
          <a:xfrm>
            <a:off x="0" y="159078"/>
            <a:ext cx="69117" cy="1999922"/>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cxnSp>
        <p:nvCxnSpPr>
          <p:cNvPr id="12" name="Conector recto 11">
            <a:extLst>
              <a:ext uri="{FF2B5EF4-FFF2-40B4-BE49-F238E27FC236}">
                <a16:creationId xmlns:a16="http://schemas.microsoft.com/office/drawing/2014/main" id="{53E9E425-27EC-40FF-9EE0-032D2ADEE1B0}"/>
              </a:ext>
            </a:extLst>
          </p:cNvPr>
          <p:cNvCxnSpPr>
            <a:cxnSpLocks/>
          </p:cNvCxnSpPr>
          <p:nvPr/>
        </p:nvCxnSpPr>
        <p:spPr>
          <a:xfrm>
            <a:off x="4456686" y="1915886"/>
            <a:ext cx="0" cy="258078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 name="Rectángulo 1">
            <a:extLst>
              <a:ext uri="{FF2B5EF4-FFF2-40B4-BE49-F238E27FC236}">
                <a16:creationId xmlns:a16="http://schemas.microsoft.com/office/drawing/2014/main" id="{E9D2A81D-C9C2-4D78-9921-DB38C794202F}"/>
              </a:ext>
            </a:extLst>
          </p:cNvPr>
          <p:cNvSpPr/>
          <p:nvPr/>
        </p:nvSpPr>
        <p:spPr>
          <a:xfrm>
            <a:off x="1797056" y="2937455"/>
            <a:ext cx="419100" cy="1346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E71F9BBB-F867-4FD3-AFB4-D3C0C425A2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5676" t="11297" r="25795" b="14999"/>
          <a:stretch/>
        </p:blipFill>
        <p:spPr>
          <a:xfrm>
            <a:off x="23599" y="2118694"/>
            <a:ext cx="2069421" cy="2033654"/>
          </a:xfrm>
          <a:prstGeom prst="rect">
            <a:avLst/>
          </a:prstGeom>
        </p:spPr>
      </p:pic>
    </p:spTree>
    <p:extLst>
      <p:ext uri="{BB962C8B-B14F-4D97-AF65-F5344CB8AC3E}">
        <p14:creationId xmlns:p14="http://schemas.microsoft.com/office/powerpoint/2010/main" val="3234568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sp>
        <p:nvSpPr>
          <p:cNvPr id="35" name="Rectángulo 34">
            <a:extLst>
              <a:ext uri="{FF2B5EF4-FFF2-40B4-BE49-F238E27FC236}">
                <a16:creationId xmlns:a16="http://schemas.microsoft.com/office/drawing/2014/main" id="{2D194D1D-7302-4E2E-93F2-E0750B64E599}"/>
              </a:ext>
            </a:extLst>
          </p:cNvPr>
          <p:cNvSpPr/>
          <p:nvPr/>
        </p:nvSpPr>
        <p:spPr>
          <a:xfrm>
            <a:off x="3827160" y="1763459"/>
            <a:ext cx="4730685" cy="304698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s-CO" sz="2000"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3</a:t>
            </a:r>
            <a:r>
              <a:rPr kumimoji="0" lang="es-CO"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 </a:t>
            </a:r>
            <a:r>
              <a:rPr kumimoji="0" lang="es-CO"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grupos de actores identificados </a:t>
            </a:r>
            <a:r>
              <a:rPr kumimoji="0" lang="es-CO"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(gremios, academia y sociedad civil)</a:t>
            </a:r>
            <a:r>
              <a:rPr lang="es-CO" dirty="0">
                <a:solidFill>
                  <a:srgbClr val="434343"/>
                </a:solidFill>
                <a:latin typeface="Calibri"/>
                <a:ea typeface="Calibri" panose="020F0502020204030204" pitchFamily="34" charset="0"/>
                <a:cs typeface="Calibri"/>
              </a:rPr>
              <a:t>.</a:t>
            </a:r>
            <a:endParaRPr kumimoji="0" lang="es-CO"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s-CO"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s-CO" sz="2000"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1 </a:t>
            </a:r>
            <a:r>
              <a:rPr kumimoji="0" lang="es-CO"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convención intergremial </a:t>
            </a:r>
            <a:r>
              <a:rPr kumimoji="0" lang="es-CO"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que consolidó una agenda temática con gremios productivos</a:t>
            </a:r>
            <a:r>
              <a:rPr lang="es-CO" dirty="0">
                <a:solidFill>
                  <a:srgbClr val="434343"/>
                </a:solidFill>
                <a:latin typeface="Calibri"/>
                <a:ea typeface="Calibri" panose="020F0502020204030204" pitchFamily="34" charset="0"/>
                <a:cs typeface="Calibri"/>
              </a:rPr>
              <a:t>.</a:t>
            </a:r>
            <a:endParaRPr kumimoji="0" lang="es-CO"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s-CO"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s-CO" sz="2000"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2 </a:t>
            </a:r>
            <a:r>
              <a:rPr kumimoji="0" lang="es-CO"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convenios con universidades públicas</a:t>
            </a:r>
            <a:r>
              <a:rPr kumimoji="0" lang="es-CO"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 Identificación de iniciativas para consolidar identidad regional con los </a:t>
            </a:r>
            <a:r>
              <a:rPr kumimoji="0" lang="es-CO" b="0" i="0" u="none" strike="noStrike" kern="0" cap="none" spc="0" normalizeH="0" baseline="0" noProof="0" dirty="0" err="1">
                <a:ln>
                  <a:noFill/>
                </a:ln>
                <a:solidFill>
                  <a:srgbClr val="434343"/>
                </a:solidFill>
                <a:effectLst/>
                <a:uLnTx/>
                <a:uFillTx/>
                <a:latin typeface="Calibri"/>
                <a:ea typeface="Calibri" panose="020F0502020204030204" pitchFamily="34" charset="0"/>
                <a:cs typeface="Calibri"/>
                <a:sym typeface="Arial"/>
              </a:rPr>
              <a:t>CTPs</a:t>
            </a:r>
            <a:r>
              <a:rPr kumimoji="0" lang="es-CO"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lang="es-CO" dirty="0">
              <a:solidFill>
                <a:srgbClr val="434343"/>
              </a:solidFill>
              <a:latin typeface="Calibri"/>
              <a:ea typeface="Calibri" panose="020F0502020204030204" pitchFamily="34" charset="0"/>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s-CO" sz="2000"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3</a:t>
            </a:r>
            <a:r>
              <a:rPr kumimoji="0" lang="es-CO"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 </a:t>
            </a:r>
            <a:r>
              <a:rPr kumimoji="0" lang="es-CO"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encuentros territoriales con actores representativos </a:t>
            </a:r>
            <a:r>
              <a:rPr kumimoji="0" lang="es-CO"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del territorio para visualizar iniciativas de integración regional</a:t>
            </a:r>
          </a:p>
        </p:txBody>
      </p:sp>
      <p:pic>
        <p:nvPicPr>
          <p:cNvPr id="10" name="Imagen 9"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1" name="CuadroTexto 10"/>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de cuentas 2017</a:t>
            </a:r>
          </a:p>
        </p:txBody>
      </p:sp>
      <p:cxnSp>
        <p:nvCxnSpPr>
          <p:cNvPr id="12" name="Conector recto 11"/>
          <p:cNvCxnSpPr/>
          <p:nvPr/>
        </p:nvCxnSpPr>
        <p:spPr>
          <a:xfrm>
            <a:off x="3508243" y="924219"/>
            <a:ext cx="0" cy="3775948"/>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ángulo 13">
            <a:extLst>
              <a:ext uri="{FF2B5EF4-FFF2-40B4-BE49-F238E27FC236}">
                <a16:creationId xmlns:a16="http://schemas.microsoft.com/office/drawing/2014/main" id="{D9011F41-5DD1-41C1-800B-71034CF6BBC4}"/>
              </a:ext>
            </a:extLst>
          </p:cNvPr>
          <p:cNvSpPr/>
          <p:nvPr/>
        </p:nvSpPr>
        <p:spPr>
          <a:xfrm>
            <a:off x="135492" y="199324"/>
            <a:ext cx="6409893" cy="936303"/>
          </a:xfrm>
          <a:prstGeom prst="rect">
            <a:avLst/>
          </a:prstGeom>
        </p:spPr>
        <p:txBody>
          <a:bodyPr wrap="square" lIns="73808" tIns="36904" rIns="73808" bIns="36904">
            <a:spAutoFit/>
          </a:bodyPr>
          <a:lstStyle/>
          <a:p>
            <a:pPr marL="0" marR="0" lvl="0" indent="0" defTabSz="40071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rgbClr val="002060"/>
                </a:solidFill>
                <a:effectLst/>
                <a:uLnTx/>
                <a:uFillTx/>
                <a:latin typeface="Calibri"/>
                <a:ea typeface="+mn-ea"/>
                <a:cs typeface="Arial"/>
                <a:sym typeface="Arial"/>
              </a:rPr>
              <a:t>CONSEJO DE PARTICIPACIÓN </a:t>
            </a:r>
            <a:r>
              <a:rPr kumimoji="0" lang="es-CO" sz="2800" b="1" u="none" strike="noStrike" kern="1200" cap="none" spc="0" normalizeH="0" baseline="0" noProof="0" dirty="0">
                <a:ln>
                  <a:noFill/>
                </a:ln>
                <a:solidFill>
                  <a:srgbClr val="002060"/>
                </a:solidFill>
                <a:effectLst/>
                <a:uLnTx/>
                <a:uFillTx/>
                <a:latin typeface="Calibri Light"/>
                <a:ea typeface="+mn-ea"/>
                <a:cs typeface="Calibri Light"/>
                <a:sym typeface="Arial"/>
              </a:rPr>
              <a:t>CIUDADANA REGIONAL</a:t>
            </a:r>
            <a:r>
              <a:rPr kumimoji="0" lang="es-CO" sz="2800" b="1" u="none" strike="noStrike" kern="1200" cap="none" spc="0" normalizeH="0" noProof="0" dirty="0">
                <a:ln>
                  <a:noFill/>
                </a:ln>
                <a:solidFill>
                  <a:srgbClr val="002060"/>
                </a:solidFill>
                <a:effectLst/>
                <a:uLnTx/>
                <a:uFillTx/>
                <a:latin typeface="Calibri Light"/>
                <a:ea typeface="+mn-ea"/>
                <a:cs typeface="Calibri Light"/>
                <a:sym typeface="Arial"/>
              </a:rPr>
              <a:t> C. P .C.</a:t>
            </a:r>
            <a:endParaRPr kumimoji="0" lang="es-CO" sz="2800" b="1" u="none" strike="noStrike" kern="1200" cap="none" spc="0" normalizeH="0" baseline="0" noProof="0" dirty="0">
              <a:ln>
                <a:noFill/>
              </a:ln>
              <a:solidFill>
                <a:srgbClr val="002060"/>
              </a:solidFill>
              <a:effectLst/>
              <a:uLnTx/>
              <a:uFillTx/>
              <a:latin typeface="Calibri Light"/>
              <a:ea typeface="+mn-ea"/>
              <a:cs typeface="Calibri Light"/>
              <a:sym typeface="Arial"/>
            </a:endParaRPr>
          </a:p>
        </p:txBody>
      </p:sp>
      <p:sp>
        <p:nvSpPr>
          <p:cNvPr id="15" name="Rectángulo 14"/>
          <p:cNvSpPr/>
          <p:nvPr/>
        </p:nvSpPr>
        <p:spPr>
          <a:xfrm>
            <a:off x="0" y="178616"/>
            <a:ext cx="69117" cy="403013"/>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4188EDEB-7D00-4181-8B18-7056021EB08C}"/>
              </a:ext>
            </a:extLst>
          </p:cNvPr>
          <p:cNvSpPr/>
          <p:nvPr/>
        </p:nvSpPr>
        <p:spPr>
          <a:xfrm>
            <a:off x="3965069" y="1056446"/>
            <a:ext cx="2580316" cy="338554"/>
          </a:xfrm>
          <a:prstGeom prst="rect">
            <a:avLst/>
          </a:prstGeom>
        </p:spPr>
        <p:txBody>
          <a:bodyPr wrap="square">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srgbClr val="000066"/>
                </a:solidFill>
                <a:effectLst/>
                <a:uLnTx/>
                <a:uFillTx/>
                <a:latin typeface="Calibri"/>
                <a:cs typeface="Calibri"/>
                <a:sym typeface="Arial"/>
              </a:rPr>
              <a:t>PRINCIPALES LOGROS</a:t>
            </a:r>
          </a:p>
        </p:txBody>
      </p:sp>
      <p:pic>
        <p:nvPicPr>
          <p:cNvPr id="1026" name="Picture 2" descr="Imagen relacionada">
            <a:extLst>
              <a:ext uri="{FF2B5EF4-FFF2-40B4-BE49-F238E27FC236}">
                <a16:creationId xmlns:a16="http://schemas.microsoft.com/office/drawing/2014/main" id="{225FE595-ACDE-4029-8EDC-01134B3F3A3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0288" y="1654374"/>
            <a:ext cx="2980453" cy="2078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169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367"/>
        <p:cNvGrpSpPr/>
        <p:nvPr/>
      </p:nvGrpSpPr>
      <p:grpSpPr>
        <a:xfrm>
          <a:off x="0" y="0"/>
          <a:ext cx="0" cy="0"/>
          <a:chOff x="0" y="0"/>
          <a:chExt cx="0" cy="0"/>
        </a:xfrm>
      </p:grpSpPr>
      <p:sp>
        <p:nvSpPr>
          <p:cNvPr id="9" name="Shape 166">
            <a:extLst>
              <a:ext uri="{FF2B5EF4-FFF2-40B4-BE49-F238E27FC236}">
                <a16:creationId xmlns:a16="http://schemas.microsoft.com/office/drawing/2014/main" id="{5D1CB8F6-80EC-45FA-B491-11F1B28FDC0A}"/>
              </a:ext>
            </a:extLst>
          </p:cNvPr>
          <p:cNvSpPr txBox="1"/>
          <p:nvPr/>
        </p:nvSpPr>
        <p:spPr>
          <a:xfrm>
            <a:off x="808182" y="1772914"/>
            <a:ext cx="3427944" cy="1750694"/>
          </a:xfrm>
          <a:prstGeom prst="rect">
            <a:avLst/>
          </a:prstGeom>
          <a:noFill/>
          <a:ln>
            <a:noFill/>
          </a:ln>
        </p:spPr>
        <p:txBody>
          <a:bodyPr wrap="square" lIns="91425" tIns="45700" rIns="91425" bIns="45700" anchor="ctr" anchorCtr="0">
            <a:noAutofit/>
          </a:bodyPr>
          <a:lstStyle/>
          <a:p>
            <a:pPr marL="0" marR="0" lvl="0" indent="-69850" algn="ctr" defTabSz="914400" rtl="0" eaLnBrk="1" fontAlgn="auto" latinLnBrk="0" hangingPunct="1">
              <a:lnSpc>
                <a:spcPct val="100000"/>
              </a:lnSpc>
              <a:spcBef>
                <a:spcPts val="0"/>
              </a:spcBef>
              <a:spcAft>
                <a:spcPts val="0"/>
              </a:spcAft>
              <a:buClr>
                <a:srgbClr val="000000"/>
              </a:buClr>
              <a:buSzPct val="122222"/>
              <a:buFont typeface="Arial"/>
              <a:buNone/>
              <a:tabLst/>
              <a:defRPr/>
            </a:pPr>
            <a:r>
              <a:rPr kumimoji="0" lang="es" sz="1800" b="0" i="0" u="none" strike="noStrike" kern="0" cap="none" spc="0" normalizeH="0" baseline="0" noProof="0" dirty="0">
                <a:ln>
                  <a:noFill/>
                </a:ln>
                <a:solidFill>
                  <a:srgbClr val="434343"/>
                </a:solidFill>
                <a:effectLst/>
                <a:uLnTx/>
                <a:uFillTx/>
                <a:latin typeface="Calibri"/>
                <a:ea typeface="Roboto"/>
                <a:cs typeface="Calibri"/>
                <a:sym typeface="Roboto"/>
              </a:rPr>
              <a:t>La Región Central es la promotora del </a:t>
            </a:r>
            <a:r>
              <a:rPr kumimoji="0" lang="es" sz="1800" b="1" i="0" u="none" strike="noStrike" kern="0" cap="none" spc="0" normalizeH="0" baseline="0" noProof="0" dirty="0">
                <a:ln>
                  <a:noFill/>
                </a:ln>
                <a:solidFill>
                  <a:srgbClr val="002060"/>
                </a:solidFill>
                <a:effectLst/>
                <a:uLnTx/>
                <a:uFillTx/>
                <a:latin typeface="Calibri"/>
                <a:ea typeface="Roboto"/>
                <a:cs typeface="Calibri"/>
                <a:sym typeface="Roboto"/>
              </a:rPr>
              <a:t>sistema logístico regional </a:t>
            </a:r>
            <a:r>
              <a:rPr kumimoji="0" lang="es" sz="1800" b="0" i="0" u="none" strike="noStrike" kern="0" cap="none" spc="0" normalizeH="0" baseline="0" noProof="0" dirty="0">
                <a:ln>
                  <a:noFill/>
                </a:ln>
                <a:solidFill>
                  <a:srgbClr val="434343"/>
                </a:solidFill>
                <a:effectLst/>
                <a:uLnTx/>
                <a:uFillTx/>
                <a:latin typeface="Calibri"/>
                <a:ea typeface="Roboto"/>
                <a:cs typeface="Calibri"/>
                <a:sym typeface="Roboto"/>
              </a:rPr>
              <a:t>para mejorar la competitividad y el</a:t>
            </a:r>
          </a:p>
          <a:p>
            <a:pPr marL="0" marR="0" lvl="0" indent="-69850" algn="ctr" defTabSz="914400" rtl="0" eaLnBrk="1" fontAlgn="auto" latinLnBrk="0" hangingPunct="1">
              <a:lnSpc>
                <a:spcPct val="100000"/>
              </a:lnSpc>
              <a:spcBef>
                <a:spcPts val="0"/>
              </a:spcBef>
              <a:spcAft>
                <a:spcPts val="0"/>
              </a:spcAft>
              <a:buClr>
                <a:srgbClr val="000000"/>
              </a:buClr>
              <a:buSzPct val="122222"/>
              <a:buFont typeface="Arial"/>
              <a:buNone/>
              <a:tabLst/>
              <a:defRPr/>
            </a:pPr>
            <a:r>
              <a:rPr kumimoji="0" lang="es" sz="1800" b="0" i="0" u="none" strike="noStrike" kern="0" cap="none" spc="0" normalizeH="0" baseline="0" noProof="0" dirty="0">
                <a:ln>
                  <a:noFill/>
                </a:ln>
                <a:solidFill>
                  <a:srgbClr val="434343"/>
                </a:solidFill>
                <a:effectLst/>
                <a:uLnTx/>
                <a:uFillTx/>
                <a:latin typeface="Calibri"/>
                <a:ea typeface="Roboto"/>
                <a:cs typeface="Calibri"/>
                <a:sym typeface="Roboto"/>
              </a:rPr>
              <a:t>desarrollo sostenible</a:t>
            </a:r>
            <a:r>
              <a:rPr kumimoji="0" lang="es-ES_tradnl" sz="1800" b="0" i="0" u="none" strike="noStrike" kern="0" cap="none" spc="0" normalizeH="0" baseline="0" noProof="0" dirty="0">
                <a:ln>
                  <a:noFill/>
                </a:ln>
                <a:solidFill>
                  <a:srgbClr val="434343"/>
                </a:solidFill>
                <a:effectLst/>
                <a:uLnTx/>
                <a:uFillTx/>
                <a:latin typeface="Calibri"/>
                <a:ea typeface="Roboto"/>
                <a:cs typeface="Calibri"/>
                <a:sym typeface="Roboto"/>
              </a:rPr>
              <a:t>.</a:t>
            </a:r>
            <a:endParaRPr kumimoji="0" sz="1800" b="0" i="0" u="none" strike="noStrike" kern="0" cap="none" spc="0" normalizeH="0" baseline="0" noProof="0" dirty="0">
              <a:ln>
                <a:noFill/>
              </a:ln>
              <a:solidFill>
                <a:srgbClr val="434343"/>
              </a:solidFill>
              <a:effectLst/>
              <a:uLnTx/>
              <a:uFillTx/>
              <a:latin typeface="Calibri"/>
              <a:ea typeface="Roboto"/>
              <a:cs typeface="Calibri"/>
              <a:sym typeface="Roboto"/>
            </a:endParaRPr>
          </a:p>
        </p:txBody>
      </p:sp>
      <p:pic>
        <p:nvPicPr>
          <p:cNvPr id="6" name="Imagen 5"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0" name="CuadroTexto 9"/>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de cuentas 2017</a:t>
            </a:r>
          </a:p>
        </p:txBody>
      </p:sp>
      <p:cxnSp>
        <p:nvCxnSpPr>
          <p:cNvPr id="11" name="Conector recto 10"/>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pic>
        <p:nvPicPr>
          <p:cNvPr id="12" name="Imagen 11" descr="INFR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69362" y="1410009"/>
            <a:ext cx="1238252" cy="1238252"/>
          </a:xfrm>
          <a:prstGeom prst="rect">
            <a:avLst/>
          </a:prstGeom>
        </p:spPr>
      </p:pic>
      <p:sp>
        <p:nvSpPr>
          <p:cNvPr id="13" name="Shape 200"/>
          <p:cNvSpPr txBox="1"/>
          <p:nvPr/>
        </p:nvSpPr>
        <p:spPr>
          <a:xfrm>
            <a:off x="6096000" y="2782475"/>
            <a:ext cx="2183588" cy="1121003"/>
          </a:xfrm>
          <a:prstGeom prst="rect">
            <a:avLst/>
          </a:prstGeom>
          <a:noFill/>
          <a:ln>
            <a:noFill/>
          </a:ln>
        </p:spPr>
        <p:txBody>
          <a:bodyPr wrap="square" lIns="91425" tIns="91425" rIns="91425" bIns="91425" anchor="t" anchorCtr="0">
            <a:noAutofit/>
          </a:bodyPr>
          <a:lstStyle/>
          <a:p>
            <a:pPr lvl="0" algn="ctr">
              <a:lnSpc>
                <a:spcPct val="90000"/>
              </a:lnSpc>
            </a:pPr>
            <a:r>
              <a:rPr lang="es" sz="1800" dirty="0">
                <a:solidFill>
                  <a:srgbClr val="FFFFFF"/>
                </a:solidFill>
                <a:latin typeface="Calibri"/>
                <a:ea typeface="Roboto"/>
                <a:cs typeface="Calibri"/>
                <a:sym typeface="Roboto"/>
              </a:rPr>
              <a:t>LOGÍSTICA E INFRAESTRUCTURA</a:t>
            </a:r>
          </a:p>
          <a:p>
            <a:pPr lvl="0" algn="ctr">
              <a:lnSpc>
                <a:spcPct val="90000"/>
              </a:lnSpc>
            </a:pPr>
            <a:r>
              <a:rPr lang="es" sz="1800" b="1" dirty="0">
                <a:solidFill>
                  <a:srgbClr val="FFFFFF"/>
                </a:solidFill>
                <a:latin typeface="Calibri"/>
                <a:ea typeface="Roboto"/>
                <a:cs typeface="Calibri"/>
                <a:sym typeface="Roboto"/>
              </a:rPr>
              <a:t>DE TRANSPORTE</a:t>
            </a:r>
          </a:p>
        </p:txBody>
      </p:sp>
    </p:spTree>
    <p:extLst>
      <p:ext uri="{BB962C8B-B14F-4D97-AF65-F5344CB8AC3E}">
        <p14:creationId xmlns:p14="http://schemas.microsoft.com/office/powerpoint/2010/main" val="2436176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pic>
        <p:nvPicPr>
          <p:cNvPr id="9" name="Imagen 8"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0" name="CuadroTexto 9"/>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algn="l" defTabSz="1068559" rtl="0" eaLnBrk="1" fontAlgn="auto" latinLnBrk="0" hangingPunct="1">
              <a:lnSpc>
                <a:spcPct val="9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EEEEEE">
                    <a:lumMod val="50000"/>
                  </a:srgbClr>
                </a:solidFill>
                <a:effectLst/>
                <a:uLnTx/>
                <a:uFillTx/>
                <a:latin typeface="Calibri"/>
                <a:ea typeface="+mn-ea"/>
                <a:cs typeface="Calibri"/>
                <a:sym typeface="Arial"/>
              </a:rPr>
              <a:t>Rendición de cuentas 2017</a:t>
            </a:r>
          </a:p>
        </p:txBody>
      </p:sp>
      <p:cxnSp>
        <p:nvCxnSpPr>
          <p:cNvPr id="11" name="Conector recto 10"/>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ángulo 11">
            <a:extLst>
              <a:ext uri="{FF2B5EF4-FFF2-40B4-BE49-F238E27FC236}">
                <a16:creationId xmlns:a16="http://schemas.microsoft.com/office/drawing/2014/main" id="{D9011F41-5DD1-41C1-800B-71034CF6BBC4}"/>
              </a:ext>
            </a:extLst>
          </p:cNvPr>
          <p:cNvSpPr/>
          <p:nvPr/>
        </p:nvSpPr>
        <p:spPr>
          <a:xfrm>
            <a:off x="135493" y="199324"/>
            <a:ext cx="4332004" cy="505416"/>
          </a:xfrm>
          <a:prstGeom prst="rect">
            <a:avLst/>
          </a:prstGeom>
        </p:spPr>
        <p:txBody>
          <a:bodyPr wrap="square" lIns="73808" tIns="36904" rIns="73808" bIns="36904">
            <a:spAutoFit/>
          </a:bodyPr>
          <a:lstStyle/>
          <a:p>
            <a:pPr marL="0" marR="0" lvl="0" indent="0" algn="l" defTabSz="40071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srgbClr val="002060"/>
                </a:solidFill>
                <a:effectLst/>
                <a:uLnTx/>
                <a:uFillTx/>
                <a:latin typeface="Calibri"/>
                <a:ea typeface="+mn-ea"/>
                <a:cs typeface="Arial"/>
                <a:sym typeface="Arial"/>
              </a:rPr>
              <a:t>PLAN </a:t>
            </a:r>
            <a:r>
              <a:rPr kumimoji="0" lang="es-CO" sz="2800" b="1" i="0" u="none" strike="noStrike" kern="1200" cap="none" spc="0" normalizeH="0" baseline="0" noProof="0" dirty="0">
                <a:ln>
                  <a:noFill/>
                </a:ln>
                <a:solidFill>
                  <a:srgbClr val="002060"/>
                </a:solidFill>
                <a:effectLst/>
                <a:uLnTx/>
                <a:uFillTx/>
                <a:latin typeface="Calibri"/>
                <a:ea typeface="+mn-ea"/>
                <a:cs typeface="Arial"/>
                <a:sym typeface="Arial"/>
              </a:rPr>
              <a:t>LOGÍSTICO </a:t>
            </a:r>
            <a:r>
              <a:rPr kumimoji="0" lang="es-CO" sz="2800" b="1" i="0" u="none" strike="noStrike" kern="1200" cap="none" spc="0" normalizeH="0" baseline="0" noProof="0" dirty="0">
                <a:ln>
                  <a:noFill/>
                </a:ln>
                <a:solidFill>
                  <a:srgbClr val="002060"/>
                </a:solidFill>
                <a:effectLst/>
                <a:uLnTx/>
                <a:uFillTx/>
                <a:latin typeface="Calibri"/>
                <a:ea typeface="+mn-ea"/>
                <a:cs typeface="Calibri Light"/>
                <a:sym typeface="Arial"/>
              </a:rPr>
              <a:t>REGIONAL</a:t>
            </a:r>
            <a:endParaRPr kumimoji="0" lang="es-CO" sz="2800" b="0" i="0" u="none" strike="noStrike" kern="1200" cap="none" spc="0" normalizeH="0" baseline="0" noProof="0" dirty="0">
              <a:ln>
                <a:noFill/>
              </a:ln>
              <a:solidFill>
                <a:srgbClr val="002060"/>
              </a:solidFill>
              <a:effectLst/>
              <a:uLnTx/>
              <a:uFillTx/>
              <a:latin typeface="Calibri Light"/>
              <a:ea typeface="+mn-ea"/>
              <a:cs typeface="Calibri Light"/>
              <a:sym typeface="Arial"/>
            </a:endParaRPr>
          </a:p>
        </p:txBody>
      </p:sp>
      <p:sp>
        <p:nvSpPr>
          <p:cNvPr id="13" name="Rectángulo 12"/>
          <p:cNvSpPr/>
          <p:nvPr/>
        </p:nvSpPr>
        <p:spPr>
          <a:xfrm>
            <a:off x="0" y="178616"/>
            <a:ext cx="69117" cy="1018566"/>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5" name="Conector recto 14"/>
          <p:cNvCxnSpPr>
            <a:cxnSpLocks/>
          </p:cNvCxnSpPr>
          <p:nvPr/>
        </p:nvCxnSpPr>
        <p:spPr>
          <a:xfrm>
            <a:off x="4306185" y="1156843"/>
            <a:ext cx="0" cy="3275017"/>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pic>
        <p:nvPicPr>
          <p:cNvPr id="16" name="Content Placeholder 3">
            <a:extLst>
              <a:ext uri="{FF2B5EF4-FFF2-40B4-BE49-F238E27FC236}">
                <a16:creationId xmlns:a16="http://schemas.microsoft.com/office/drawing/2014/main" id="{1F52319D-EF4E-44C0-8D66-B57D012AF141}"/>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bwMode="auto">
          <a:xfrm>
            <a:off x="4467497" y="47247"/>
            <a:ext cx="4630853" cy="5049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tángulo 17">
            <a:extLst>
              <a:ext uri="{FF2B5EF4-FFF2-40B4-BE49-F238E27FC236}">
                <a16:creationId xmlns:a16="http://schemas.microsoft.com/office/drawing/2014/main" id="{8201029F-8274-4C05-AFB4-B52700DEBBC9}"/>
              </a:ext>
            </a:extLst>
          </p:cNvPr>
          <p:cNvSpPr/>
          <p:nvPr/>
        </p:nvSpPr>
        <p:spPr>
          <a:xfrm>
            <a:off x="251757" y="1623701"/>
            <a:ext cx="4160975" cy="3139321"/>
          </a:xfrm>
          <a:prstGeom prst="rect">
            <a:avLst/>
          </a:prstGeom>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dirty="0">
              <a:ln>
                <a:noFill/>
              </a:ln>
              <a:solidFill>
                <a:srgbClr val="434343"/>
              </a:solidFill>
              <a:effectLst/>
              <a:uLnTx/>
              <a:uFillTx/>
              <a:latin typeface="Calibri"/>
              <a:cs typeface="Calibri"/>
              <a:sym typeface="Arial"/>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rgbClr val="434343"/>
                </a:solidFill>
                <a:effectLst/>
                <a:uLnTx/>
                <a:uFillTx/>
                <a:latin typeface="Calibri"/>
                <a:cs typeface="Calibri"/>
                <a:sym typeface="Arial"/>
              </a:rPr>
              <a:t>1</a:t>
            </a:r>
            <a:r>
              <a:rPr kumimoji="0" lang="es-CO" sz="1200" b="0" i="0" u="none" strike="noStrike" kern="0" cap="none" spc="0" normalizeH="0" baseline="0" noProof="0" dirty="0">
                <a:ln>
                  <a:noFill/>
                </a:ln>
                <a:solidFill>
                  <a:srgbClr val="434343"/>
                </a:solidFill>
                <a:effectLst/>
                <a:uLnTx/>
                <a:uFillTx/>
                <a:latin typeface="Calibri"/>
                <a:cs typeface="Calibri"/>
                <a:sym typeface="Arial"/>
              </a:rPr>
              <a:t> </a:t>
            </a:r>
            <a:r>
              <a:rPr kumimoji="0" lang="es-CO" sz="1400" b="1" i="0" u="none" strike="noStrike" kern="0" cap="none" spc="0" normalizeH="0" baseline="0" noProof="0" dirty="0">
                <a:ln>
                  <a:noFill/>
                </a:ln>
                <a:solidFill>
                  <a:srgbClr val="434343"/>
                </a:solidFill>
                <a:effectLst/>
                <a:uLnTx/>
                <a:uFillTx/>
                <a:latin typeface="Calibri"/>
                <a:cs typeface="Calibri"/>
                <a:sym typeface="Arial"/>
              </a:rPr>
              <a:t>Línea base de plan logístico de la Región</a:t>
            </a:r>
            <a:r>
              <a:rPr kumimoji="0" lang="es-CO" sz="1400" b="0" i="0" u="none" strike="noStrike" kern="0" cap="none" spc="0" normalizeH="0" baseline="0" noProof="0" dirty="0">
                <a:ln>
                  <a:noFill/>
                </a:ln>
                <a:solidFill>
                  <a:srgbClr val="434343"/>
                </a:solidFill>
                <a:effectLst/>
                <a:uLnTx/>
                <a:uFillTx/>
                <a:latin typeface="Calibri"/>
                <a:cs typeface="Calibri"/>
                <a:sym typeface="Arial"/>
              </a:rPr>
              <a:t> Central </a:t>
            </a: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s-CO" sz="1200" b="1" i="0" u="none" strike="noStrike" kern="0" cap="none" spc="0" normalizeH="0" baseline="0" noProof="0" dirty="0">
              <a:ln>
                <a:noFill/>
              </a:ln>
              <a:solidFill>
                <a:srgbClr val="434343"/>
              </a:solidFill>
              <a:effectLst/>
              <a:uLnTx/>
              <a:uFillTx/>
              <a:latin typeface="Calibri"/>
              <a:ea typeface="+mn-ea"/>
              <a:cs typeface="Calibri"/>
              <a:sym typeface="Arial"/>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rgbClr val="434343"/>
                </a:solidFill>
                <a:effectLst/>
                <a:uLnTx/>
                <a:uFillTx/>
                <a:latin typeface="Calibri"/>
                <a:ea typeface="+mn-ea"/>
                <a:cs typeface="Calibri"/>
                <a:sym typeface="Arial"/>
              </a:rPr>
              <a:t>1</a:t>
            </a:r>
            <a:r>
              <a:rPr kumimoji="0" lang="es-CO" sz="1200"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 </a:t>
            </a:r>
            <a:r>
              <a:rPr kumimoji="0" lang="es-CO" sz="1400" b="1" i="0" u="none" strike="noStrike" kern="0" cap="none" spc="0" normalizeH="0" baseline="0" noProof="0" dirty="0">
                <a:ln>
                  <a:noFill/>
                </a:ln>
                <a:solidFill>
                  <a:srgbClr val="434343"/>
                </a:solidFill>
                <a:effectLst/>
                <a:uLnTx/>
                <a:uFillTx/>
                <a:latin typeface="Calibri"/>
                <a:ea typeface="+mn-ea"/>
                <a:cs typeface="Calibri"/>
                <a:sym typeface="Arial"/>
              </a:rPr>
              <a:t>Plan Maestro de Transporte Intermodal </a:t>
            </a:r>
            <a:r>
              <a:rPr kumimoji="0" lang="es-CO" sz="1400" b="0" i="0" u="none" strike="noStrike" kern="0" cap="none" spc="0" normalizeH="0" baseline="0" noProof="0" dirty="0">
                <a:ln>
                  <a:noFill/>
                </a:ln>
                <a:solidFill>
                  <a:srgbClr val="434343"/>
                </a:solidFill>
                <a:effectLst/>
                <a:uLnTx/>
                <a:uFillTx/>
                <a:latin typeface="Calibri"/>
                <a:ea typeface="+mn-ea"/>
                <a:cs typeface="Calibri"/>
                <a:sym typeface="Arial"/>
              </a:rPr>
              <a:t>Región Central </a:t>
            </a: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dirty="0">
              <a:ln>
                <a:noFill/>
              </a:ln>
              <a:solidFill>
                <a:srgbClr val="434343"/>
              </a:solidFill>
              <a:effectLst/>
              <a:uLnTx/>
              <a:uFillTx/>
              <a:latin typeface="Calibri"/>
              <a:ea typeface="+mn-ea"/>
              <a:cs typeface="Calibri"/>
              <a:sym typeface="Arial"/>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rgbClr val="434343"/>
                </a:solidFill>
                <a:effectLst/>
                <a:uLnTx/>
                <a:uFillTx/>
                <a:latin typeface="Calibri"/>
                <a:ea typeface="+mn-ea"/>
                <a:cs typeface="Calibri"/>
                <a:sym typeface="Arial"/>
              </a:rPr>
              <a:t>7</a:t>
            </a:r>
            <a:r>
              <a:rPr kumimoji="0" lang="es-CO" sz="1200" b="0" i="0" u="none" strike="noStrike" kern="0" cap="none" spc="0" normalizeH="0" baseline="0" noProof="0" dirty="0">
                <a:ln>
                  <a:noFill/>
                </a:ln>
                <a:solidFill>
                  <a:srgbClr val="434343"/>
                </a:solidFill>
                <a:effectLst/>
                <a:uLnTx/>
                <a:uFillTx/>
                <a:latin typeface="Calibri"/>
                <a:ea typeface="+mn-ea"/>
                <a:cs typeface="Calibri"/>
                <a:sym typeface="Arial"/>
              </a:rPr>
              <a:t> </a:t>
            </a:r>
            <a:r>
              <a:rPr kumimoji="0" lang="es-CO" sz="1400" b="1" i="0" u="none" strike="noStrike" kern="0" cap="none" spc="0" normalizeH="0" baseline="0" noProof="0" dirty="0">
                <a:ln>
                  <a:noFill/>
                </a:ln>
                <a:solidFill>
                  <a:srgbClr val="434343"/>
                </a:solidFill>
                <a:effectLst/>
                <a:uLnTx/>
                <a:uFillTx/>
                <a:latin typeface="Calibri"/>
                <a:ea typeface="+mn-ea"/>
                <a:cs typeface="Calibri"/>
                <a:sym typeface="Arial"/>
              </a:rPr>
              <a:t>Proyectos estratégicos priorizados </a:t>
            </a:r>
            <a:r>
              <a:rPr kumimoji="0" lang="es-CO" sz="1400" b="0" i="0" u="none" strike="noStrike" kern="0" cap="none" spc="0" normalizeH="0" baseline="0" noProof="0" dirty="0">
                <a:ln>
                  <a:noFill/>
                </a:ln>
                <a:solidFill>
                  <a:srgbClr val="434343"/>
                </a:solidFill>
                <a:effectLst/>
                <a:uLnTx/>
                <a:uFillTx/>
                <a:latin typeface="Calibri"/>
                <a:ea typeface="+mn-ea"/>
                <a:cs typeface="Calibri"/>
                <a:sym typeface="Arial"/>
              </a:rPr>
              <a:t>que cubren </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s-CO" sz="2000" b="0" i="0" u="none" strike="noStrike" kern="0" cap="none" spc="0" normalizeH="0" baseline="0" noProof="0" dirty="0">
                <a:ln>
                  <a:noFill/>
                </a:ln>
                <a:solidFill>
                  <a:srgbClr val="434343"/>
                </a:solidFill>
                <a:effectLst/>
                <a:uLnTx/>
                <a:uFillTx/>
                <a:latin typeface="Calibri"/>
                <a:ea typeface="+mn-ea"/>
                <a:cs typeface="Calibri"/>
                <a:sym typeface="Arial"/>
              </a:rPr>
              <a:t>243 </a:t>
            </a:r>
            <a:r>
              <a:rPr kumimoji="0" lang="es-CO" sz="1400" b="0" i="0" u="none" strike="noStrike" kern="0" cap="none" spc="0" normalizeH="0" baseline="0" noProof="0" dirty="0">
                <a:ln>
                  <a:noFill/>
                </a:ln>
                <a:solidFill>
                  <a:srgbClr val="434343"/>
                </a:solidFill>
                <a:effectLst/>
                <a:uLnTx/>
                <a:uFillTx/>
                <a:latin typeface="Calibri"/>
                <a:ea typeface="+mn-ea"/>
                <a:cs typeface="Calibri"/>
                <a:sym typeface="Arial"/>
              </a:rPr>
              <a:t>Km de vías </a:t>
            </a: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dirty="0">
              <a:ln>
                <a:noFill/>
              </a:ln>
              <a:solidFill>
                <a:srgbClr val="434343"/>
              </a:solidFill>
              <a:effectLst/>
              <a:uLnTx/>
              <a:uFillTx/>
              <a:latin typeface="Calibri"/>
              <a:ea typeface="+mn-ea"/>
              <a:cs typeface="Calibri"/>
              <a:sym typeface="Arial"/>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rgbClr val="434343"/>
                </a:solidFill>
                <a:effectLst/>
                <a:uLnTx/>
                <a:uFillTx/>
                <a:latin typeface="Calibri"/>
                <a:cs typeface="Calibri"/>
                <a:sym typeface="Arial"/>
              </a:rPr>
              <a:t>2</a:t>
            </a:r>
            <a:r>
              <a:rPr kumimoji="0" lang="es-CO" sz="1200" b="0" i="0" u="none" strike="noStrike" kern="0" cap="none" spc="0" normalizeH="0" baseline="0" noProof="0" dirty="0">
                <a:ln>
                  <a:noFill/>
                </a:ln>
                <a:solidFill>
                  <a:srgbClr val="434343"/>
                </a:solidFill>
                <a:effectLst/>
                <a:uLnTx/>
                <a:uFillTx/>
                <a:latin typeface="Calibri"/>
                <a:cs typeface="Calibri"/>
                <a:sym typeface="Arial"/>
              </a:rPr>
              <a:t> </a:t>
            </a:r>
            <a:r>
              <a:rPr kumimoji="0" lang="es-CO" sz="1400" b="1" i="0" u="none" strike="noStrike" kern="0" cap="none" spc="0" normalizeH="0" baseline="0" noProof="0" dirty="0">
                <a:ln>
                  <a:noFill/>
                </a:ln>
                <a:solidFill>
                  <a:srgbClr val="434343"/>
                </a:solidFill>
                <a:effectLst/>
                <a:uLnTx/>
                <a:uFillTx/>
                <a:latin typeface="Calibri"/>
                <a:cs typeface="Calibri"/>
                <a:sym typeface="Arial"/>
              </a:rPr>
              <a:t>Cadenas logísticas  </a:t>
            </a:r>
            <a:r>
              <a:rPr kumimoji="0" lang="es-CO" sz="1400" b="0" i="0" u="none" strike="noStrike" kern="0" cap="none" spc="0" normalizeH="0" baseline="0" noProof="0" dirty="0">
                <a:ln>
                  <a:noFill/>
                </a:ln>
                <a:solidFill>
                  <a:srgbClr val="434343"/>
                </a:solidFill>
                <a:effectLst/>
                <a:uLnTx/>
                <a:uFillTx/>
                <a:latin typeface="Calibri"/>
                <a:cs typeface="Calibri"/>
                <a:sym typeface="Arial"/>
              </a:rPr>
              <a:t>priorizadas para optimización</a:t>
            </a:r>
            <a:endParaRPr kumimoji="0" lang="es-CO" sz="1400"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endParaRP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dirty="0">
              <a:ln>
                <a:noFill/>
              </a:ln>
              <a:solidFill>
                <a:srgbClr val="434343"/>
              </a:solidFill>
              <a:effectLst/>
              <a:uLnTx/>
              <a:uFillTx/>
              <a:latin typeface="Calibri"/>
              <a:ea typeface="+mn-ea"/>
              <a:cs typeface="Calibri"/>
              <a:sym typeface="Arial"/>
            </a:endParaRP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dirty="0">
              <a:ln>
                <a:noFill/>
              </a:ln>
              <a:solidFill>
                <a:srgbClr val="434343"/>
              </a:solidFill>
              <a:effectLst/>
              <a:uLnTx/>
              <a:uFillTx/>
              <a:latin typeface="Calibri"/>
              <a:ea typeface="+mn-ea"/>
              <a:cs typeface="Calibri"/>
              <a:sym typeface="Arial"/>
            </a:endParaRP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dirty="0">
              <a:ln>
                <a:noFill/>
              </a:ln>
              <a:solidFill>
                <a:srgbClr val="434343"/>
              </a:solidFill>
              <a:effectLst/>
              <a:uLnTx/>
              <a:uFillTx/>
              <a:latin typeface="Calibri"/>
              <a:ea typeface="+mn-ea"/>
              <a:cs typeface="Calibri"/>
              <a:sym typeface="Arial"/>
            </a:endParaRPr>
          </a:p>
        </p:txBody>
      </p:sp>
      <p:sp>
        <p:nvSpPr>
          <p:cNvPr id="19" name="Rectángulo 18">
            <a:extLst>
              <a:ext uri="{FF2B5EF4-FFF2-40B4-BE49-F238E27FC236}">
                <a16:creationId xmlns:a16="http://schemas.microsoft.com/office/drawing/2014/main" id="{8BDC09CF-3D79-4B7A-9109-D0AB49AAC36E}"/>
              </a:ext>
            </a:extLst>
          </p:cNvPr>
          <p:cNvSpPr/>
          <p:nvPr/>
        </p:nvSpPr>
        <p:spPr>
          <a:xfrm>
            <a:off x="460658" y="1156843"/>
            <a:ext cx="2245579" cy="338554"/>
          </a:xfrm>
          <a:prstGeom prst="rect">
            <a:avLst/>
          </a:prstGeom>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srgbClr val="000066"/>
                </a:solidFill>
                <a:effectLst/>
                <a:uLnTx/>
                <a:uFillTx/>
                <a:latin typeface="Calibri"/>
                <a:cs typeface="Calibri"/>
                <a:sym typeface="Arial"/>
              </a:rPr>
              <a:t>PRINCIPALES LOGROS</a:t>
            </a:r>
          </a:p>
        </p:txBody>
      </p:sp>
      <p:sp>
        <p:nvSpPr>
          <p:cNvPr id="2" name="Rectángulo 1">
            <a:extLst>
              <a:ext uri="{FF2B5EF4-FFF2-40B4-BE49-F238E27FC236}">
                <a16:creationId xmlns:a16="http://schemas.microsoft.com/office/drawing/2014/main" id="{DAD5F6F7-4978-4095-BF74-5759C7F0E0D0}"/>
              </a:ext>
            </a:extLst>
          </p:cNvPr>
          <p:cNvSpPr/>
          <p:nvPr/>
        </p:nvSpPr>
        <p:spPr>
          <a:xfrm>
            <a:off x="6867115" y="4455039"/>
            <a:ext cx="2231235" cy="538609"/>
          </a:xfrm>
          <a:prstGeom prst="rect">
            <a:avLst/>
          </a:prstGeom>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s-CO" sz="1100" b="0" i="0" u="none" strike="noStrike" kern="0" cap="none" spc="0" normalizeH="0" baseline="0" noProof="0" dirty="0">
              <a:ln>
                <a:noFill/>
              </a:ln>
              <a:solidFill>
                <a:srgbClr val="434343"/>
              </a:solidFill>
              <a:effectLst/>
              <a:uLnTx/>
              <a:uFillTx/>
              <a:latin typeface="Calibri"/>
              <a:cs typeface="Calibri"/>
              <a:sym typeface="Arial"/>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rgbClr val="434343"/>
                </a:solidFill>
                <a:effectLst/>
                <a:uLnTx/>
                <a:uFillTx/>
                <a:latin typeface="Calibri"/>
                <a:cs typeface="Calibri"/>
                <a:sym typeface="Arial"/>
              </a:rPr>
              <a:t>Mapa Multimodal RC</a:t>
            </a:r>
            <a:endParaRPr kumimoji="0" lang="es-CO" sz="1200" b="0" i="0" u="none" strike="noStrike" kern="0" cap="none" spc="0" normalizeH="0" baseline="0" noProof="0" dirty="0">
              <a:ln>
                <a:noFill/>
              </a:ln>
              <a:solidFill>
                <a:srgbClr val="434343"/>
              </a:solidFill>
              <a:effectLst/>
              <a:uLnTx/>
              <a:uFillTx/>
              <a:latin typeface="Calibri"/>
              <a:cs typeface="Calibri"/>
              <a:sym typeface="Arial"/>
            </a:endParaRPr>
          </a:p>
        </p:txBody>
      </p:sp>
    </p:spTree>
    <p:extLst>
      <p:ext uri="{BB962C8B-B14F-4D97-AF65-F5344CB8AC3E}">
        <p14:creationId xmlns:p14="http://schemas.microsoft.com/office/powerpoint/2010/main" val="1474604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sp>
        <p:nvSpPr>
          <p:cNvPr id="2" name="Rectángulo 1">
            <a:extLst>
              <a:ext uri="{FF2B5EF4-FFF2-40B4-BE49-F238E27FC236}">
                <a16:creationId xmlns:a16="http://schemas.microsoft.com/office/drawing/2014/main" id="{061186E0-390D-4475-BFDD-08EBBEADB99D}"/>
              </a:ext>
            </a:extLst>
          </p:cNvPr>
          <p:cNvSpPr/>
          <p:nvPr/>
        </p:nvSpPr>
        <p:spPr>
          <a:xfrm>
            <a:off x="252464" y="1020349"/>
            <a:ext cx="3954786" cy="3600986"/>
          </a:xfrm>
          <a:prstGeom prst="rect">
            <a:avLst/>
          </a:prstGeom>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rgbClr val="434343"/>
                </a:solidFill>
                <a:effectLst/>
                <a:uLnTx/>
                <a:uFillTx/>
                <a:latin typeface="Calibri"/>
                <a:ea typeface="+mn-ea"/>
                <a:cs typeface="Calibri"/>
                <a:sym typeface="Arial"/>
              </a:rPr>
              <a:t>25</a:t>
            </a:r>
            <a:r>
              <a:rPr kumimoji="0" lang="es-CO" sz="1400" b="1" i="0" u="none" strike="noStrike" kern="0" cap="none" spc="0" normalizeH="0" baseline="0" noProof="0" dirty="0">
                <a:ln>
                  <a:noFill/>
                </a:ln>
                <a:solidFill>
                  <a:srgbClr val="434343"/>
                </a:solidFill>
                <a:effectLst/>
                <a:uLnTx/>
                <a:uFillTx/>
                <a:latin typeface="Calibri"/>
                <a:ea typeface="+mn-ea"/>
                <a:cs typeface="Calibri"/>
                <a:sym typeface="Arial"/>
              </a:rPr>
              <a:t> Ideas de proyectos logísticos regionales </a:t>
            </a:r>
            <a:r>
              <a:rPr kumimoji="0" lang="es-CO" sz="1400" b="0" i="0" u="none" strike="noStrike" kern="0" cap="none" spc="0" normalizeH="0" baseline="0" noProof="0" dirty="0">
                <a:ln>
                  <a:noFill/>
                </a:ln>
                <a:solidFill>
                  <a:srgbClr val="434343"/>
                </a:solidFill>
                <a:effectLst/>
                <a:uLnTx/>
                <a:uFillTx/>
                <a:latin typeface="Calibri"/>
                <a:ea typeface="+mn-ea"/>
                <a:cs typeface="Calibri"/>
                <a:sym typeface="Arial"/>
              </a:rPr>
              <a:t>en sectores de infraestructura, desempeño empresarial, sostenibilidad, tecnología, innovación y capital humano. </a:t>
            </a: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16</a:t>
            </a:r>
            <a:r>
              <a:rPr kumimoji="0" lang="es-CO" sz="1400"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 </a:t>
            </a:r>
            <a:r>
              <a:rPr kumimoji="0" lang="es-CO" sz="1400" b="1" i="0" u="none" strike="noStrike" kern="0" cap="none" spc="0" normalizeH="0" baseline="0" noProof="0" dirty="0">
                <a:ln>
                  <a:noFill/>
                </a:ln>
                <a:solidFill>
                  <a:srgbClr val="434343"/>
                </a:solidFill>
                <a:effectLst/>
                <a:uLnTx/>
                <a:uFillTx/>
                <a:latin typeface="Calibri"/>
                <a:ea typeface="+mn-ea"/>
                <a:cs typeface="Calibri"/>
                <a:sym typeface="Arial"/>
              </a:rPr>
              <a:t>cadenas productivas </a:t>
            </a:r>
            <a:r>
              <a:rPr kumimoji="0" lang="es-CO" sz="1400" b="0" i="0" u="none" strike="noStrike" kern="0" cap="none" spc="0" normalizeH="0" baseline="0" noProof="0" dirty="0">
                <a:ln>
                  <a:noFill/>
                </a:ln>
                <a:solidFill>
                  <a:srgbClr val="434343"/>
                </a:solidFill>
                <a:effectLst/>
                <a:uLnTx/>
                <a:uFillTx/>
                <a:latin typeface="Calibri"/>
                <a:ea typeface="+mn-ea"/>
                <a:cs typeface="Calibri"/>
                <a:sym typeface="Arial"/>
              </a:rPr>
              <a:t>identificadas y caracterizadas.</a:t>
            </a: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dirty="0">
              <a:ln>
                <a:noFill/>
              </a:ln>
              <a:solidFill>
                <a:srgbClr val="434343"/>
              </a:solidFill>
              <a:effectLst/>
              <a:uLnTx/>
              <a:uFillTx/>
              <a:latin typeface="Calibri"/>
              <a:ea typeface="+mn-ea"/>
              <a:cs typeface="Calibri"/>
              <a:sym typeface="Arial"/>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3 </a:t>
            </a:r>
            <a:r>
              <a:rPr kumimoji="0" lang="es-CO" sz="1400"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Proyectos en etapa de análisis </a:t>
            </a:r>
            <a:r>
              <a:rPr kumimoji="0" lang="es-CO" sz="1400"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para formulación de acuerdo a la subregionalización de los municipios de borde de la Región Central</a:t>
            </a: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endParaRPr>
          </a:p>
          <a:p>
            <a:pPr marL="628643" marR="0" lvl="1" indent="-285743"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0" cap="none" spc="0" normalizeH="0" baseline="0" noProof="0" dirty="0">
                <a:ln>
                  <a:noFill/>
                </a:ln>
                <a:solidFill>
                  <a:srgbClr val="434343"/>
                </a:solidFill>
                <a:effectLst/>
                <a:uLnTx/>
                <a:uFillTx/>
                <a:latin typeface="Calibri"/>
                <a:ea typeface="+mn-ea"/>
                <a:cs typeface="Calibri"/>
                <a:sym typeface="Arial"/>
              </a:rPr>
              <a:t>Carmen de </a:t>
            </a:r>
            <a:r>
              <a:rPr kumimoji="0" lang="es-CO" sz="1400" b="0" i="0" u="none" strike="noStrike" kern="0" cap="none" spc="0" normalizeH="0" baseline="0" noProof="0" dirty="0" err="1">
                <a:ln>
                  <a:noFill/>
                </a:ln>
                <a:solidFill>
                  <a:srgbClr val="434343"/>
                </a:solidFill>
                <a:effectLst/>
                <a:uLnTx/>
                <a:uFillTx/>
                <a:latin typeface="Calibri"/>
                <a:ea typeface="+mn-ea"/>
                <a:cs typeface="Calibri"/>
                <a:sym typeface="Arial"/>
              </a:rPr>
              <a:t>Carupa</a:t>
            </a:r>
            <a:r>
              <a:rPr kumimoji="0" lang="es-CO" sz="1400" b="0" i="0" u="none" strike="noStrike" kern="0" cap="none" spc="0" normalizeH="0" baseline="0" noProof="0" dirty="0">
                <a:ln>
                  <a:noFill/>
                </a:ln>
                <a:solidFill>
                  <a:srgbClr val="434343"/>
                </a:solidFill>
                <a:effectLst/>
                <a:uLnTx/>
                <a:uFillTx/>
                <a:latin typeface="Calibri"/>
                <a:ea typeface="+mn-ea"/>
                <a:cs typeface="Calibri"/>
                <a:sym typeface="Arial"/>
              </a:rPr>
              <a:t> – </a:t>
            </a:r>
            <a:r>
              <a:rPr kumimoji="0" lang="es-CO" sz="1400" b="0" i="0" u="none" strike="noStrike" kern="0" cap="none" spc="0" normalizeH="0" baseline="0" noProof="0" dirty="0" err="1">
                <a:ln>
                  <a:noFill/>
                </a:ln>
                <a:solidFill>
                  <a:srgbClr val="434343"/>
                </a:solidFill>
                <a:effectLst/>
                <a:uLnTx/>
                <a:uFillTx/>
                <a:latin typeface="Calibri"/>
                <a:ea typeface="+mn-ea"/>
                <a:cs typeface="Calibri"/>
                <a:sym typeface="Arial"/>
              </a:rPr>
              <a:t>Coper</a:t>
            </a:r>
            <a:endParaRPr kumimoji="0" lang="es-CO" sz="1400" b="0" i="0" u="none" strike="noStrike" kern="0" cap="none" spc="0" normalizeH="0" baseline="0" noProof="0" dirty="0">
              <a:ln>
                <a:noFill/>
              </a:ln>
              <a:solidFill>
                <a:srgbClr val="434343"/>
              </a:solidFill>
              <a:effectLst/>
              <a:uLnTx/>
              <a:uFillTx/>
              <a:latin typeface="Calibri"/>
              <a:ea typeface="+mn-ea"/>
              <a:cs typeface="Calibri"/>
              <a:sym typeface="Arial"/>
            </a:endParaRPr>
          </a:p>
          <a:p>
            <a:pPr marL="628643" marR="0" lvl="1" indent="-285743"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0" cap="none" spc="0" normalizeH="0" baseline="0" noProof="0" dirty="0">
                <a:ln>
                  <a:noFill/>
                </a:ln>
                <a:solidFill>
                  <a:srgbClr val="434343"/>
                </a:solidFill>
                <a:effectLst/>
                <a:uLnTx/>
                <a:uFillTx/>
                <a:latin typeface="Calibri"/>
                <a:ea typeface="+mn-ea"/>
                <a:cs typeface="Calibri"/>
                <a:sym typeface="Arial"/>
              </a:rPr>
              <a:t>Simijaca – San Miguel de Sema</a:t>
            </a:r>
          </a:p>
          <a:p>
            <a:pPr marL="628643" marR="0" lvl="1" indent="-285743"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0" cap="none" spc="0" normalizeH="0" baseline="0" noProof="0" dirty="0" err="1">
                <a:ln>
                  <a:noFill/>
                </a:ln>
                <a:solidFill>
                  <a:srgbClr val="434343"/>
                </a:solidFill>
                <a:effectLst/>
                <a:uLnTx/>
                <a:uFillTx/>
                <a:latin typeface="Calibri"/>
                <a:ea typeface="+mn-ea"/>
                <a:cs typeface="Calibri"/>
                <a:sym typeface="Arial"/>
              </a:rPr>
              <a:t>Lenguazaque</a:t>
            </a:r>
            <a:r>
              <a:rPr kumimoji="0" lang="es-CO" sz="1400" b="0" i="0" u="none" strike="noStrike" kern="0" cap="none" spc="0" normalizeH="0" baseline="0" noProof="0" dirty="0">
                <a:ln>
                  <a:noFill/>
                </a:ln>
                <a:solidFill>
                  <a:srgbClr val="434343"/>
                </a:solidFill>
                <a:effectLst/>
                <a:uLnTx/>
                <a:uFillTx/>
                <a:latin typeface="Calibri"/>
                <a:ea typeface="+mn-ea"/>
                <a:cs typeface="Calibri"/>
                <a:sym typeface="Arial"/>
              </a:rPr>
              <a:t> – Ventaquemada</a:t>
            </a:r>
          </a:p>
        </p:txBody>
      </p:sp>
      <p:sp>
        <p:nvSpPr>
          <p:cNvPr id="23" name="Rectángulo 22">
            <a:extLst>
              <a:ext uri="{FF2B5EF4-FFF2-40B4-BE49-F238E27FC236}">
                <a16:creationId xmlns:a16="http://schemas.microsoft.com/office/drawing/2014/main" id="{E1BC7286-26B8-4DD2-8B81-4DE31BC87EC8}"/>
              </a:ext>
            </a:extLst>
          </p:cNvPr>
          <p:cNvSpPr/>
          <p:nvPr/>
        </p:nvSpPr>
        <p:spPr>
          <a:xfrm>
            <a:off x="136085" y="-719458"/>
            <a:ext cx="5323663" cy="523220"/>
          </a:xfrm>
          <a:prstGeom prst="rect">
            <a:avLst/>
          </a:prstGeom>
        </p:spPr>
        <p:txBody>
          <a:bodyPr wrap="square">
            <a:spAutoFit/>
          </a:bodyPr>
          <a:lstStyle/>
          <a:p>
            <a:pPr marL="0" marR="0" lvl="0" indent="0" algn="l" defTabSz="914378" rtl="0" eaLnBrk="1" fontAlgn="ctr"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a:ln>
                  <a:noFill/>
                </a:ln>
                <a:solidFill>
                  <a:srgbClr val="000066"/>
                </a:solidFill>
                <a:effectLst/>
                <a:uLnTx/>
                <a:uFillTx/>
                <a:latin typeface="Arial"/>
                <a:ea typeface="+mn-ea"/>
                <a:cs typeface="Arial"/>
                <a:sym typeface="Arial"/>
              </a:rPr>
              <a:t>2 PROYECTOS DEL PMTIRC PRIORIZADOS PARA FORMULACIÓN DE FASE II</a:t>
            </a:r>
          </a:p>
        </p:txBody>
      </p:sp>
      <p:pic>
        <p:nvPicPr>
          <p:cNvPr id="13" name="Imagen 12"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4" name="CuadroTexto 13"/>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algn="l" defTabSz="1068559" rtl="0" eaLnBrk="1" fontAlgn="auto" latinLnBrk="0" hangingPunct="1">
              <a:lnSpc>
                <a:spcPct val="9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EEEEEE">
                    <a:lumMod val="50000"/>
                  </a:srgbClr>
                </a:solidFill>
                <a:effectLst/>
                <a:uLnTx/>
                <a:uFillTx/>
                <a:latin typeface="Calibri"/>
                <a:ea typeface="+mn-ea"/>
                <a:cs typeface="Calibri"/>
                <a:sym typeface="Arial"/>
              </a:rPr>
              <a:t>Rendición de cuentas 2017</a:t>
            </a:r>
          </a:p>
        </p:txBody>
      </p:sp>
      <p:cxnSp>
        <p:nvCxnSpPr>
          <p:cNvPr id="15" name="Conector recto 14"/>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7" name="Rectángulo 16">
            <a:extLst>
              <a:ext uri="{FF2B5EF4-FFF2-40B4-BE49-F238E27FC236}">
                <a16:creationId xmlns:a16="http://schemas.microsoft.com/office/drawing/2014/main" id="{D9011F41-5DD1-41C1-800B-71034CF6BBC4}"/>
              </a:ext>
            </a:extLst>
          </p:cNvPr>
          <p:cNvSpPr/>
          <p:nvPr/>
        </p:nvSpPr>
        <p:spPr>
          <a:xfrm>
            <a:off x="135492" y="68689"/>
            <a:ext cx="8529816" cy="936303"/>
          </a:xfrm>
          <a:prstGeom prst="rect">
            <a:avLst/>
          </a:prstGeom>
        </p:spPr>
        <p:txBody>
          <a:bodyPr wrap="square" lIns="73808" tIns="36904" rIns="73808" bIns="36904">
            <a:spAutoFit/>
          </a:bodyPr>
          <a:lstStyle/>
          <a:p>
            <a:pPr marL="0" marR="0" lvl="0" indent="0" algn="l" defTabSz="40071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rgbClr val="002060"/>
                </a:solidFill>
                <a:effectLst/>
                <a:uLnTx/>
                <a:uFillTx/>
                <a:latin typeface="Calibri"/>
                <a:ea typeface="+mn-ea"/>
                <a:cs typeface="Arial"/>
                <a:sym typeface="Arial"/>
              </a:rPr>
              <a:t>PROYECTOS DEL PMTIRC </a:t>
            </a:r>
            <a:r>
              <a:rPr kumimoji="0" lang="es-CO" sz="2800" b="0" i="0" u="none" strike="noStrike" kern="1200" cap="none" spc="0" normalizeH="0" baseline="0" noProof="0" dirty="0">
                <a:ln>
                  <a:noFill/>
                </a:ln>
                <a:solidFill>
                  <a:srgbClr val="002060"/>
                </a:solidFill>
                <a:effectLst/>
                <a:uLnTx/>
                <a:uFillTx/>
                <a:latin typeface="Calibri Light"/>
                <a:ea typeface="+mn-ea"/>
                <a:cs typeface="Calibri Light"/>
                <a:sym typeface="Arial"/>
              </a:rPr>
              <a:t>PRIORIZADOS PARA FORMULACIÓN DE FASE II</a:t>
            </a:r>
          </a:p>
        </p:txBody>
      </p:sp>
      <p:sp>
        <p:nvSpPr>
          <p:cNvPr id="22" name="Rectángulo 21"/>
          <p:cNvSpPr/>
          <p:nvPr/>
        </p:nvSpPr>
        <p:spPr>
          <a:xfrm>
            <a:off x="0" y="178616"/>
            <a:ext cx="69117" cy="403013"/>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24" name="Conector recto 23">
            <a:extLst>
              <a:ext uri="{FF2B5EF4-FFF2-40B4-BE49-F238E27FC236}">
                <a16:creationId xmlns:a16="http://schemas.microsoft.com/office/drawing/2014/main" id="{213F277B-B858-4F0A-B77C-56F77799BEE0}"/>
              </a:ext>
            </a:extLst>
          </p:cNvPr>
          <p:cNvCxnSpPr>
            <a:cxnSpLocks/>
          </p:cNvCxnSpPr>
          <p:nvPr/>
        </p:nvCxnSpPr>
        <p:spPr>
          <a:xfrm>
            <a:off x="4380939" y="1361676"/>
            <a:ext cx="0" cy="3275017"/>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pic>
        <p:nvPicPr>
          <p:cNvPr id="25" name="Imagen 24">
            <a:extLst>
              <a:ext uri="{FF2B5EF4-FFF2-40B4-BE49-F238E27FC236}">
                <a16:creationId xmlns:a16="http://schemas.microsoft.com/office/drawing/2014/main" id="{5C4B39D3-0B7B-43B2-9C37-187CCF9720B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5101" t="7812" r="3508" b="22204"/>
          <a:stretch/>
        </p:blipFill>
        <p:spPr>
          <a:xfrm>
            <a:off x="4630329" y="1122059"/>
            <a:ext cx="2215269" cy="1655086"/>
          </a:xfrm>
          <a:prstGeom prst="round2DiagRect">
            <a:avLst>
              <a:gd name="adj1" fmla="val 16667"/>
              <a:gd name="adj2" fmla="val 1671"/>
            </a:avLst>
          </a:prstGeom>
          <a:ln w="88900" cap="sq">
            <a:solidFill>
              <a:srgbClr val="FFFFFF"/>
            </a:solidFill>
            <a:miter lim="800000"/>
          </a:ln>
          <a:effectLst>
            <a:outerShdw blurRad="254000" algn="tl" rotWithShape="0">
              <a:srgbClr val="000000">
                <a:alpha val="43000"/>
              </a:srgbClr>
            </a:outerShdw>
          </a:effectLst>
        </p:spPr>
      </p:pic>
      <p:pic>
        <p:nvPicPr>
          <p:cNvPr id="27" name="Imagen 26">
            <a:extLst>
              <a:ext uri="{FF2B5EF4-FFF2-40B4-BE49-F238E27FC236}">
                <a16:creationId xmlns:a16="http://schemas.microsoft.com/office/drawing/2014/main" id="{4719AF35-7C34-4430-8DBE-6BDA02C7F54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0858" r="2049"/>
          <a:stretch/>
        </p:blipFill>
        <p:spPr>
          <a:xfrm>
            <a:off x="6674082" y="3330110"/>
            <a:ext cx="2073783" cy="16399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29" name="Tabla 28">
            <a:extLst>
              <a:ext uri="{FF2B5EF4-FFF2-40B4-BE49-F238E27FC236}">
                <a16:creationId xmlns:a16="http://schemas.microsoft.com/office/drawing/2014/main" id="{4941D6F2-1B17-45BC-8EFF-BEBB0B20CACA}"/>
              </a:ext>
            </a:extLst>
          </p:cNvPr>
          <p:cNvGraphicFramePr>
            <a:graphicFrameLocks noGrp="1"/>
          </p:cNvGraphicFramePr>
          <p:nvPr>
            <p:extLst/>
          </p:nvPr>
        </p:nvGraphicFramePr>
        <p:xfrm>
          <a:off x="4522854" y="3441952"/>
          <a:ext cx="1854290" cy="1099221"/>
        </p:xfrm>
        <a:graphic>
          <a:graphicData uri="http://schemas.openxmlformats.org/drawingml/2006/table">
            <a:tbl>
              <a:tblPr firstRow="1" bandRow="1">
                <a:tableStyleId>{D03447BB-5D67-496B-8E87-E561075AD55C}</a:tableStyleId>
              </a:tblPr>
              <a:tblGrid>
                <a:gridCol w="920680">
                  <a:extLst>
                    <a:ext uri="{9D8B030D-6E8A-4147-A177-3AD203B41FA5}">
                      <a16:colId xmlns:a16="http://schemas.microsoft.com/office/drawing/2014/main" val="20000"/>
                    </a:ext>
                  </a:extLst>
                </a:gridCol>
                <a:gridCol w="933610">
                  <a:extLst>
                    <a:ext uri="{9D8B030D-6E8A-4147-A177-3AD203B41FA5}">
                      <a16:colId xmlns:a16="http://schemas.microsoft.com/office/drawing/2014/main" val="20001"/>
                    </a:ext>
                  </a:extLst>
                </a:gridCol>
              </a:tblGrid>
              <a:tr h="276261">
                <a:tc>
                  <a:txBody>
                    <a:bodyPr/>
                    <a:lstStyle/>
                    <a:p>
                      <a:pPr marL="0" algn="ctr" defTabSz="457200" rtl="0" eaLnBrk="1" latinLnBrk="0" hangingPunct="1"/>
                      <a:r>
                        <a:rPr lang="es-ES_tradnl" sz="900" b="0" kern="1200" dirty="0">
                          <a:solidFill>
                            <a:schemeClr val="tx1"/>
                          </a:solidFill>
                          <a:latin typeface="+mn-lt"/>
                          <a:ea typeface="+mn-ea"/>
                          <a:cs typeface="+mn-cs"/>
                        </a:rPr>
                        <a:t>Distancia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s-ES_tradnl" sz="900" b="0" kern="1200" dirty="0">
                          <a:solidFill>
                            <a:schemeClr val="tx1"/>
                          </a:solidFill>
                          <a:latin typeface="+mn-lt"/>
                          <a:ea typeface="+mn-ea"/>
                          <a:cs typeface="+mn-cs"/>
                        </a:rPr>
                        <a:t>34,6</a:t>
                      </a:r>
                      <a:r>
                        <a:rPr lang="es-ES_tradnl" sz="900" b="0" kern="1200" baseline="0" dirty="0">
                          <a:solidFill>
                            <a:schemeClr val="tx1"/>
                          </a:solidFill>
                          <a:latin typeface="+mn-lt"/>
                          <a:ea typeface="+mn-ea"/>
                          <a:cs typeface="+mn-cs"/>
                        </a:rPr>
                        <a:t> km</a:t>
                      </a:r>
                      <a:endParaRPr lang="es-ES_tradnl" sz="900" b="0" kern="1200" dirty="0">
                        <a:solidFill>
                          <a:schemeClr val="tx1"/>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6261">
                <a:tc>
                  <a:txBody>
                    <a:bodyPr/>
                    <a:lstStyle/>
                    <a:p>
                      <a:pPr marL="0" indent="0" algn="ctr">
                        <a:buFontTx/>
                        <a:buNone/>
                      </a:pPr>
                      <a:r>
                        <a:rPr lang="es-ES_tradnl" sz="900" b="0" dirty="0">
                          <a:solidFill>
                            <a:schemeClr val="tx1"/>
                          </a:solidFill>
                        </a:rPr>
                        <a:t>Tipo de Intervención</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900" b="0" dirty="0">
                          <a:solidFill>
                            <a:schemeClr val="tx1"/>
                          </a:solidFill>
                        </a:rPr>
                        <a:t>Mejoramiento</a:t>
                      </a:r>
                    </a:p>
                  </a:txBody>
                  <a:tcPr marL="68580" marR="68580" marT="34290" marB="3429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719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900" b="0" dirty="0">
                          <a:solidFill>
                            <a:schemeClr val="tx1"/>
                          </a:solidFill>
                        </a:rPr>
                        <a:t>Costo (Miles de Millones COP)</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i-FI" sz="900" b="0" dirty="0">
                          <a:solidFill>
                            <a:schemeClr val="tx1"/>
                          </a:solidFill>
                        </a:rPr>
                        <a:t>59,36</a:t>
                      </a:r>
                      <a:endParaRPr lang="es-ES_tradnl" sz="900" b="0" dirty="0">
                        <a:solidFill>
                          <a:schemeClr val="tx1"/>
                        </a:solidFill>
                      </a:endParaRPr>
                    </a:p>
                  </a:txBody>
                  <a:tcPr marL="68580" marR="68580" marT="34290" marB="3429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30" name="Rectángulo 29">
            <a:extLst>
              <a:ext uri="{FF2B5EF4-FFF2-40B4-BE49-F238E27FC236}">
                <a16:creationId xmlns:a16="http://schemas.microsoft.com/office/drawing/2014/main" id="{4F14CE4A-0990-45C8-BD98-D555565C4929}"/>
              </a:ext>
            </a:extLst>
          </p:cNvPr>
          <p:cNvSpPr/>
          <p:nvPr/>
        </p:nvSpPr>
        <p:spPr>
          <a:xfrm>
            <a:off x="4533526" y="2915128"/>
            <a:ext cx="3095719" cy="276999"/>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err="1">
                <a:ln>
                  <a:noFill/>
                </a:ln>
                <a:solidFill>
                  <a:srgbClr val="434343"/>
                </a:solidFill>
                <a:effectLst/>
                <a:uLnTx/>
                <a:uFillTx/>
                <a:latin typeface="Calibri"/>
                <a:ea typeface="+mn-ea"/>
                <a:cs typeface="Calibri"/>
                <a:sym typeface="Arial"/>
              </a:rPr>
              <a:t>Icononzo</a:t>
            </a:r>
            <a:r>
              <a:rPr kumimoji="0" lang="es-ES_tradnl" sz="1200" b="1" i="0" u="none" strike="noStrike" kern="1200" cap="none" spc="0" normalizeH="0" baseline="0" noProof="0" dirty="0">
                <a:ln>
                  <a:noFill/>
                </a:ln>
                <a:solidFill>
                  <a:srgbClr val="434343"/>
                </a:solidFill>
                <a:effectLst/>
                <a:uLnTx/>
                <a:uFillTx/>
                <a:latin typeface="Calibri"/>
                <a:ea typeface="+mn-ea"/>
                <a:cs typeface="Calibri"/>
                <a:sym typeface="Arial"/>
              </a:rPr>
              <a:t> (Tolima) </a:t>
            </a:r>
            <a:r>
              <a:rPr kumimoji="0" lang="mr-IN" sz="1200" b="1" i="0" u="none" strike="noStrike" kern="1200" cap="none" spc="0" normalizeH="0" baseline="0" noProof="0" dirty="0">
                <a:ln>
                  <a:noFill/>
                </a:ln>
                <a:solidFill>
                  <a:srgbClr val="434343"/>
                </a:solidFill>
                <a:effectLst/>
                <a:uLnTx/>
                <a:uFillTx/>
                <a:latin typeface="Calibri"/>
                <a:ea typeface="+mn-ea"/>
                <a:cs typeface="Calibri"/>
                <a:sym typeface="Arial"/>
              </a:rPr>
              <a:t>–</a:t>
            </a:r>
            <a:r>
              <a:rPr kumimoji="0" lang="es-ES_tradnl" sz="1200" b="1" i="0" u="none" strike="noStrike" kern="1200" cap="none" spc="0" normalizeH="0" baseline="0" noProof="0" dirty="0">
                <a:ln>
                  <a:noFill/>
                </a:ln>
                <a:solidFill>
                  <a:srgbClr val="434343"/>
                </a:solidFill>
                <a:effectLst/>
                <a:uLnTx/>
                <a:uFillTx/>
                <a:latin typeface="Calibri"/>
                <a:ea typeface="+mn-ea"/>
                <a:cs typeface="Calibri"/>
                <a:sym typeface="Arial"/>
              </a:rPr>
              <a:t> Arbeláez (Cundinamarca)</a:t>
            </a:r>
          </a:p>
        </p:txBody>
      </p:sp>
      <p:sp>
        <p:nvSpPr>
          <p:cNvPr id="31" name="Rectángulo 30">
            <a:extLst>
              <a:ext uri="{FF2B5EF4-FFF2-40B4-BE49-F238E27FC236}">
                <a16:creationId xmlns:a16="http://schemas.microsoft.com/office/drawing/2014/main" id="{350AF348-F3CB-4457-9E0C-38FE4FF3FF24}"/>
              </a:ext>
            </a:extLst>
          </p:cNvPr>
          <p:cNvSpPr/>
          <p:nvPr/>
        </p:nvSpPr>
        <p:spPr>
          <a:xfrm>
            <a:off x="6187940" y="636137"/>
            <a:ext cx="3018775" cy="276999"/>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err="1">
                <a:ln>
                  <a:noFill/>
                </a:ln>
                <a:solidFill>
                  <a:srgbClr val="434343"/>
                </a:solidFill>
                <a:effectLst/>
                <a:uLnTx/>
                <a:uFillTx/>
                <a:latin typeface="Calibri"/>
                <a:ea typeface="+mn-ea"/>
                <a:cs typeface="Calibri"/>
                <a:sym typeface="Arial"/>
              </a:rPr>
              <a:t>Quipama</a:t>
            </a:r>
            <a:r>
              <a:rPr kumimoji="0" lang="es-ES_tradnl" sz="1200" b="1" i="0" u="none" strike="noStrike" kern="1200" cap="none" spc="0" normalizeH="0" baseline="0" noProof="0" dirty="0">
                <a:ln>
                  <a:noFill/>
                </a:ln>
                <a:solidFill>
                  <a:srgbClr val="434343"/>
                </a:solidFill>
                <a:effectLst/>
                <a:uLnTx/>
                <a:uFillTx/>
                <a:latin typeface="Calibri"/>
                <a:ea typeface="+mn-ea"/>
                <a:cs typeface="Calibri"/>
                <a:sym typeface="Arial"/>
              </a:rPr>
              <a:t>  (</a:t>
            </a:r>
            <a:r>
              <a:rPr kumimoji="0" lang="es-ES_tradnl" sz="1200" b="1" i="0" u="none" strike="noStrike" kern="1200" cap="none" spc="0" normalizeH="0" baseline="0" noProof="0" dirty="0" err="1">
                <a:ln>
                  <a:noFill/>
                </a:ln>
                <a:solidFill>
                  <a:srgbClr val="434343"/>
                </a:solidFill>
                <a:effectLst/>
                <a:uLnTx/>
                <a:uFillTx/>
                <a:latin typeface="Calibri"/>
                <a:ea typeface="+mn-ea"/>
                <a:cs typeface="Calibri"/>
                <a:sym typeface="Arial"/>
              </a:rPr>
              <a:t>Boyac</a:t>
            </a:r>
            <a:r>
              <a:rPr kumimoji="0" lang="es-ES" sz="1200" b="1" i="0" u="none" strike="noStrike" kern="1200" cap="none" spc="0" normalizeH="0" baseline="0" noProof="0" dirty="0">
                <a:ln>
                  <a:noFill/>
                </a:ln>
                <a:solidFill>
                  <a:srgbClr val="434343"/>
                </a:solidFill>
                <a:effectLst/>
                <a:uLnTx/>
                <a:uFillTx/>
                <a:latin typeface="Calibri"/>
                <a:ea typeface="+mn-ea"/>
                <a:cs typeface="Calibri"/>
                <a:sym typeface="Arial"/>
              </a:rPr>
              <a:t>á) </a:t>
            </a:r>
            <a:r>
              <a:rPr kumimoji="0" lang="mr-IN" sz="1200" b="1" i="0" u="none" strike="noStrike" kern="1200" cap="none" spc="0" normalizeH="0" baseline="0" noProof="0" dirty="0">
                <a:ln>
                  <a:noFill/>
                </a:ln>
                <a:solidFill>
                  <a:srgbClr val="434343"/>
                </a:solidFill>
                <a:effectLst/>
                <a:uLnTx/>
                <a:uFillTx/>
                <a:latin typeface="Calibri"/>
                <a:ea typeface="+mn-ea"/>
                <a:cs typeface="Calibri"/>
                <a:sym typeface="Arial"/>
              </a:rPr>
              <a:t>–</a:t>
            </a:r>
            <a:r>
              <a:rPr kumimoji="0" lang="es-ES_tradnl" sz="1200" b="1" i="0" u="none" strike="noStrike" kern="1200" cap="none" spc="0" normalizeH="0" baseline="0" noProof="0" dirty="0">
                <a:ln>
                  <a:noFill/>
                </a:ln>
                <a:solidFill>
                  <a:srgbClr val="434343"/>
                </a:solidFill>
                <a:effectLst/>
                <a:uLnTx/>
                <a:uFillTx/>
                <a:latin typeface="Calibri"/>
                <a:ea typeface="+mn-ea"/>
                <a:cs typeface="Calibri"/>
                <a:sym typeface="Arial"/>
              </a:rPr>
              <a:t> Yacopí (Cundinamarca)</a:t>
            </a:r>
          </a:p>
        </p:txBody>
      </p:sp>
      <p:graphicFrame>
        <p:nvGraphicFramePr>
          <p:cNvPr id="32" name="Tabla 31">
            <a:extLst>
              <a:ext uri="{FF2B5EF4-FFF2-40B4-BE49-F238E27FC236}">
                <a16:creationId xmlns:a16="http://schemas.microsoft.com/office/drawing/2014/main" id="{4A5358A2-1220-42AE-B802-00011E382A87}"/>
              </a:ext>
            </a:extLst>
          </p:cNvPr>
          <p:cNvGraphicFramePr>
            <a:graphicFrameLocks noGrp="1"/>
          </p:cNvGraphicFramePr>
          <p:nvPr>
            <p:extLst/>
          </p:nvPr>
        </p:nvGraphicFramePr>
        <p:xfrm>
          <a:off x="6859397" y="1269919"/>
          <a:ext cx="1841220" cy="1208642"/>
        </p:xfrm>
        <a:graphic>
          <a:graphicData uri="http://schemas.openxmlformats.org/drawingml/2006/table">
            <a:tbl>
              <a:tblPr firstRow="1" bandRow="1">
                <a:tableStyleId>{D03447BB-5D67-496B-8E87-E561075AD55C}</a:tableStyleId>
              </a:tblPr>
              <a:tblGrid>
                <a:gridCol w="920610">
                  <a:extLst>
                    <a:ext uri="{9D8B030D-6E8A-4147-A177-3AD203B41FA5}">
                      <a16:colId xmlns:a16="http://schemas.microsoft.com/office/drawing/2014/main" val="20000"/>
                    </a:ext>
                  </a:extLst>
                </a:gridCol>
                <a:gridCol w="920610">
                  <a:extLst>
                    <a:ext uri="{9D8B030D-6E8A-4147-A177-3AD203B41FA5}">
                      <a16:colId xmlns:a16="http://schemas.microsoft.com/office/drawing/2014/main" val="20001"/>
                    </a:ext>
                  </a:extLst>
                </a:gridCol>
              </a:tblGrid>
              <a:tr h="364291">
                <a:tc>
                  <a:txBody>
                    <a:bodyPr/>
                    <a:lstStyle/>
                    <a:p>
                      <a:pPr marL="0" algn="ctr" defTabSz="457200" rtl="0" eaLnBrk="1" latinLnBrk="0" hangingPunct="1"/>
                      <a:r>
                        <a:rPr lang="es-ES_tradnl" sz="900" b="0" i="0" u="none" strike="noStrike" kern="1200" cap="none" dirty="0">
                          <a:solidFill>
                            <a:schemeClr val="tx1"/>
                          </a:solidFill>
                          <a:latin typeface="+mn-lt"/>
                          <a:ea typeface="+mn-ea"/>
                          <a:cs typeface="+mn-cs"/>
                          <a:sym typeface="Arial"/>
                        </a:rPr>
                        <a:t>Distancia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s-ES_tradnl" sz="900" b="0" kern="1200" dirty="0">
                          <a:solidFill>
                            <a:schemeClr val="tx1"/>
                          </a:solidFill>
                          <a:latin typeface="+mn-lt"/>
                          <a:ea typeface="+mn-ea"/>
                          <a:cs typeface="+mn-cs"/>
                        </a:rPr>
                        <a:t>29,3 km</a:t>
                      </a:r>
                    </a:p>
                  </a:txBody>
                  <a:tcPr marL="68580" marR="68580" marT="34290" marB="3429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4291">
                <a:tc>
                  <a:txBody>
                    <a:bodyPr/>
                    <a:lstStyle/>
                    <a:p>
                      <a:pPr marL="0" indent="0" algn="ctr">
                        <a:buFontTx/>
                        <a:buNone/>
                      </a:pPr>
                      <a:r>
                        <a:rPr lang="es-ES_tradnl" sz="900" b="0" dirty="0">
                          <a:solidFill>
                            <a:schemeClr val="tx1"/>
                          </a:solidFill>
                        </a:rPr>
                        <a:t>Tipo de Intervención</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900" b="0" dirty="0">
                          <a:solidFill>
                            <a:schemeClr val="tx1"/>
                          </a:solidFill>
                        </a:rPr>
                        <a:t>Mejoramiento</a:t>
                      </a:r>
                    </a:p>
                  </a:txBody>
                  <a:tcPr marL="68580" marR="68580" marT="34290" marB="3429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719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900" b="0" dirty="0">
                          <a:solidFill>
                            <a:schemeClr val="tx1"/>
                          </a:solidFill>
                        </a:rPr>
                        <a:t>Costo (Miles de Millones COP)</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i-FI" sz="900" b="0" dirty="0">
                          <a:solidFill>
                            <a:schemeClr val="tx1"/>
                          </a:solidFill>
                        </a:rPr>
                        <a:t>50,27</a:t>
                      </a:r>
                      <a:endParaRPr lang="es-ES_tradnl" sz="900" b="0" dirty="0">
                        <a:solidFill>
                          <a:schemeClr val="tx1"/>
                        </a:solidFill>
                      </a:endParaRPr>
                    </a:p>
                  </a:txBody>
                  <a:tcPr marL="68580" marR="68580" marT="34290" marB="3429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01208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244"/>
        <p:cNvGrpSpPr/>
        <p:nvPr/>
      </p:nvGrpSpPr>
      <p:grpSpPr>
        <a:xfrm>
          <a:off x="0" y="0"/>
          <a:ext cx="0" cy="0"/>
          <a:chOff x="0" y="0"/>
          <a:chExt cx="0" cy="0"/>
        </a:xfrm>
      </p:grpSpPr>
      <p:sp>
        <p:nvSpPr>
          <p:cNvPr id="8" name="Shape 165">
            <a:extLst>
              <a:ext uri="{FF2B5EF4-FFF2-40B4-BE49-F238E27FC236}">
                <a16:creationId xmlns:a16="http://schemas.microsoft.com/office/drawing/2014/main" id="{90FFB56F-D7BD-40E3-8404-7420DB61ECC3}"/>
              </a:ext>
            </a:extLst>
          </p:cNvPr>
          <p:cNvSpPr txBox="1"/>
          <p:nvPr/>
        </p:nvSpPr>
        <p:spPr>
          <a:xfrm>
            <a:off x="1221617" y="2056874"/>
            <a:ext cx="2686076" cy="658508"/>
          </a:xfrm>
          <a:prstGeom prst="rect">
            <a:avLst/>
          </a:prstGeom>
          <a:noFill/>
          <a:ln>
            <a:noFill/>
          </a:ln>
        </p:spPr>
        <p:txBody>
          <a:bodyPr wrap="square" lIns="91425" tIns="45700" rIns="91425" bIns="45700" anchor="t" anchorCtr="0">
            <a:noAutofit/>
          </a:bodyPr>
          <a:lstStyle/>
          <a:p>
            <a:pPr marL="0" marR="0" lvl="0" indent="-69850" algn="ctr" defTabSz="914400" rtl="0" eaLnBrk="1" fontAlgn="auto" latinLnBrk="0" hangingPunct="1">
              <a:lnSpc>
                <a:spcPct val="100000"/>
              </a:lnSpc>
              <a:spcBef>
                <a:spcPts val="0"/>
              </a:spcBef>
              <a:spcAft>
                <a:spcPts val="0"/>
              </a:spcAft>
              <a:buClr>
                <a:srgbClr val="000000"/>
              </a:buClr>
              <a:buSzPct val="122222"/>
              <a:buFont typeface="Arial"/>
              <a:buNone/>
              <a:tabLst/>
              <a:defRPr/>
            </a:pPr>
            <a:r>
              <a:rPr kumimoji="0" lang="es" sz="1800" b="0" i="0" u="none" strike="noStrike" kern="0" cap="none" spc="0" normalizeH="0" baseline="0" noProof="0" dirty="0">
                <a:ln>
                  <a:noFill/>
                </a:ln>
                <a:solidFill>
                  <a:srgbClr val="434343"/>
                </a:solidFill>
                <a:effectLst/>
                <a:uLnTx/>
                <a:uFillTx/>
                <a:latin typeface="Calibri"/>
                <a:ea typeface="Roboto"/>
                <a:cs typeface="Calibri"/>
                <a:sym typeface="Roboto"/>
              </a:rPr>
              <a:t>La Región Central se consolida como la </a:t>
            </a:r>
            <a:r>
              <a:rPr kumimoji="0" lang="es" sz="1800" b="1" i="0" u="none" strike="noStrike" kern="0" cap="none" spc="0" normalizeH="0" baseline="0" noProof="0" dirty="0">
                <a:ln>
                  <a:noFill/>
                </a:ln>
                <a:solidFill>
                  <a:srgbClr val="002060"/>
                </a:solidFill>
                <a:effectLst/>
                <a:uLnTx/>
                <a:uFillTx/>
                <a:latin typeface="Calibri"/>
                <a:ea typeface="Roboto"/>
                <a:cs typeface="Calibri"/>
                <a:sym typeface="Roboto"/>
              </a:rPr>
              <a:t>despensa agroalimentaria</a:t>
            </a:r>
            <a:r>
              <a:rPr kumimoji="0" lang="es" sz="1800" b="0" i="0" u="none" strike="noStrike" kern="0" cap="none" spc="0" normalizeH="0" baseline="0" noProof="0" dirty="0">
                <a:ln>
                  <a:noFill/>
                </a:ln>
                <a:solidFill>
                  <a:srgbClr val="434343"/>
                </a:solidFill>
                <a:effectLst/>
                <a:uLnTx/>
                <a:uFillTx/>
                <a:latin typeface="Calibri"/>
                <a:ea typeface="Roboto"/>
                <a:cs typeface="Calibri"/>
                <a:sym typeface="Roboto"/>
              </a:rPr>
              <a:t> </a:t>
            </a:r>
            <a:r>
              <a:rPr lang="es" sz="1800" b="1" dirty="0">
                <a:solidFill>
                  <a:srgbClr val="002060"/>
                </a:solidFill>
                <a:latin typeface="Calibri"/>
                <a:cs typeface="Calibri"/>
                <a:sym typeface="Roboto"/>
              </a:rPr>
              <a:t>saludable</a:t>
            </a:r>
            <a:r>
              <a:rPr kumimoji="0" lang="es" sz="1800" b="0" i="0" u="none" strike="noStrike" kern="0" cap="none" spc="0" normalizeH="0" baseline="0" noProof="0" dirty="0">
                <a:ln>
                  <a:noFill/>
                </a:ln>
                <a:solidFill>
                  <a:srgbClr val="434343"/>
                </a:solidFill>
                <a:effectLst/>
                <a:uLnTx/>
                <a:uFillTx/>
                <a:latin typeface="Calibri"/>
                <a:ea typeface="Roboto"/>
                <a:cs typeface="Calibri"/>
                <a:sym typeface="Roboto"/>
              </a:rPr>
              <a:t> del país</a:t>
            </a:r>
            <a:r>
              <a:rPr kumimoji="0" lang="es-ES_tradnl" sz="1800" b="0" i="0" u="none" strike="noStrike" kern="0" cap="none" spc="0" normalizeH="0" baseline="0" noProof="0" dirty="0">
                <a:ln>
                  <a:noFill/>
                </a:ln>
                <a:solidFill>
                  <a:srgbClr val="434343"/>
                </a:solidFill>
                <a:effectLst/>
                <a:uLnTx/>
                <a:uFillTx/>
                <a:latin typeface="Calibri"/>
                <a:ea typeface="Roboto"/>
                <a:cs typeface="Calibri"/>
                <a:sym typeface="Roboto"/>
              </a:rPr>
              <a:t>.</a:t>
            </a:r>
            <a:endParaRPr kumimoji="0" lang="es" sz="1800" b="0" i="0" u="none" strike="noStrike" kern="0" cap="none" spc="0" normalizeH="0" baseline="0" noProof="0" dirty="0">
              <a:ln>
                <a:noFill/>
              </a:ln>
              <a:solidFill>
                <a:srgbClr val="434343"/>
              </a:solidFill>
              <a:effectLst/>
              <a:uLnTx/>
              <a:uFillTx/>
              <a:latin typeface="Calibri"/>
              <a:ea typeface="Roboto"/>
              <a:cs typeface="Calibri"/>
              <a:sym typeface="Roboto"/>
            </a:endParaRPr>
          </a:p>
          <a:p>
            <a:pPr marL="0" marR="0" lvl="0" indent="0" algn="ctr" defTabSz="914400" rtl="0" eaLnBrk="1" fontAlgn="auto" latinLnBrk="0" hangingPunct="1">
              <a:lnSpc>
                <a:spcPct val="100000"/>
              </a:lnSpc>
              <a:spcBef>
                <a:spcPts val="0"/>
              </a:spcBef>
              <a:spcAft>
                <a:spcPts val="0"/>
              </a:spcAft>
              <a:buClr>
                <a:srgbClr val="595959"/>
              </a:buClr>
              <a:buSzTx/>
              <a:buFont typeface="PT Sans"/>
              <a:buNone/>
              <a:tabLst/>
              <a:defRPr/>
            </a:pPr>
            <a:endParaRPr kumimoji="0" sz="1800" b="0" i="0" u="none" strike="noStrike" kern="0" cap="none" spc="0" normalizeH="0" baseline="0" noProof="0" dirty="0">
              <a:ln>
                <a:noFill/>
              </a:ln>
              <a:solidFill>
                <a:srgbClr val="434343"/>
              </a:solidFill>
              <a:effectLst/>
              <a:uLnTx/>
              <a:uFillTx/>
              <a:latin typeface="Calibri"/>
              <a:ea typeface="Roboto"/>
              <a:cs typeface="Calibri"/>
              <a:sym typeface="Roboto"/>
            </a:endParaRPr>
          </a:p>
        </p:txBody>
      </p:sp>
      <p:pic>
        <p:nvPicPr>
          <p:cNvPr id="6" name="Imagen 5"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9" name="CuadroTexto 8"/>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de cuentas 2017</a:t>
            </a:r>
          </a:p>
        </p:txBody>
      </p:sp>
      <p:cxnSp>
        <p:nvCxnSpPr>
          <p:cNvPr id="11" name="Conector recto 10"/>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pic>
        <p:nvPicPr>
          <p:cNvPr id="12" name="Imagen 11" descr="DESPENS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69362" y="1410009"/>
            <a:ext cx="1238252" cy="1238252"/>
          </a:xfrm>
          <a:prstGeom prst="rect">
            <a:avLst/>
          </a:prstGeom>
        </p:spPr>
      </p:pic>
      <p:sp>
        <p:nvSpPr>
          <p:cNvPr id="13" name="Shape 200"/>
          <p:cNvSpPr txBox="1"/>
          <p:nvPr/>
        </p:nvSpPr>
        <p:spPr>
          <a:xfrm>
            <a:off x="6211455" y="2782475"/>
            <a:ext cx="1952678" cy="1121003"/>
          </a:xfrm>
          <a:prstGeom prst="rect">
            <a:avLst/>
          </a:prstGeom>
          <a:noFill/>
          <a:ln>
            <a:noFill/>
          </a:ln>
        </p:spPr>
        <p:txBody>
          <a:bodyPr wrap="square" lIns="91425" tIns="91425" rIns="91425" bIns="91425" anchor="t" anchorCtr="0">
            <a:noAutofit/>
          </a:bodyPr>
          <a:lstStyle/>
          <a:p>
            <a:pPr lvl="0" algn="ctr">
              <a:lnSpc>
                <a:spcPct val="90000"/>
              </a:lnSpc>
            </a:pPr>
            <a:r>
              <a:rPr lang="es" sz="2400" b="1" dirty="0">
                <a:solidFill>
                  <a:srgbClr val="FFFFFF"/>
                </a:solidFill>
                <a:latin typeface="Calibri"/>
                <a:ea typeface="Roboto"/>
                <a:cs typeface="Calibri"/>
                <a:sym typeface="Roboto"/>
              </a:rPr>
              <a:t>DESARROLLO RURAL</a:t>
            </a:r>
          </a:p>
        </p:txBody>
      </p:sp>
    </p:spTree>
    <p:extLst>
      <p:ext uri="{BB962C8B-B14F-4D97-AF65-F5344CB8AC3E}">
        <p14:creationId xmlns:p14="http://schemas.microsoft.com/office/powerpoint/2010/main" val="2272823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11" name="Rectángulo 10">
            <a:extLst>
              <a:ext uri="{FF2B5EF4-FFF2-40B4-BE49-F238E27FC236}">
                <a16:creationId xmlns:a16="http://schemas.microsoft.com/office/drawing/2014/main" id="{99596B82-5FE0-402B-9A89-3BA18A98F36F}"/>
              </a:ext>
            </a:extLst>
          </p:cNvPr>
          <p:cNvSpPr/>
          <p:nvPr/>
        </p:nvSpPr>
        <p:spPr>
          <a:xfrm>
            <a:off x="5082904" y="2405298"/>
            <a:ext cx="4061096" cy="20928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rgbClr val="595959">
                    <a:lumMod val="75000"/>
                  </a:srgbClr>
                </a:solidFill>
                <a:effectLst/>
                <a:uLnTx/>
                <a:uFillTx/>
                <a:latin typeface="Calibri"/>
                <a:cs typeface="Calibri"/>
                <a:sym typeface="Arial"/>
              </a:rPr>
              <a:t>6</a:t>
            </a:r>
            <a:r>
              <a:rPr kumimoji="0" lang="es-CO" sz="1400" b="1" i="0" u="none" strike="noStrike" kern="0" cap="none" spc="0" normalizeH="0" baseline="0" noProof="0" dirty="0">
                <a:ln>
                  <a:noFill/>
                </a:ln>
                <a:solidFill>
                  <a:srgbClr val="595959">
                    <a:lumMod val="75000"/>
                  </a:srgbClr>
                </a:solidFill>
                <a:effectLst/>
                <a:uLnTx/>
                <a:uFillTx/>
                <a:latin typeface="Calibri"/>
                <a:cs typeface="Calibri"/>
                <a:sym typeface="Arial"/>
              </a:rPr>
              <a:t> Programas Formulados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1" i="0" u="none" strike="noStrike" kern="0" cap="none" spc="0" normalizeH="0" baseline="0" noProof="0" dirty="0">
              <a:ln>
                <a:noFill/>
              </a:ln>
              <a:solidFill>
                <a:srgbClr val="595959">
                  <a:lumMod val="75000"/>
                </a:srgbClr>
              </a:solidFill>
              <a:effectLst/>
              <a:uLnTx/>
              <a:uFillTx/>
              <a:latin typeface="Calibri"/>
              <a:cs typeface="Calibri"/>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rgbClr val="595959">
                    <a:lumMod val="75000"/>
                  </a:srgbClr>
                </a:solidFill>
                <a:effectLst/>
                <a:uLnTx/>
                <a:uFillTx/>
                <a:latin typeface="Calibri"/>
                <a:cs typeface="Calibri"/>
                <a:sym typeface="Arial"/>
              </a:rPr>
              <a:t>76</a:t>
            </a:r>
            <a:r>
              <a:rPr kumimoji="0" lang="es-CO" sz="1400" b="1" i="0" u="none" strike="noStrike" kern="0" cap="none" spc="0" normalizeH="0" baseline="0" noProof="0" dirty="0">
                <a:ln>
                  <a:noFill/>
                </a:ln>
                <a:solidFill>
                  <a:srgbClr val="595959">
                    <a:lumMod val="75000"/>
                  </a:srgbClr>
                </a:solidFill>
                <a:effectLst/>
                <a:uLnTx/>
                <a:uFillTx/>
                <a:latin typeface="Calibri"/>
                <a:cs typeface="Calibri"/>
                <a:sym typeface="Arial"/>
              </a:rPr>
              <a:t> Proyectos Identificados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1" i="0" u="none" strike="noStrike" kern="0" cap="none" spc="0" normalizeH="0" baseline="0" noProof="0" dirty="0">
              <a:ln>
                <a:noFill/>
              </a:ln>
              <a:solidFill>
                <a:srgbClr val="595959">
                  <a:lumMod val="75000"/>
                </a:srgbClr>
              </a:solidFill>
              <a:effectLst/>
              <a:uLnTx/>
              <a:uFillTx/>
              <a:latin typeface="Calibri"/>
              <a:cs typeface="Calibri"/>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rgbClr val="595959">
                    <a:lumMod val="75000"/>
                  </a:srgbClr>
                </a:solidFill>
                <a:effectLst/>
                <a:uLnTx/>
                <a:uFillTx/>
                <a:latin typeface="Calibri"/>
                <a:cs typeface="Calibri"/>
                <a:sym typeface="Arial"/>
              </a:rPr>
              <a:t>2</a:t>
            </a:r>
            <a:r>
              <a:rPr kumimoji="0" lang="es-CO" sz="1400" b="1" i="0" u="none" strike="noStrike" kern="0" cap="none" spc="0" normalizeH="0" baseline="0" noProof="0" dirty="0">
                <a:ln>
                  <a:noFill/>
                </a:ln>
                <a:solidFill>
                  <a:srgbClr val="595959">
                    <a:lumMod val="75000"/>
                  </a:srgbClr>
                </a:solidFill>
                <a:effectLst/>
                <a:uLnTx/>
                <a:uFillTx/>
                <a:latin typeface="Calibri"/>
                <a:cs typeface="Calibri"/>
                <a:sym typeface="Arial"/>
              </a:rPr>
              <a:t> Priorizados en Implementación: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1" i="0" u="none" strike="noStrike" kern="0" cap="none" spc="0" normalizeH="0" baseline="0" noProof="0" dirty="0">
              <a:ln>
                <a:noFill/>
              </a:ln>
              <a:solidFill>
                <a:srgbClr val="595959">
                  <a:lumMod val="75000"/>
                </a:srgbClr>
              </a:solidFill>
              <a:effectLst/>
              <a:uLnTx/>
              <a:uFillTx/>
              <a:latin typeface="Calibri"/>
              <a:cs typeface="Calibri"/>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1" i="0" u="none" strike="noStrike" kern="0" cap="none" spc="0" normalizeH="0" baseline="0" noProof="0" dirty="0">
                <a:ln>
                  <a:noFill/>
                </a:ln>
                <a:solidFill>
                  <a:srgbClr val="595959">
                    <a:lumMod val="75000"/>
                  </a:srgbClr>
                </a:solidFill>
                <a:effectLst/>
                <a:uLnTx/>
                <a:uFillTx/>
                <a:latin typeface="Calibri"/>
                <a:cs typeface="Calibri"/>
                <a:sym typeface="Arial"/>
              </a:rPr>
              <a:t>Compras Institucionales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1" i="0" u="none" strike="noStrike" kern="0" cap="none" spc="0" normalizeH="0" baseline="0" noProof="0" dirty="0">
                <a:ln>
                  <a:noFill/>
                </a:ln>
                <a:solidFill>
                  <a:srgbClr val="595959">
                    <a:lumMod val="75000"/>
                  </a:srgbClr>
                </a:solidFill>
                <a:effectLst/>
                <a:uLnTx/>
                <a:uFillTx/>
                <a:latin typeface="Calibri"/>
                <a:cs typeface="Calibri"/>
                <a:sym typeface="Arial"/>
              </a:rPr>
              <a:t>Cambio Verde</a:t>
            </a:r>
            <a:endParaRPr kumimoji="0" lang="es-CO" sz="1400" b="0" i="0" u="none" strike="noStrike" kern="0" cap="none" spc="0" normalizeH="0" baseline="0" noProof="0" dirty="0">
              <a:ln>
                <a:noFill/>
              </a:ln>
              <a:solidFill>
                <a:srgbClr val="595959">
                  <a:lumMod val="75000"/>
                </a:srgbClr>
              </a:solidFill>
              <a:effectLst/>
              <a:uLnTx/>
              <a:uFillTx/>
              <a:latin typeface="Calibri"/>
              <a:cs typeface="Calibri"/>
              <a:sym typeface="Arial"/>
            </a:endParaRPr>
          </a:p>
        </p:txBody>
      </p:sp>
      <p:sp>
        <p:nvSpPr>
          <p:cNvPr id="13" name="Rectángulo 20">
            <a:extLst>
              <a:ext uri="{FF2B5EF4-FFF2-40B4-BE49-F238E27FC236}">
                <a16:creationId xmlns:a16="http://schemas.microsoft.com/office/drawing/2014/main" id="{AA40DA92-9F81-40C0-BA22-AAC0A7341A0B}"/>
              </a:ext>
            </a:extLst>
          </p:cNvPr>
          <p:cNvSpPr/>
          <p:nvPr/>
        </p:nvSpPr>
        <p:spPr>
          <a:xfrm>
            <a:off x="430049" y="147223"/>
            <a:ext cx="8165437"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0" cap="none" spc="0" normalizeH="0" baseline="0" noProof="0" dirty="0">
                <a:ln>
                  <a:noFill/>
                </a:ln>
                <a:solidFill>
                  <a:srgbClr val="000066"/>
                </a:solidFill>
                <a:effectLst/>
                <a:uLnTx/>
                <a:uFillTx/>
                <a:latin typeface="Calibri"/>
                <a:cs typeface="Calibri"/>
                <a:sym typeface="Arial"/>
              </a:rPr>
              <a:t>ESTRATEGIA DE SEGURIDAD ALIMENTARIA </a:t>
            </a:r>
            <a:r>
              <a:rPr kumimoji="0" lang="es-CO" sz="2800" b="0" i="0" u="none" strike="noStrike" kern="0" cap="none" spc="0" normalizeH="0" baseline="0" noProof="0" dirty="0">
                <a:ln>
                  <a:noFill/>
                </a:ln>
                <a:solidFill>
                  <a:srgbClr val="000066"/>
                </a:solidFill>
                <a:effectLst/>
                <a:uLnTx/>
                <a:uFillTx/>
                <a:latin typeface="Calibri"/>
                <a:cs typeface="Calibri"/>
                <a:sym typeface="Arial"/>
              </a:rPr>
              <a:t>Y ECONOMIA RURAL PARA LA REGION CENTRAL </a:t>
            </a:r>
          </a:p>
        </p:txBody>
      </p:sp>
      <p:pic>
        <p:nvPicPr>
          <p:cNvPr id="20" name="Picture 2" descr="https://public.boxcloud.com/api/2.0/internal_files/215012867890/versions/227229522994/representations/jpg_paged_2048x2048/content/1.jpg?access_token=1!5NfVajSAeX5_5bLIX_a1qdMAPs6Q4rvrDuJZiPAk9KehJQBh7wYhj5fJTy9AS_3Mkn_0_1_VYzR9romsU2PwGRZyYcFkA_ARIi--Lir6KztGlxi0pSaHkGZF_X9bSFMvzIYPc6eY-ZgtZLLFpmjlLCyaHYt1dRIJvp5AGwxH3GBbjTge1rCj7BTbJVzyULlzpETZ3fGOGp73gTx0jVhH7JEoJikJdJK8ounJSeyFMb2RyNnVFn8mPYXWYCjoz68QUiv4PW6TTGSkRLozx1R6WuZf_yko4NCpnkI51BscdxCOdHX_ATS4ABhNJZ9rJ4DHVR5ssGYlyh9zJ5pNZr6IoMfDZ4ORqLYiaflO6Lny780sG5XDDguCgFW9nY1pL5io4AxSuN2bRZmTKWT5FQ..&amp;box_client_name=box-content-preview&amp;box_client_version=1.20.2">
            <a:extLst>
              <a:ext uri="{FF2B5EF4-FFF2-40B4-BE49-F238E27FC236}">
                <a16:creationId xmlns:a16="http://schemas.microsoft.com/office/drawing/2014/main" id="{9352DC47-4392-4471-9E7B-5C62486C3C0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1139" y="1844326"/>
            <a:ext cx="2691890" cy="1794224"/>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Imagen 13"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5" name="CuadroTexto 14"/>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algn="l" defTabSz="1068559" rtl="0" eaLnBrk="1" fontAlgn="auto" latinLnBrk="0" hangingPunct="1">
              <a:lnSpc>
                <a:spcPct val="9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EEEEEE">
                    <a:lumMod val="50000"/>
                  </a:srgbClr>
                </a:solidFill>
                <a:effectLst/>
                <a:uLnTx/>
                <a:uFillTx/>
                <a:latin typeface="Calibri"/>
                <a:ea typeface="+mn-ea"/>
                <a:cs typeface="Calibri"/>
                <a:sym typeface="Arial"/>
              </a:rPr>
              <a:t>Rendición de cuentas 2017</a:t>
            </a:r>
          </a:p>
        </p:txBody>
      </p:sp>
      <p:cxnSp>
        <p:nvCxnSpPr>
          <p:cNvPr id="16" name="Conector recto 15"/>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pic>
        <p:nvPicPr>
          <p:cNvPr id="2" name="Imagen 1" descr="FAO_logo.sv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8631" y="2212894"/>
            <a:ext cx="820614" cy="833606"/>
          </a:xfrm>
          <a:prstGeom prst="rect">
            <a:avLst/>
          </a:prstGeom>
        </p:spPr>
      </p:pic>
      <p:sp>
        <p:nvSpPr>
          <p:cNvPr id="23" name="Rectángulo 22">
            <a:extLst>
              <a:ext uri="{FF2B5EF4-FFF2-40B4-BE49-F238E27FC236}">
                <a16:creationId xmlns:a16="http://schemas.microsoft.com/office/drawing/2014/main" id="{4188EDEB-7D00-4181-8B18-7056021EB08C}"/>
              </a:ext>
            </a:extLst>
          </p:cNvPr>
          <p:cNvSpPr/>
          <p:nvPr/>
        </p:nvSpPr>
        <p:spPr>
          <a:xfrm>
            <a:off x="4869359" y="1828937"/>
            <a:ext cx="2943688" cy="338554"/>
          </a:xfrm>
          <a:prstGeom prst="rect">
            <a:avLst/>
          </a:prstGeom>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srgbClr val="000066"/>
                </a:solidFill>
                <a:effectLst/>
                <a:uLnTx/>
                <a:uFillTx/>
                <a:latin typeface="Calibri"/>
                <a:cs typeface="Calibri"/>
                <a:sym typeface="Arial"/>
              </a:rPr>
              <a:t>PRINCIPALES LOGROS</a:t>
            </a:r>
          </a:p>
        </p:txBody>
      </p:sp>
      <p:cxnSp>
        <p:nvCxnSpPr>
          <p:cNvPr id="24" name="Conector recto 23"/>
          <p:cNvCxnSpPr/>
          <p:nvPr/>
        </p:nvCxnSpPr>
        <p:spPr>
          <a:xfrm>
            <a:off x="4494114" y="1309559"/>
            <a:ext cx="0" cy="3638028"/>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6" name="Rectángulo 25"/>
          <p:cNvSpPr/>
          <p:nvPr/>
        </p:nvSpPr>
        <p:spPr>
          <a:xfrm>
            <a:off x="0" y="61388"/>
            <a:ext cx="69117" cy="1018566"/>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214061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sp>
        <p:nvSpPr>
          <p:cNvPr id="17" name="Rectángulo 16">
            <a:extLst>
              <a:ext uri="{FF2B5EF4-FFF2-40B4-BE49-F238E27FC236}">
                <a16:creationId xmlns:a16="http://schemas.microsoft.com/office/drawing/2014/main" id="{4D644282-E41A-4DA3-94E2-AF7E20301D59}"/>
              </a:ext>
            </a:extLst>
          </p:cNvPr>
          <p:cNvSpPr/>
          <p:nvPr/>
        </p:nvSpPr>
        <p:spPr>
          <a:xfrm>
            <a:off x="3016126" y="1523872"/>
            <a:ext cx="5585605" cy="1046440"/>
          </a:xfrm>
          <a:prstGeom prst="rect">
            <a:avLst/>
          </a:prstGeom>
        </p:spPr>
        <p:txBody>
          <a:bodyPr wrap="square">
            <a:spAutoFit/>
          </a:bodyPr>
          <a:lstStyle/>
          <a:p>
            <a:pPr marL="171450" marR="0" lvl="0" indent="-171450" algn="l" defTabSz="914400" rtl="0" eaLnBrk="1" fontAlgn="ctr" latinLnBrk="0" hangingPunct="1">
              <a:lnSpc>
                <a:spcPct val="100000"/>
              </a:lnSpc>
              <a:spcBef>
                <a:spcPts val="0"/>
              </a:spcBef>
              <a:spcAft>
                <a:spcPts val="0"/>
              </a:spcAft>
              <a:buClrTx/>
              <a:buSzTx/>
              <a:buFont typeface="Arial"/>
              <a:buChar char="•"/>
              <a:tabLst/>
              <a:defRPr/>
            </a:pPr>
            <a:r>
              <a:rPr kumimoji="0" lang="es-CO" sz="2000" b="0" i="0" u="none" strike="noStrike" kern="0" cap="none" spc="0" normalizeH="0" baseline="0" noProof="0" dirty="0">
                <a:ln>
                  <a:noFill/>
                </a:ln>
                <a:solidFill>
                  <a:srgbClr val="000000"/>
                </a:solidFill>
                <a:effectLst/>
                <a:uLnTx/>
                <a:uFillTx/>
                <a:latin typeface="Calibri"/>
                <a:cs typeface="Calibri"/>
                <a:sym typeface="Arial"/>
              </a:rPr>
              <a:t>1 </a:t>
            </a:r>
            <a:r>
              <a:rPr kumimoji="0" lang="es-CO" sz="1400" b="0" i="0" u="none" strike="noStrike" kern="0" cap="none" spc="0" normalizeH="0" baseline="0" noProof="0" dirty="0">
                <a:ln>
                  <a:noFill/>
                </a:ln>
                <a:solidFill>
                  <a:srgbClr val="000000"/>
                </a:solidFill>
                <a:effectLst/>
                <a:uLnTx/>
                <a:uFillTx/>
                <a:latin typeface="Calibri"/>
                <a:cs typeface="Calibri"/>
                <a:sym typeface="Arial"/>
              </a:rPr>
              <a:t>Proyecto ajustado para financiación con recursos del Sistema General de Regalías. </a:t>
            </a:r>
          </a:p>
          <a:p>
            <a:pPr marL="171450" marR="0" lvl="0" indent="-171450" algn="l" defTabSz="914400" rtl="0" eaLnBrk="1" fontAlgn="ctr" latinLnBrk="0" hangingPunct="1">
              <a:lnSpc>
                <a:spcPct val="100000"/>
              </a:lnSpc>
              <a:spcBef>
                <a:spcPts val="0"/>
              </a:spcBef>
              <a:spcAft>
                <a:spcPts val="0"/>
              </a:spcAft>
              <a:buClrTx/>
              <a:buSzTx/>
              <a:buFont typeface="Arial"/>
              <a:buChar char="•"/>
              <a:tabLst/>
              <a:defRPr/>
            </a:pPr>
            <a:endParaRPr kumimoji="0" lang="es-CO" sz="1200" b="0" i="0" u="none" strike="noStrike" kern="0" cap="none" spc="0" normalizeH="0" baseline="0" noProof="0" dirty="0">
              <a:ln>
                <a:noFill/>
              </a:ln>
              <a:solidFill>
                <a:srgbClr val="000000"/>
              </a:solidFill>
              <a:effectLst/>
              <a:uLnTx/>
              <a:uFillTx/>
              <a:latin typeface="Calibri"/>
              <a:cs typeface="Calibri"/>
              <a:sym typeface="Arial"/>
            </a:endParaRPr>
          </a:p>
          <a:p>
            <a:pPr marL="171450" marR="0" lvl="0" indent="-171450" algn="l" defTabSz="914400" rtl="0" eaLnBrk="1" fontAlgn="ctr" latinLnBrk="0" hangingPunct="1">
              <a:lnSpc>
                <a:spcPct val="80000"/>
              </a:lnSpc>
              <a:spcBef>
                <a:spcPts val="0"/>
              </a:spcBef>
              <a:spcAft>
                <a:spcPts val="0"/>
              </a:spcAft>
              <a:buClrTx/>
              <a:buSzTx/>
              <a:buFont typeface="Arial"/>
              <a:buChar char="•"/>
              <a:tabLst/>
              <a:defRPr/>
            </a:pPr>
            <a:r>
              <a:rPr kumimoji="0" lang="es-CO" sz="2000" b="0" i="0" u="none" strike="noStrike" kern="0" cap="none" spc="0" normalizeH="0" baseline="0" noProof="0" dirty="0">
                <a:ln>
                  <a:noFill/>
                </a:ln>
                <a:solidFill>
                  <a:srgbClr val="000000"/>
                </a:solidFill>
                <a:effectLst/>
                <a:uLnTx/>
                <a:uFillTx/>
                <a:latin typeface="Calibri"/>
                <a:cs typeface="Calibri"/>
                <a:sym typeface="Arial"/>
              </a:rPr>
              <a:t>1</a:t>
            </a:r>
            <a:r>
              <a:rPr kumimoji="0" lang="es-CO" sz="1400" b="0" i="0" u="none" strike="noStrike" kern="0" cap="none" spc="0" normalizeH="0" baseline="0" noProof="0" dirty="0">
                <a:ln>
                  <a:noFill/>
                </a:ln>
                <a:solidFill>
                  <a:srgbClr val="000000"/>
                </a:solidFill>
                <a:effectLst/>
                <a:uLnTx/>
                <a:uFillTx/>
                <a:latin typeface="Calibri"/>
                <a:cs typeface="Calibri"/>
                <a:sym typeface="Arial"/>
              </a:rPr>
              <a:t> Concurso de méritos para la identificación y localización de familias. </a:t>
            </a:r>
          </a:p>
        </p:txBody>
      </p:sp>
      <p:graphicFrame>
        <p:nvGraphicFramePr>
          <p:cNvPr id="3" name="Tabla 2">
            <a:extLst>
              <a:ext uri="{FF2B5EF4-FFF2-40B4-BE49-F238E27FC236}">
                <a16:creationId xmlns:a16="http://schemas.microsoft.com/office/drawing/2014/main" id="{9798D207-0542-40E1-AE87-98D016EE7A96}"/>
              </a:ext>
            </a:extLst>
          </p:cNvPr>
          <p:cNvGraphicFramePr>
            <a:graphicFrameLocks noGrp="1"/>
          </p:cNvGraphicFramePr>
          <p:nvPr>
            <p:extLst/>
          </p:nvPr>
        </p:nvGraphicFramePr>
        <p:xfrm>
          <a:off x="3101775" y="2693359"/>
          <a:ext cx="5892134" cy="2064939"/>
        </p:xfrm>
        <a:graphic>
          <a:graphicData uri="http://schemas.openxmlformats.org/drawingml/2006/table">
            <a:tbl>
              <a:tblPr>
                <a:tableStyleId>{5C22544A-7EE6-4342-B048-85BDC9FD1C3A}</a:tableStyleId>
              </a:tblPr>
              <a:tblGrid>
                <a:gridCol w="934671">
                  <a:extLst>
                    <a:ext uri="{9D8B030D-6E8A-4147-A177-3AD203B41FA5}">
                      <a16:colId xmlns:a16="http://schemas.microsoft.com/office/drawing/2014/main" val="385203071"/>
                    </a:ext>
                  </a:extLst>
                </a:gridCol>
                <a:gridCol w="669024">
                  <a:extLst>
                    <a:ext uri="{9D8B030D-6E8A-4147-A177-3AD203B41FA5}">
                      <a16:colId xmlns:a16="http://schemas.microsoft.com/office/drawing/2014/main" val="2982860163"/>
                    </a:ext>
                  </a:extLst>
                </a:gridCol>
                <a:gridCol w="754911">
                  <a:extLst>
                    <a:ext uri="{9D8B030D-6E8A-4147-A177-3AD203B41FA5}">
                      <a16:colId xmlns:a16="http://schemas.microsoft.com/office/drawing/2014/main" val="2143623381"/>
                    </a:ext>
                  </a:extLst>
                </a:gridCol>
                <a:gridCol w="3533528">
                  <a:extLst>
                    <a:ext uri="{9D8B030D-6E8A-4147-A177-3AD203B41FA5}">
                      <a16:colId xmlns:a16="http://schemas.microsoft.com/office/drawing/2014/main" val="779504554"/>
                    </a:ext>
                  </a:extLst>
                </a:gridCol>
              </a:tblGrid>
              <a:tr h="64745">
                <a:tc>
                  <a:txBody>
                    <a:bodyPr/>
                    <a:lstStyle/>
                    <a:p>
                      <a:pPr algn="ctr" fontAlgn="b"/>
                      <a:r>
                        <a:rPr lang="es-CO" sz="1000" b="1" u="none" strike="noStrike" dirty="0">
                          <a:solidFill>
                            <a:schemeClr val="bg1"/>
                          </a:solidFill>
                          <a:effectLst/>
                          <a:latin typeface="Calibri"/>
                          <a:cs typeface="Calibri"/>
                        </a:rPr>
                        <a:t>Departamento</a:t>
                      </a:r>
                      <a:endParaRPr lang="es-CO" sz="1000" b="1" i="0" u="none" strike="noStrike" dirty="0">
                        <a:solidFill>
                          <a:schemeClr val="bg1"/>
                        </a:solidFill>
                        <a:effectLst/>
                        <a:latin typeface="Calibri"/>
                        <a:cs typeface="Calibri"/>
                      </a:endParaRPr>
                    </a:p>
                  </a:txBody>
                  <a:tcPr marL="4380" marR="4380" marT="43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66"/>
                    </a:solidFill>
                  </a:tcPr>
                </a:tc>
                <a:tc>
                  <a:txBody>
                    <a:bodyPr/>
                    <a:lstStyle/>
                    <a:p>
                      <a:pPr algn="ctr" fontAlgn="ctr"/>
                      <a:r>
                        <a:rPr lang="es-CO" sz="1000" b="1" u="none" strike="noStrike" dirty="0">
                          <a:solidFill>
                            <a:schemeClr val="bg1"/>
                          </a:solidFill>
                          <a:effectLst/>
                          <a:latin typeface="Calibri"/>
                          <a:cs typeface="Calibri"/>
                        </a:rPr>
                        <a:t>No. Municipios</a:t>
                      </a:r>
                      <a:endParaRPr lang="es-CO" sz="1000" b="1" i="0" u="none" strike="noStrike" dirty="0">
                        <a:solidFill>
                          <a:schemeClr val="bg1"/>
                        </a:solidFill>
                        <a:effectLst/>
                        <a:latin typeface="Calibri"/>
                        <a:cs typeface="Calibri"/>
                      </a:endParaRPr>
                    </a:p>
                  </a:txBody>
                  <a:tcPr marL="4380" marR="4380" marT="43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66"/>
                    </a:solidFill>
                  </a:tcPr>
                </a:tc>
                <a:tc>
                  <a:txBody>
                    <a:bodyPr/>
                    <a:lstStyle/>
                    <a:p>
                      <a:pPr algn="ctr" fontAlgn="ctr"/>
                      <a:r>
                        <a:rPr lang="es-CO" sz="1000" b="1" u="none" strike="noStrike" dirty="0">
                          <a:solidFill>
                            <a:schemeClr val="bg1"/>
                          </a:solidFill>
                          <a:effectLst/>
                          <a:latin typeface="Calibri"/>
                          <a:cs typeface="Calibri"/>
                        </a:rPr>
                        <a:t>N. De productores </a:t>
                      </a:r>
                      <a:endParaRPr lang="es-CO" sz="1000" b="1" i="0" u="none" strike="noStrike" dirty="0">
                        <a:solidFill>
                          <a:schemeClr val="bg1"/>
                        </a:solidFill>
                        <a:effectLst/>
                        <a:latin typeface="Calibri"/>
                        <a:cs typeface="Calibri"/>
                      </a:endParaRPr>
                    </a:p>
                  </a:txBody>
                  <a:tcPr marL="4380" marR="4380" marT="43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66"/>
                    </a:solidFill>
                  </a:tcPr>
                </a:tc>
                <a:tc>
                  <a:txBody>
                    <a:bodyPr/>
                    <a:lstStyle/>
                    <a:p>
                      <a:pPr algn="ctr" fontAlgn="b"/>
                      <a:r>
                        <a:rPr lang="es-CO" sz="1000" b="1" u="none" strike="noStrike" dirty="0">
                          <a:solidFill>
                            <a:schemeClr val="bg1"/>
                          </a:solidFill>
                          <a:effectLst/>
                          <a:latin typeface="Calibri"/>
                          <a:cs typeface="Calibri"/>
                        </a:rPr>
                        <a:t>Productos  Transformados </a:t>
                      </a:r>
                      <a:endParaRPr lang="es-CO" sz="1000" b="1" i="0" u="none" strike="noStrike" dirty="0">
                        <a:solidFill>
                          <a:schemeClr val="bg1"/>
                        </a:solidFill>
                        <a:effectLst/>
                        <a:latin typeface="Calibri"/>
                        <a:cs typeface="Calibri"/>
                      </a:endParaRPr>
                    </a:p>
                  </a:txBody>
                  <a:tcPr marL="4380" marR="4380" marT="43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66"/>
                    </a:solidFill>
                  </a:tcPr>
                </a:tc>
                <a:extLst>
                  <a:ext uri="{0D108BD9-81ED-4DB2-BD59-A6C34878D82A}">
                    <a16:rowId xmlns:a16="http://schemas.microsoft.com/office/drawing/2014/main" val="3154007802"/>
                  </a:ext>
                </a:extLst>
              </a:tr>
              <a:tr h="140514">
                <a:tc>
                  <a:txBody>
                    <a:bodyPr/>
                    <a:lstStyle/>
                    <a:p>
                      <a:pPr algn="ctr" fontAlgn="ctr"/>
                      <a:r>
                        <a:rPr lang="es-CO" sz="1000" u="none" strike="noStrike" dirty="0">
                          <a:solidFill>
                            <a:srgbClr val="FFFFFF"/>
                          </a:solidFill>
                          <a:effectLst/>
                          <a:latin typeface="Calibri"/>
                          <a:cs typeface="Calibri"/>
                        </a:rPr>
                        <a:t>Boyacá</a:t>
                      </a:r>
                      <a:endParaRPr lang="es-CO" sz="1000" b="0" i="0" u="none" strike="noStrike" dirty="0">
                        <a:solidFill>
                          <a:srgbClr val="FFFFFF"/>
                        </a:solidFill>
                        <a:effectLst/>
                        <a:latin typeface="Calibri"/>
                        <a:cs typeface="Calibri"/>
                      </a:endParaRPr>
                    </a:p>
                  </a:txBody>
                  <a:tcPr marL="4380" marR="4380" marT="43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fontAlgn="ctr"/>
                      <a:r>
                        <a:rPr lang="es-CO" sz="1000" u="none" strike="noStrike" dirty="0">
                          <a:effectLst/>
                          <a:latin typeface="Calibri"/>
                          <a:cs typeface="Calibri"/>
                        </a:rPr>
                        <a:t>7</a:t>
                      </a:r>
                      <a:endParaRPr lang="es-CO" sz="1000" b="0" i="0" u="none" strike="noStrike" dirty="0">
                        <a:solidFill>
                          <a:srgbClr val="000000"/>
                        </a:solidFill>
                        <a:effectLst/>
                        <a:latin typeface="Calibri"/>
                        <a:cs typeface="Calibri"/>
                      </a:endParaRPr>
                    </a:p>
                  </a:txBody>
                  <a:tcPr marL="4380" marR="4380" marT="43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ctr"/>
                      <a:r>
                        <a:rPr lang="es-CO" sz="1000" u="none" strike="noStrike" dirty="0">
                          <a:effectLst/>
                          <a:latin typeface="Calibri"/>
                          <a:cs typeface="Calibri"/>
                        </a:rPr>
                        <a:t>140</a:t>
                      </a:r>
                      <a:endParaRPr lang="es-CO" sz="1000" b="0" i="0" u="none" strike="noStrike" dirty="0">
                        <a:solidFill>
                          <a:srgbClr val="000000"/>
                        </a:solidFill>
                        <a:effectLst/>
                        <a:latin typeface="Calibri"/>
                        <a:cs typeface="Calibri"/>
                      </a:endParaRPr>
                    </a:p>
                  </a:txBody>
                  <a:tcPr marL="4380" marR="4380" marT="43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s-CO" sz="1000" u="none" strike="noStrike" dirty="0">
                          <a:effectLst/>
                          <a:latin typeface="Calibri"/>
                          <a:cs typeface="Calibri"/>
                        </a:rPr>
                        <a:t>Queso / Yogurt / Amasijos / Artesanías</a:t>
                      </a:r>
                      <a:endParaRPr lang="es-CO" sz="1000" b="0" i="0" u="none" strike="noStrike" dirty="0">
                        <a:solidFill>
                          <a:srgbClr val="000000"/>
                        </a:solidFill>
                        <a:effectLst/>
                        <a:latin typeface="Calibri"/>
                        <a:cs typeface="Calibri"/>
                      </a:endParaRPr>
                    </a:p>
                  </a:txBody>
                  <a:tcPr marL="4380" marR="4380" marT="43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623587324"/>
                  </a:ext>
                </a:extLst>
              </a:tr>
              <a:tr h="547436">
                <a:tc>
                  <a:txBody>
                    <a:bodyPr/>
                    <a:lstStyle/>
                    <a:p>
                      <a:pPr algn="ctr" fontAlgn="ctr"/>
                      <a:r>
                        <a:rPr lang="es-CO" sz="1000" u="none" strike="noStrike" dirty="0">
                          <a:solidFill>
                            <a:srgbClr val="FFFFFF"/>
                          </a:solidFill>
                          <a:effectLst/>
                          <a:latin typeface="Calibri"/>
                          <a:cs typeface="Calibri"/>
                        </a:rPr>
                        <a:t>Cundinamarca</a:t>
                      </a:r>
                      <a:endParaRPr lang="es-CO" sz="1000" b="0" i="0" u="none" strike="noStrike" dirty="0">
                        <a:solidFill>
                          <a:srgbClr val="FFFFFF"/>
                        </a:solidFill>
                        <a:effectLst/>
                        <a:latin typeface="Calibri"/>
                        <a:cs typeface="Calibri"/>
                      </a:endParaRPr>
                    </a:p>
                  </a:txBody>
                  <a:tcPr marL="4380" marR="4380" marT="43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fontAlgn="ctr"/>
                      <a:r>
                        <a:rPr lang="es-CO" sz="1000" u="none" strike="noStrike" dirty="0">
                          <a:effectLst/>
                          <a:latin typeface="Calibri"/>
                          <a:cs typeface="Calibri"/>
                        </a:rPr>
                        <a:t>16</a:t>
                      </a:r>
                      <a:endParaRPr lang="es-CO" sz="1000" b="0" i="0" u="none" strike="noStrike" dirty="0">
                        <a:solidFill>
                          <a:srgbClr val="000000"/>
                        </a:solidFill>
                        <a:effectLst/>
                        <a:latin typeface="Calibri"/>
                        <a:cs typeface="Calibri"/>
                      </a:endParaRPr>
                    </a:p>
                  </a:txBody>
                  <a:tcPr marL="4380" marR="4380" marT="43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s-CO" sz="1000" u="none" strike="noStrike" dirty="0">
                          <a:effectLst/>
                          <a:latin typeface="Calibri"/>
                          <a:cs typeface="Calibri"/>
                        </a:rPr>
                        <a:t>320</a:t>
                      </a:r>
                      <a:endParaRPr lang="es-CO" sz="1000" b="0" i="0" u="none" strike="noStrike" dirty="0">
                        <a:solidFill>
                          <a:srgbClr val="000000"/>
                        </a:solidFill>
                        <a:effectLst/>
                        <a:latin typeface="Calibri"/>
                        <a:cs typeface="Calibri"/>
                      </a:endParaRPr>
                    </a:p>
                  </a:txBody>
                  <a:tcPr marL="4380" marR="4380" marT="43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r>
                        <a:rPr lang="es-CO" sz="1000" u="none" strike="noStrike" dirty="0">
                          <a:effectLst/>
                          <a:latin typeface="Calibri"/>
                          <a:cs typeface="Calibri"/>
                        </a:rPr>
                        <a:t>Café / Miel y derivados /  Panela / Amasijos / Postres</a:t>
                      </a:r>
                      <a:br>
                        <a:rPr lang="es-CO" sz="1000" u="none" strike="noStrike" dirty="0">
                          <a:effectLst/>
                          <a:latin typeface="Calibri"/>
                          <a:cs typeface="Calibri"/>
                        </a:rPr>
                      </a:br>
                      <a:r>
                        <a:rPr lang="es-CO" sz="1000" u="none" strike="noStrike" dirty="0">
                          <a:effectLst/>
                          <a:latin typeface="Calibri"/>
                          <a:cs typeface="Calibri"/>
                        </a:rPr>
                        <a:t>Huevos / Harina sagú Frutos secos Mermeladas Derivados lácteos / Semillas Charcutería / Chúcula / Conservas / Flores /</a:t>
                      </a:r>
                      <a:r>
                        <a:rPr lang="es-CO" sz="1000" u="none" strike="noStrike" baseline="0" dirty="0">
                          <a:effectLst/>
                          <a:latin typeface="Calibri"/>
                          <a:cs typeface="Calibri"/>
                        </a:rPr>
                        <a:t> </a:t>
                      </a:r>
                      <a:r>
                        <a:rPr lang="es-CO" sz="1000" u="none" strike="noStrike" dirty="0">
                          <a:effectLst/>
                          <a:latin typeface="Calibri"/>
                          <a:cs typeface="Calibri"/>
                        </a:rPr>
                        <a:t>Artesanías</a:t>
                      </a:r>
                      <a:endParaRPr lang="es-CO" sz="1000" b="0" i="0" u="none" strike="noStrike" dirty="0">
                        <a:solidFill>
                          <a:srgbClr val="000000"/>
                        </a:solidFill>
                        <a:effectLst/>
                        <a:latin typeface="Calibri"/>
                        <a:cs typeface="Calibri"/>
                      </a:endParaRPr>
                    </a:p>
                  </a:txBody>
                  <a:tcPr marL="4380" marR="4380" marT="43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89333703"/>
                  </a:ext>
                </a:extLst>
              </a:tr>
              <a:tr h="276154">
                <a:tc>
                  <a:txBody>
                    <a:bodyPr/>
                    <a:lstStyle/>
                    <a:p>
                      <a:pPr algn="ctr" fontAlgn="ctr"/>
                      <a:r>
                        <a:rPr lang="es-CO" sz="1000" u="none" strike="noStrike" dirty="0">
                          <a:solidFill>
                            <a:srgbClr val="FFFFFF"/>
                          </a:solidFill>
                          <a:effectLst/>
                          <a:latin typeface="Calibri"/>
                          <a:cs typeface="Calibri"/>
                        </a:rPr>
                        <a:t>Meta</a:t>
                      </a:r>
                      <a:endParaRPr lang="es-CO" sz="1000" b="0" i="0" u="none" strike="noStrike" dirty="0">
                        <a:solidFill>
                          <a:srgbClr val="FFFFFF"/>
                        </a:solidFill>
                        <a:effectLst/>
                        <a:latin typeface="Calibri"/>
                        <a:cs typeface="Calibri"/>
                      </a:endParaRPr>
                    </a:p>
                  </a:txBody>
                  <a:tcPr marL="4380" marR="4380" marT="43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fontAlgn="ctr"/>
                      <a:r>
                        <a:rPr lang="es-CO" sz="1000" u="none" strike="noStrike" dirty="0">
                          <a:effectLst/>
                          <a:latin typeface="Calibri"/>
                          <a:cs typeface="Calibri"/>
                        </a:rPr>
                        <a:t>8</a:t>
                      </a:r>
                      <a:endParaRPr lang="es-CO" sz="1000" b="0" i="0" u="none" strike="noStrike" dirty="0">
                        <a:solidFill>
                          <a:srgbClr val="000000"/>
                        </a:solidFill>
                        <a:effectLst/>
                        <a:latin typeface="Calibri"/>
                        <a:cs typeface="Calibri"/>
                      </a:endParaRPr>
                    </a:p>
                  </a:txBody>
                  <a:tcPr marL="4380" marR="4380" marT="43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ctr" fontAlgn="ctr"/>
                      <a:r>
                        <a:rPr lang="es-CO" sz="1000" u="none" strike="noStrike" dirty="0">
                          <a:effectLst/>
                          <a:latin typeface="Calibri"/>
                          <a:cs typeface="Calibri"/>
                        </a:rPr>
                        <a:t>160</a:t>
                      </a:r>
                      <a:endParaRPr lang="es-CO" sz="1000" b="0" i="0" u="none" strike="noStrike" dirty="0">
                        <a:solidFill>
                          <a:srgbClr val="000000"/>
                        </a:solidFill>
                        <a:effectLst/>
                        <a:latin typeface="Calibri"/>
                        <a:cs typeface="Calibri"/>
                      </a:endParaRPr>
                    </a:p>
                  </a:txBody>
                  <a:tcPr marL="4380" marR="4380" marT="43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l" fontAlgn="b"/>
                      <a:r>
                        <a:rPr lang="pt-BR" sz="1000" u="none" strike="noStrike" dirty="0">
                          <a:effectLst/>
                          <a:latin typeface="Calibri"/>
                          <a:cs typeface="Calibri"/>
                        </a:rPr>
                        <a:t>Café / </a:t>
                      </a:r>
                      <a:r>
                        <a:rPr lang="pt-BR" sz="1000" u="none" strike="noStrike" dirty="0" err="1">
                          <a:effectLst/>
                          <a:latin typeface="Calibri"/>
                          <a:cs typeface="Calibri"/>
                        </a:rPr>
                        <a:t>Cacao</a:t>
                      </a:r>
                      <a:r>
                        <a:rPr lang="pt-BR" sz="1000" u="none" strike="noStrike" dirty="0">
                          <a:effectLst/>
                          <a:latin typeface="Calibri"/>
                          <a:cs typeface="Calibri"/>
                        </a:rPr>
                        <a:t> / Panela / Derivados lácteos / </a:t>
                      </a:r>
                      <a:r>
                        <a:rPr lang="pt-BR" sz="1000" u="none" strike="noStrike" dirty="0" err="1">
                          <a:effectLst/>
                          <a:latin typeface="Calibri"/>
                          <a:cs typeface="Calibri"/>
                        </a:rPr>
                        <a:t>Amasijos</a:t>
                      </a:r>
                      <a:r>
                        <a:rPr lang="pt-BR" sz="1000" u="none" strike="noStrike" baseline="0" dirty="0">
                          <a:effectLst/>
                          <a:latin typeface="Calibri"/>
                          <a:cs typeface="Calibri"/>
                        </a:rPr>
                        <a:t> / </a:t>
                      </a:r>
                      <a:r>
                        <a:rPr lang="pt-BR" sz="1000" u="none" strike="noStrike" dirty="0" err="1">
                          <a:effectLst/>
                          <a:latin typeface="Calibri"/>
                          <a:cs typeface="Calibri"/>
                        </a:rPr>
                        <a:t>Pulpa</a:t>
                      </a:r>
                      <a:r>
                        <a:rPr lang="pt-BR" sz="1000" u="none" strike="noStrike" dirty="0">
                          <a:effectLst/>
                          <a:latin typeface="Calibri"/>
                          <a:cs typeface="Calibri"/>
                        </a:rPr>
                        <a:t> de fruta</a:t>
                      </a:r>
                      <a:endParaRPr lang="pt-BR" sz="1000" b="0" i="0" u="none" strike="noStrike" dirty="0">
                        <a:solidFill>
                          <a:srgbClr val="000000"/>
                        </a:solidFill>
                        <a:effectLst/>
                        <a:latin typeface="Calibri"/>
                        <a:cs typeface="Calibri"/>
                      </a:endParaRPr>
                    </a:p>
                  </a:txBody>
                  <a:tcPr marL="4380" marR="4380" marT="43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944267063"/>
                  </a:ext>
                </a:extLst>
              </a:tr>
              <a:tr h="276154">
                <a:tc>
                  <a:txBody>
                    <a:bodyPr/>
                    <a:lstStyle/>
                    <a:p>
                      <a:pPr algn="ctr" fontAlgn="ctr"/>
                      <a:r>
                        <a:rPr lang="es-CO" sz="1000" u="none" strike="noStrike" dirty="0">
                          <a:solidFill>
                            <a:srgbClr val="FFFFFF"/>
                          </a:solidFill>
                          <a:effectLst/>
                          <a:latin typeface="Calibri"/>
                          <a:cs typeface="Calibri"/>
                        </a:rPr>
                        <a:t>Tolima</a:t>
                      </a:r>
                      <a:endParaRPr lang="es-CO" sz="1000" b="0" i="0" u="none" strike="noStrike" dirty="0">
                        <a:solidFill>
                          <a:srgbClr val="FFFFFF"/>
                        </a:solidFill>
                        <a:effectLst/>
                        <a:latin typeface="Calibri"/>
                        <a:cs typeface="Calibri"/>
                      </a:endParaRPr>
                    </a:p>
                  </a:txBody>
                  <a:tcPr marL="4380" marR="4380" marT="43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fontAlgn="ctr"/>
                      <a:r>
                        <a:rPr lang="es-CO" sz="1000" u="none" strike="noStrike" dirty="0">
                          <a:effectLst/>
                          <a:latin typeface="Calibri"/>
                          <a:cs typeface="Calibri"/>
                        </a:rPr>
                        <a:t>10</a:t>
                      </a:r>
                      <a:endParaRPr lang="es-CO" sz="1000" b="0" i="0" u="none" strike="noStrike" dirty="0">
                        <a:solidFill>
                          <a:srgbClr val="000000"/>
                        </a:solidFill>
                        <a:effectLst/>
                        <a:latin typeface="Calibri"/>
                        <a:cs typeface="Calibri"/>
                      </a:endParaRPr>
                    </a:p>
                  </a:txBody>
                  <a:tcPr marL="4380" marR="4380" marT="43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D9D9"/>
                    </a:solidFill>
                  </a:tcPr>
                </a:tc>
                <a:tc>
                  <a:txBody>
                    <a:bodyPr/>
                    <a:lstStyle/>
                    <a:p>
                      <a:pPr algn="ctr" fontAlgn="ctr"/>
                      <a:r>
                        <a:rPr lang="es-CO" sz="1000" u="none" strike="noStrike" dirty="0">
                          <a:effectLst/>
                          <a:latin typeface="Calibri"/>
                          <a:cs typeface="Calibri"/>
                        </a:rPr>
                        <a:t>200</a:t>
                      </a:r>
                      <a:endParaRPr lang="es-CO" sz="1000" b="0" i="0" u="none" strike="noStrike" dirty="0">
                        <a:solidFill>
                          <a:srgbClr val="000000"/>
                        </a:solidFill>
                        <a:effectLst/>
                        <a:latin typeface="Calibri"/>
                        <a:cs typeface="Calibri"/>
                      </a:endParaRPr>
                    </a:p>
                  </a:txBody>
                  <a:tcPr marL="4380" marR="4380" marT="43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D9D9"/>
                    </a:solidFill>
                  </a:tcPr>
                </a:tc>
                <a:tc>
                  <a:txBody>
                    <a:bodyPr/>
                    <a:lstStyle/>
                    <a:p>
                      <a:pPr algn="l" fontAlgn="b"/>
                      <a:r>
                        <a:rPr lang="pt-BR" sz="1000" u="none" strike="noStrike" dirty="0">
                          <a:effectLst/>
                          <a:latin typeface="Calibri"/>
                          <a:cs typeface="Calibri"/>
                        </a:rPr>
                        <a:t>Café / </a:t>
                      </a:r>
                      <a:r>
                        <a:rPr lang="pt-BR" sz="1000" u="none" strike="noStrike" dirty="0" err="1">
                          <a:effectLst/>
                          <a:latin typeface="Calibri"/>
                          <a:cs typeface="Calibri"/>
                        </a:rPr>
                        <a:t>Cacao</a:t>
                      </a:r>
                      <a:r>
                        <a:rPr lang="pt-BR" sz="1000" u="none" strike="noStrike" dirty="0">
                          <a:effectLst/>
                          <a:latin typeface="Calibri"/>
                          <a:cs typeface="Calibri"/>
                        </a:rPr>
                        <a:t> / </a:t>
                      </a:r>
                      <a:r>
                        <a:rPr lang="pt-BR" sz="1000" u="none" strike="noStrike" dirty="0" err="1">
                          <a:effectLst/>
                          <a:latin typeface="Calibri"/>
                          <a:cs typeface="Calibri"/>
                        </a:rPr>
                        <a:t>Amasijos</a:t>
                      </a:r>
                      <a:r>
                        <a:rPr lang="pt-BR" sz="1000" u="none" strike="noStrike" dirty="0">
                          <a:effectLst/>
                          <a:latin typeface="Calibri"/>
                          <a:cs typeface="Calibri"/>
                        </a:rPr>
                        <a:t> / </a:t>
                      </a:r>
                      <a:r>
                        <a:rPr lang="pt-BR" sz="1000" u="none" strike="noStrike" dirty="0" err="1">
                          <a:effectLst/>
                          <a:latin typeface="Calibri"/>
                          <a:cs typeface="Calibri"/>
                        </a:rPr>
                        <a:t>Pulpas</a:t>
                      </a:r>
                      <a:r>
                        <a:rPr lang="pt-BR" sz="1000" u="none" strike="noStrike" dirty="0">
                          <a:effectLst/>
                          <a:latin typeface="Calibri"/>
                          <a:cs typeface="Calibri"/>
                        </a:rPr>
                        <a:t> de frutas / Derivados lácteos / </a:t>
                      </a:r>
                      <a:r>
                        <a:rPr lang="pt-BR" sz="1000" u="none" strike="noStrike" dirty="0" err="1">
                          <a:effectLst/>
                          <a:latin typeface="Calibri"/>
                          <a:cs typeface="Calibri"/>
                        </a:rPr>
                        <a:t>Artesanias</a:t>
                      </a:r>
                      <a:endParaRPr lang="pt-BR" sz="1000" b="0" i="0" u="none" strike="noStrike" dirty="0">
                        <a:solidFill>
                          <a:srgbClr val="000000"/>
                        </a:solidFill>
                        <a:effectLst/>
                        <a:latin typeface="Calibri"/>
                        <a:cs typeface="Calibri"/>
                      </a:endParaRPr>
                    </a:p>
                  </a:txBody>
                  <a:tcPr marL="4380" marR="4380" marT="43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D9D9"/>
                    </a:solidFill>
                  </a:tcPr>
                </a:tc>
                <a:extLst>
                  <a:ext uri="{0D108BD9-81ED-4DB2-BD59-A6C34878D82A}">
                    <a16:rowId xmlns:a16="http://schemas.microsoft.com/office/drawing/2014/main" val="1559439125"/>
                  </a:ext>
                </a:extLst>
              </a:tr>
              <a:tr h="140514">
                <a:tc>
                  <a:txBody>
                    <a:bodyPr/>
                    <a:lstStyle/>
                    <a:p>
                      <a:pPr algn="ctr" fontAlgn="ctr"/>
                      <a:r>
                        <a:rPr lang="es-CO" sz="1000" u="none" strike="noStrike" dirty="0">
                          <a:solidFill>
                            <a:srgbClr val="FFFFFF"/>
                          </a:solidFill>
                          <a:effectLst/>
                          <a:latin typeface="Calibri"/>
                          <a:cs typeface="Calibri"/>
                        </a:rPr>
                        <a:t>Bogotá</a:t>
                      </a:r>
                      <a:endParaRPr lang="es-CO" sz="1000" b="0" i="0" u="none" strike="noStrike" dirty="0">
                        <a:solidFill>
                          <a:srgbClr val="FFFFFF"/>
                        </a:solidFill>
                        <a:effectLst/>
                        <a:latin typeface="Calibri"/>
                        <a:cs typeface="Calibri"/>
                      </a:endParaRPr>
                    </a:p>
                  </a:txBody>
                  <a:tcPr marL="4380" marR="4380" marT="43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fontAlgn="ctr"/>
                      <a:r>
                        <a:rPr lang="es-CO" sz="1000" u="none" strike="noStrike" dirty="0">
                          <a:effectLst/>
                          <a:latin typeface="Calibri"/>
                          <a:cs typeface="Calibri"/>
                        </a:rPr>
                        <a:t>1</a:t>
                      </a:r>
                      <a:endParaRPr lang="es-CO" sz="1000" b="0" i="0" u="none" strike="noStrike" dirty="0">
                        <a:solidFill>
                          <a:srgbClr val="000000"/>
                        </a:solidFill>
                        <a:effectLst/>
                        <a:latin typeface="Calibri"/>
                        <a:cs typeface="Calibri"/>
                      </a:endParaRPr>
                    </a:p>
                  </a:txBody>
                  <a:tcPr marL="4380" marR="4380" marT="43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ctr" fontAlgn="ctr"/>
                      <a:r>
                        <a:rPr lang="es-CO" sz="1000" u="none" strike="noStrike" dirty="0">
                          <a:effectLst/>
                          <a:latin typeface="Calibri"/>
                          <a:cs typeface="Calibri"/>
                        </a:rPr>
                        <a:t>100</a:t>
                      </a:r>
                      <a:endParaRPr lang="es-CO" sz="1000" b="0" i="0" u="none" strike="noStrike" dirty="0">
                        <a:solidFill>
                          <a:srgbClr val="000000"/>
                        </a:solidFill>
                        <a:effectLst/>
                        <a:latin typeface="Calibri"/>
                        <a:cs typeface="Calibri"/>
                      </a:endParaRPr>
                    </a:p>
                  </a:txBody>
                  <a:tcPr marL="4380" marR="4380" marT="43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l" fontAlgn="b"/>
                      <a:r>
                        <a:rPr lang="es-CO" sz="1000" u="none" strike="noStrike" dirty="0">
                          <a:effectLst/>
                          <a:latin typeface="Calibri"/>
                          <a:cs typeface="Calibri"/>
                        </a:rPr>
                        <a:t>Amasijos / Amaranto / Quinua / </a:t>
                      </a:r>
                      <a:r>
                        <a:rPr lang="es-CO" sz="1000" u="none" strike="noStrike" dirty="0" err="1">
                          <a:effectLst/>
                          <a:latin typeface="Calibri"/>
                          <a:cs typeface="Calibri"/>
                        </a:rPr>
                        <a:t>Yacón</a:t>
                      </a:r>
                      <a:endParaRPr lang="es-CO" sz="1000" b="0" i="0" u="none" strike="noStrike" dirty="0">
                        <a:solidFill>
                          <a:srgbClr val="000000"/>
                        </a:solidFill>
                        <a:effectLst/>
                        <a:latin typeface="Calibri"/>
                        <a:cs typeface="Calibri"/>
                      </a:endParaRPr>
                    </a:p>
                  </a:txBody>
                  <a:tcPr marL="4380" marR="4380" marT="43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156717804"/>
                  </a:ext>
                </a:extLst>
              </a:tr>
              <a:tr h="309429">
                <a:tc>
                  <a:txBody>
                    <a:bodyPr/>
                    <a:lstStyle/>
                    <a:p>
                      <a:pPr algn="ctr" fontAlgn="b"/>
                      <a:r>
                        <a:rPr lang="es-CO" sz="1000" b="1" u="none" strike="noStrike" dirty="0">
                          <a:solidFill>
                            <a:srgbClr val="FFFFFF"/>
                          </a:solidFill>
                          <a:effectLst/>
                          <a:latin typeface="Calibri"/>
                          <a:cs typeface="Calibri"/>
                        </a:rPr>
                        <a:t>TOTAL</a:t>
                      </a:r>
                      <a:endParaRPr lang="es-CO" sz="1000" b="1" i="0" u="none" strike="noStrike" dirty="0">
                        <a:solidFill>
                          <a:srgbClr val="FFFFFF"/>
                        </a:solidFill>
                        <a:effectLst/>
                        <a:latin typeface="Calibri"/>
                        <a:cs typeface="Calibri"/>
                      </a:endParaRPr>
                    </a:p>
                  </a:txBody>
                  <a:tcPr marL="4380" marR="4380" marT="43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fontAlgn="ctr"/>
                      <a:r>
                        <a:rPr lang="es-CO" sz="1000" b="1" u="none" strike="noStrike" dirty="0">
                          <a:effectLst/>
                          <a:latin typeface="Calibri"/>
                          <a:cs typeface="Calibri"/>
                        </a:rPr>
                        <a:t>42</a:t>
                      </a:r>
                      <a:endParaRPr lang="es-CO" sz="1000" b="1" i="0" u="none" strike="noStrike" dirty="0">
                        <a:solidFill>
                          <a:srgbClr val="000000"/>
                        </a:solidFill>
                        <a:effectLst/>
                        <a:latin typeface="Calibri"/>
                        <a:cs typeface="Calibri"/>
                      </a:endParaRPr>
                    </a:p>
                  </a:txBody>
                  <a:tcPr marL="4380" marR="4380" marT="43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D9D9"/>
                    </a:solidFill>
                  </a:tcPr>
                </a:tc>
                <a:tc>
                  <a:txBody>
                    <a:bodyPr/>
                    <a:lstStyle/>
                    <a:p>
                      <a:pPr algn="ctr" fontAlgn="ctr"/>
                      <a:r>
                        <a:rPr lang="es-CO" sz="1000" u="none" strike="noStrike" dirty="0">
                          <a:effectLst/>
                          <a:latin typeface="Calibri"/>
                          <a:cs typeface="Calibri"/>
                        </a:rPr>
                        <a:t> 920</a:t>
                      </a:r>
                      <a:endParaRPr lang="es-CO" sz="1000" b="0" i="0" u="none" strike="noStrike" dirty="0">
                        <a:solidFill>
                          <a:srgbClr val="000000"/>
                        </a:solidFill>
                        <a:effectLst/>
                        <a:latin typeface="Calibri"/>
                        <a:cs typeface="Calibri"/>
                      </a:endParaRPr>
                    </a:p>
                  </a:txBody>
                  <a:tcPr marL="4380" marR="4380" marT="43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D9D9"/>
                    </a:solidFill>
                  </a:tcPr>
                </a:tc>
                <a:tc>
                  <a:txBody>
                    <a:bodyPr/>
                    <a:lstStyle/>
                    <a:p>
                      <a:pPr algn="l" fontAlgn="b"/>
                      <a:r>
                        <a:rPr lang="es-CO" sz="1000" u="none" strike="noStrike" dirty="0">
                          <a:effectLst/>
                          <a:latin typeface="Calibri"/>
                          <a:cs typeface="Calibri"/>
                        </a:rPr>
                        <a:t> </a:t>
                      </a:r>
                      <a:endParaRPr lang="es-CO" sz="1000" b="0" i="0" u="none" strike="noStrike" dirty="0">
                        <a:solidFill>
                          <a:srgbClr val="000000"/>
                        </a:solidFill>
                        <a:effectLst/>
                        <a:latin typeface="Calibri"/>
                        <a:cs typeface="Calibri"/>
                      </a:endParaRPr>
                    </a:p>
                  </a:txBody>
                  <a:tcPr marL="4380" marR="4380" marT="438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D9D9"/>
                    </a:solidFill>
                  </a:tcPr>
                </a:tc>
                <a:extLst>
                  <a:ext uri="{0D108BD9-81ED-4DB2-BD59-A6C34878D82A}">
                    <a16:rowId xmlns:a16="http://schemas.microsoft.com/office/drawing/2014/main" val="776556084"/>
                  </a:ext>
                </a:extLst>
              </a:tr>
            </a:tbl>
          </a:graphicData>
        </a:graphic>
      </p:graphicFrame>
      <p:sp>
        <p:nvSpPr>
          <p:cNvPr id="18" name="Rectángulo 17">
            <a:extLst>
              <a:ext uri="{FF2B5EF4-FFF2-40B4-BE49-F238E27FC236}">
                <a16:creationId xmlns:a16="http://schemas.microsoft.com/office/drawing/2014/main" id="{E88E815F-C147-4E24-8D68-591BB0072192}"/>
              </a:ext>
            </a:extLst>
          </p:cNvPr>
          <p:cNvSpPr/>
          <p:nvPr/>
        </p:nvSpPr>
        <p:spPr>
          <a:xfrm>
            <a:off x="69116" y="80673"/>
            <a:ext cx="7559700" cy="954107"/>
          </a:xfrm>
          <a:prstGeom prst="rect">
            <a:avLst/>
          </a:prstGeom>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a:noFill/>
                </a:ln>
                <a:solidFill>
                  <a:srgbClr val="000066"/>
                </a:solidFill>
                <a:effectLst/>
                <a:uLnTx/>
                <a:uFillTx/>
                <a:latin typeface="Calibri"/>
                <a:cs typeface="Calibri"/>
                <a:sym typeface="Arial"/>
              </a:rPr>
              <a:t>PROYECTO DE </a:t>
            </a:r>
            <a:r>
              <a:rPr kumimoji="0" lang="es-CO" sz="2800" b="1" i="0" u="none" strike="noStrike" kern="0" cap="none" spc="0" normalizeH="0" baseline="0" noProof="0" dirty="0">
                <a:ln>
                  <a:noFill/>
                </a:ln>
                <a:solidFill>
                  <a:srgbClr val="000066"/>
                </a:solidFill>
                <a:effectLst/>
                <a:uLnTx/>
                <a:uFillTx/>
                <a:latin typeface="Calibri"/>
                <a:cs typeface="Calibri"/>
                <a:sym typeface="Arial"/>
              </a:rPr>
              <a:t>MEJORAMIENTO DE INGRESO A PEQUEÑOS PRODUCTORES</a:t>
            </a:r>
          </a:p>
        </p:txBody>
      </p:sp>
      <p:pic>
        <p:nvPicPr>
          <p:cNvPr id="8" name="Imagen 7"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9" name="CuadroTexto 8"/>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algn="l" defTabSz="1068559" rtl="0" eaLnBrk="1" fontAlgn="auto" latinLnBrk="0" hangingPunct="1">
              <a:lnSpc>
                <a:spcPct val="9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EEEEEE">
                    <a:lumMod val="50000"/>
                  </a:srgbClr>
                </a:solidFill>
                <a:effectLst/>
                <a:uLnTx/>
                <a:uFillTx/>
                <a:latin typeface="Calibri"/>
                <a:ea typeface="+mn-ea"/>
                <a:cs typeface="Calibri"/>
                <a:sym typeface="Arial"/>
              </a:rPr>
              <a:t>Rendición de cuentas 2017</a:t>
            </a:r>
          </a:p>
        </p:txBody>
      </p:sp>
      <p:cxnSp>
        <p:nvCxnSpPr>
          <p:cNvPr id="10" name="Conector recto 9"/>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ángulo 12"/>
          <p:cNvSpPr/>
          <p:nvPr/>
        </p:nvSpPr>
        <p:spPr>
          <a:xfrm>
            <a:off x="0" y="61388"/>
            <a:ext cx="69117" cy="1018566"/>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Rectángulo 15">
            <a:extLst>
              <a:ext uri="{FF2B5EF4-FFF2-40B4-BE49-F238E27FC236}">
                <a16:creationId xmlns:a16="http://schemas.microsoft.com/office/drawing/2014/main" id="{4188EDEB-7D00-4181-8B18-7056021EB08C}"/>
              </a:ext>
            </a:extLst>
          </p:cNvPr>
          <p:cNvSpPr/>
          <p:nvPr/>
        </p:nvSpPr>
        <p:spPr>
          <a:xfrm>
            <a:off x="3000223" y="1223291"/>
            <a:ext cx="2943688" cy="338554"/>
          </a:xfrm>
          <a:prstGeom prst="rect">
            <a:avLst/>
          </a:prstGeom>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srgbClr val="000066"/>
                </a:solidFill>
                <a:effectLst/>
                <a:uLnTx/>
                <a:uFillTx/>
                <a:latin typeface="Calibri"/>
                <a:cs typeface="Calibri"/>
                <a:sym typeface="Arial"/>
              </a:rPr>
              <a:t>PRINCIPALES LOGROS</a:t>
            </a:r>
          </a:p>
        </p:txBody>
      </p:sp>
      <p:cxnSp>
        <p:nvCxnSpPr>
          <p:cNvPr id="19" name="Conector recto 18"/>
          <p:cNvCxnSpPr/>
          <p:nvPr/>
        </p:nvCxnSpPr>
        <p:spPr>
          <a:xfrm>
            <a:off x="2857954" y="1123268"/>
            <a:ext cx="0" cy="3282655"/>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pic>
        <p:nvPicPr>
          <p:cNvPr id="11" name="Imagen 10">
            <a:extLst>
              <a:ext uri="{FF2B5EF4-FFF2-40B4-BE49-F238E27FC236}">
                <a16:creationId xmlns:a16="http://schemas.microsoft.com/office/drawing/2014/main" id="{F1744F6F-0299-4CC9-BE00-F21D85F84509}"/>
              </a:ext>
            </a:extLst>
          </p:cNvPr>
          <p:cNvPicPr/>
          <p:nvPr/>
        </p:nvPicPr>
        <p:blipFill rotWithShape="1">
          <a:blip r:embed="rId5" cstate="screen">
            <a:extLst>
              <a:ext uri="{28A0092B-C50C-407E-A947-70E740481C1C}">
                <a14:useLocalDpi xmlns:a14="http://schemas.microsoft.com/office/drawing/2010/main"/>
              </a:ext>
            </a:extLst>
          </a:blip>
          <a:srcRect r="17938"/>
          <a:stretch/>
        </p:blipFill>
        <p:spPr bwMode="auto">
          <a:xfrm>
            <a:off x="88284" y="1281700"/>
            <a:ext cx="2761240" cy="2965789"/>
          </a:xfrm>
          <a:prstGeom prst="rect">
            <a:avLst/>
          </a:prstGeom>
          <a:noFill/>
          <a:ln>
            <a:noFill/>
          </a:ln>
        </p:spPr>
      </p:pic>
    </p:spTree>
    <p:extLst>
      <p:ext uri="{BB962C8B-B14F-4D97-AF65-F5344CB8AC3E}">
        <p14:creationId xmlns:p14="http://schemas.microsoft.com/office/powerpoint/2010/main" val="3784169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67"/>
        <p:cNvGrpSpPr/>
        <p:nvPr/>
      </p:nvGrpSpPr>
      <p:grpSpPr>
        <a:xfrm>
          <a:off x="0" y="0"/>
          <a:ext cx="0" cy="0"/>
          <a:chOff x="0" y="0"/>
          <a:chExt cx="0" cy="0"/>
        </a:xfrm>
      </p:grpSpPr>
      <p:sp>
        <p:nvSpPr>
          <p:cNvPr id="68" name="Shape 68"/>
          <p:cNvSpPr txBox="1"/>
          <p:nvPr/>
        </p:nvSpPr>
        <p:spPr>
          <a:xfrm>
            <a:off x="152265" y="652831"/>
            <a:ext cx="4500812" cy="557479"/>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2800" b="1" i="0" u="none" strike="noStrike" kern="0" cap="none" spc="0" normalizeH="0" baseline="0" noProof="0" dirty="0">
                <a:ln>
                  <a:noFill/>
                </a:ln>
                <a:solidFill>
                  <a:srgbClr val="162365"/>
                </a:solidFill>
                <a:effectLst/>
                <a:uLnTx/>
                <a:uFillTx/>
                <a:latin typeface="Calibri" panose="020F0502020204030204" pitchFamily="34" charset="0"/>
                <a:ea typeface="Roboto"/>
                <a:cs typeface="Calibri" panose="020F0502020204030204" pitchFamily="34" charset="0"/>
                <a:sym typeface="Roboto"/>
              </a:rPr>
              <a:t>MARCO NORMATIVO</a:t>
            </a:r>
            <a:endParaRPr kumimoji="0" lang="es-ES_tradnl" sz="2800" b="1" i="0" u="none" strike="noStrike" kern="0" cap="none" spc="0" normalizeH="0" baseline="0" noProof="0" dirty="0">
              <a:ln>
                <a:noFill/>
              </a:ln>
              <a:solidFill>
                <a:srgbClr val="162365"/>
              </a:solidFill>
              <a:effectLst/>
              <a:uLnTx/>
              <a:uFillTx/>
              <a:latin typeface="Calibri" panose="020F0502020204030204" pitchFamily="34" charset="0"/>
              <a:ea typeface="Roboto"/>
              <a:cs typeface="Calibri" panose="020F0502020204030204" pitchFamily="34" charset="0"/>
              <a:sym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2800" u="none" strike="noStrike" kern="0" cap="none" spc="0" normalizeH="0" baseline="0" noProof="0" dirty="0">
                <a:ln>
                  <a:noFill/>
                </a:ln>
                <a:solidFill>
                  <a:srgbClr val="162365"/>
                </a:solidFill>
                <a:effectLst/>
                <a:uLnTx/>
                <a:uFillTx/>
                <a:latin typeface="Calibri Light"/>
                <a:ea typeface="Roboto"/>
                <a:cs typeface="Calibri Light"/>
                <a:sym typeface="Roboto"/>
              </a:rPr>
              <a:t>HACIA</a:t>
            </a:r>
            <a:r>
              <a:rPr kumimoji="0" lang="es-ES_tradnl" sz="2800" u="none" strike="noStrike" kern="0" cap="none" spc="0" normalizeH="0" baseline="0" noProof="0" dirty="0">
                <a:ln>
                  <a:noFill/>
                </a:ln>
                <a:solidFill>
                  <a:srgbClr val="162365"/>
                </a:solidFill>
                <a:effectLst/>
                <a:uLnTx/>
                <a:uFillTx/>
                <a:latin typeface="Calibri Light"/>
                <a:ea typeface="Roboto"/>
                <a:cs typeface="Calibri Light"/>
                <a:sym typeface="Roboto"/>
              </a:rPr>
              <a:t> </a:t>
            </a:r>
            <a:r>
              <a:rPr kumimoji="0" lang="es" sz="2800" u="none" strike="noStrike" kern="0" cap="none" spc="0" normalizeH="0" baseline="0" noProof="0" dirty="0">
                <a:ln>
                  <a:noFill/>
                </a:ln>
                <a:solidFill>
                  <a:srgbClr val="162365"/>
                </a:solidFill>
                <a:effectLst/>
                <a:uLnTx/>
                <a:uFillTx/>
                <a:latin typeface="Calibri Light"/>
                <a:ea typeface="Roboto"/>
                <a:cs typeface="Calibri Light"/>
                <a:sym typeface="Roboto"/>
              </a:rPr>
              <a:t>LA REGIONALIZACIÓN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1" i="0" u="none" strike="noStrike" kern="0" cap="none" spc="0" normalizeH="0" baseline="0" noProof="0" dirty="0">
              <a:ln>
                <a:noFill/>
              </a:ln>
              <a:solidFill>
                <a:srgbClr val="162365"/>
              </a:solidFill>
              <a:effectLst/>
              <a:uLnTx/>
              <a:uFillTx/>
              <a:latin typeface="Calibri" panose="020F0502020204030204" pitchFamily="34" charset="0"/>
              <a:ea typeface="Roboto"/>
              <a:cs typeface="Calibri" panose="020F0502020204030204" pitchFamily="34" charset="0"/>
              <a:sym typeface="Roboto"/>
            </a:endParaRPr>
          </a:p>
        </p:txBody>
      </p:sp>
      <p:sp>
        <p:nvSpPr>
          <p:cNvPr id="70" name="Shape 70"/>
          <p:cNvSpPr txBox="1"/>
          <p:nvPr/>
        </p:nvSpPr>
        <p:spPr>
          <a:xfrm>
            <a:off x="103240" y="1733373"/>
            <a:ext cx="1493980" cy="209809"/>
          </a:xfrm>
          <a:prstGeom prst="rect">
            <a:avLst/>
          </a:prstGeom>
          <a:noFill/>
          <a:ln>
            <a:noFill/>
          </a:ln>
        </p:spPr>
        <p:txBody>
          <a:bodyPr wrap="square" lIns="91425" tIns="45700" rIns="91425" bIns="45700" anchor="b" anchorCtr="0">
            <a:noAutofit/>
          </a:bodyPr>
          <a:lstStyle/>
          <a:p>
            <a:pPr marL="0" marR="0" lvl="0" indent="0" algn="ctr" defTabSz="914400" rtl="0" eaLnBrk="1" fontAlgn="auto" latinLnBrk="0" hangingPunct="1">
              <a:lnSpc>
                <a:spcPct val="100000"/>
              </a:lnSpc>
              <a:spcBef>
                <a:spcPts val="0"/>
              </a:spcBef>
              <a:spcAft>
                <a:spcPts val="0"/>
              </a:spcAft>
              <a:buClr>
                <a:srgbClr val="595959"/>
              </a:buClr>
              <a:buSzPct val="25000"/>
              <a:buFont typeface="PT Sans"/>
              <a:buNone/>
              <a:tabLst/>
              <a:defRPr/>
            </a:pPr>
            <a:r>
              <a:rPr kumimoji="0" lang="es-ES_tradnl" sz="1000" b="0" i="0" u="none" strike="noStrike" kern="0" cap="none" spc="0" normalizeH="0" baseline="0" noProof="0" dirty="0">
                <a:ln>
                  <a:noFill/>
                </a:ln>
                <a:solidFill>
                  <a:srgbClr val="434343"/>
                </a:solidFill>
                <a:effectLst/>
                <a:uLnTx/>
                <a:uFillTx/>
                <a:latin typeface="Calibri" panose="020F0502020204030204" pitchFamily="34" charset="0"/>
                <a:ea typeface="Roboto"/>
                <a:cs typeface="Calibri" panose="020F0502020204030204" pitchFamily="34" charset="0"/>
                <a:sym typeface="Roboto"/>
              </a:rPr>
              <a:t>El</a:t>
            </a:r>
            <a:r>
              <a:rPr kumimoji="0" lang="es" sz="1000" b="0" i="0" u="none" strike="noStrike" kern="0" cap="none" spc="0" normalizeH="0" baseline="0" noProof="0" dirty="0">
                <a:ln>
                  <a:noFill/>
                </a:ln>
                <a:solidFill>
                  <a:srgbClr val="434343"/>
                </a:solidFill>
                <a:effectLst/>
                <a:uLnTx/>
                <a:uFillTx/>
                <a:latin typeface="Calibri" panose="020F0502020204030204" pitchFamily="34" charset="0"/>
                <a:ea typeface="Roboto"/>
                <a:cs typeface="Calibri" panose="020F0502020204030204" pitchFamily="34" charset="0"/>
                <a:sym typeface="Roboto"/>
              </a:rPr>
              <a:t> Estado </a:t>
            </a:r>
            <a:r>
              <a:rPr lang="es-CO" sz="1000" dirty="0">
                <a:solidFill>
                  <a:srgbClr val="434343"/>
                </a:solidFill>
                <a:latin typeface="Calibri" panose="020F0502020204030204" pitchFamily="34" charset="0"/>
                <a:ea typeface="Roboto"/>
                <a:cs typeface="Calibri" panose="020F0502020204030204" pitchFamily="34" charset="0"/>
                <a:sym typeface="Roboto"/>
              </a:rPr>
              <a:t>Federal</a:t>
            </a:r>
            <a:endParaRPr kumimoji="0" lang="es" sz="1000" b="0" i="0" u="none" strike="noStrike" kern="0" cap="none" spc="0" normalizeH="0" baseline="0" noProof="0" dirty="0">
              <a:ln>
                <a:noFill/>
              </a:ln>
              <a:solidFill>
                <a:srgbClr val="434343"/>
              </a:solidFill>
              <a:effectLst/>
              <a:uLnTx/>
              <a:uFillTx/>
              <a:latin typeface="Calibri" panose="020F0502020204030204" pitchFamily="34" charset="0"/>
              <a:ea typeface="Roboto"/>
              <a:cs typeface="Calibri" panose="020F0502020204030204" pitchFamily="34" charset="0"/>
              <a:sym typeface="Roboto"/>
            </a:endParaRPr>
          </a:p>
        </p:txBody>
      </p:sp>
      <p:sp>
        <p:nvSpPr>
          <p:cNvPr id="71" name="Shape 71"/>
          <p:cNvSpPr txBox="1"/>
          <p:nvPr/>
        </p:nvSpPr>
        <p:spPr>
          <a:xfrm>
            <a:off x="-69120" y="1497316"/>
            <a:ext cx="1838700" cy="236057"/>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DF074F"/>
              </a:buClr>
              <a:buSzTx/>
              <a:buFont typeface="PT Sans"/>
              <a:buNone/>
              <a:tabLst/>
              <a:defRPr/>
            </a:pPr>
            <a:r>
              <a:rPr kumimoji="0" lang="es" sz="1400" b="1" i="0" u="none" strike="noStrike" kern="0" cap="none" spc="0" normalizeH="0" baseline="0" noProof="0" dirty="0">
                <a:ln>
                  <a:noFill/>
                </a:ln>
                <a:solidFill>
                  <a:srgbClr val="162365"/>
                </a:solidFill>
                <a:effectLst/>
                <a:uLnTx/>
                <a:uFillTx/>
                <a:latin typeface="Calibri" panose="020F0502020204030204" pitchFamily="34" charset="0"/>
                <a:ea typeface="Roboto"/>
                <a:cs typeface="Calibri" panose="020F0502020204030204" pitchFamily="34" charset="0"/>
                <a:sym typeface="Roboto"/>
              </a:rPr>
              <a:t>Constitución 1863</a:t>
            </a:r>
          </a:p>
        </p:txBody>
      </p:sp>
      <p:sp>
        <p:nvSpPr>
          <p:cNvPr id="72" name="Shape 72"/>
          <p:cNvSpPr txBox="1"/>
          <p:nvPr/>
        </p:nvSpPr>
        <p:spPr>
          <a:xfrm>
            <a:off x="2008900" y="1431627"/>
            <a:ext cx="2223269" cy="528833"/>
          </a:xfrm>
          <a:prstGeom prst="rect">
            <a:avLst/>
          </a:prstGeom>
          <a:noFill/>
          <a:ln>
            <a:noFill/>
          </a:ln>
        </p:spPr>
        <p:txBody>
          <a:bodyPr wrap="square" lIns="91425" tIns="45700" rIns="91425" bIns="45700" anchor="b" anchorCtr="0">
            <a:noAutofit/>
          </a:bodyPr>
          <a:lstStyle/>
          <a:p>
            <a:pPr marL="0" marR="0" lvl="0" indent="0" algn="ctr" defTabSz="914400" rtl="0" eaLnBrk="1" fontAlgn="auto" latinLnBrk="0" hangingPunct="1">
              <a:lnSpc>
                <a:spcPct val="100000"/>
              </a:lnSpc>
              <a:spcBef>
                <a:spcPts val="0"/>
              </a:spcBef>
              <a:spcAft>
                <a:spcPts val="0"/>
              </a:spcAft>
              <a:buClr>
                <a:srgbClr val="595959"/>
              </a:buClr>
              <a:buSzPct val="25000"/>
              <a:buFont typeface="PT Sans"/>
              <a:buNone/>
              <a:tabLst/>
              <a:defRPr/>
            </a:pPr>
            <a:r>
              <a:rPr kumimoji="0" lang="es" sz="1000" b="0" i="0" u="none" strike="noStrike" kern="0" cap="none" spc="0" normalizeH="0" baseline="0" noProof="0" dirty="0">
                <a:ln>
                  <a:noFill/>
                </a:ln>
                <a:solidFill>
                  <a:srgbClr val="434343"/>
                </a:solidFill>
                <a:effectLst/>
                <a:uLnTx/>
                <a:uFillTx/>
                <a:latin typeface="Calibri" panose="020F0502020204030204" pitchFamily="34" charset="0"/>
                <a:ea typeface="Roboto"/>
                <a:cs typeface="Calibri" panose="020F0502020204030204" pitchFamily="34" charset="0"/>
                <a:sym typeface="Roboto"/>
              </a:rPr>
              <a:t>Reconoce los </a:t>
            </a:r>
            <a:r>
              <a:rPr kumimoji="0" lang="es" sz="1000" b="1" i="0" u="none" strike="noStrike" kern="0" cap="none" spc="0" normalizeH="0" baseline="0" noProof="0" dirty="0">
                <a:ln>
                  <a:noFill/>
                </a:ln>
                <a:solidFill>
                  <a:srgbClr val="434343"/>
                </a:solidFill>
                <a:effectLst/>
                <a:uLnTx/>
                <a:uFillTx/>
                <a:latin typeface="Calibri" panose="020F0502020204030204" pitchFamily="34" charset="0"/>
                <a:ea typeface="Roboto"/>
                <a:cs typeface="Calibri" panose="020F0502020204030204" pitchFamily="34" charset="0"/>
                <a:sym typeface="Roboto"/>
              </a:rPr>
              <a:t>CORPES</a:t>
            </a:r>
            <a:r>
              <a:rPr kumimoji="0" lang="es" sz="1000" b="0" i="0" u="none" strike="noStrike" kern="0" cap="none" spc="0" normalizeH="0" baseline="0" noProof="0" dirty="0">
                <a:ln>
                  <a:noFill/>
                </a:ln>
                <a:solidFill>
                  <a:srgbClr val="434343"/>
                </a:solidFill>
                <a:effectLst/>
                <a:uLnTx/>
                <a:uFillTx/>
                <a:latin typeface="Calibri" panose="020F0502020204030204" pitchFamily="34" charset="0"/>
                <a:ea typeface="Roboto"/>
                <a:cs typeface="Calibri" panose="020F0502020204030204" pitchFamily="34" charset="0"/>
                <a:sym typeface="Roboto"/>
              </a:rPr>
              <a:t> figura que se tomó como estrategia para promover la definición de regiones</a:t>
            </a:r>
          </a:p>
        </p:txBody>
      </p:sp>
      <p:sp>
        <p:nvSpPr>
          <p:cNvPr id="73" name="Shape 73"/>
          <p:cNvSpPr txBox="1"/>
          <p:nvPr/>
        </p:nvSpPr>
        <p:spPr>
          <a:xfrm>
            <a:off x="2423784" y="1197384"/>
            <a:ext cx="1393500" cy="271290"/>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DF074F"/>
              </a:buClr>
              <a:buSzTx/>
              <a:buFont typeface="PT Sans"/>
              <a:buNone/>
              <a:tabLst/>
              <a:defRPr/>
            </a:pPr>
            <a:r>
              <a:rPr kumimoji="0" lang="es" sz="1400" b="1" i="0" u="none" strike="noStrike" kern="0" cap="none" spc="0" normalizeH="0" baseline="0" noProof="0" dirty="0">
                <a:ln>
                  <a:noFill/>
                </a:ln>
                <a:solidFill>
                  <a:srgbClr val="162365"/>
                </a:solidFill>
                <a:effectLst/>
                <a:uLnTx/>
                <a:uFillTx/>
                <a:latin typeface="Calibri" panose="020F0502020204030204" pitchFamily="34" charset="0"/>
                <a:ea typeface="Roboto"/>
                <a:cs typeface="Calibri" panose="020F0502020204030204" pitchFamily="34" charset="0"/>
                <a:sym typeface="Roboto"/>
              </a:rPr>
              <a:t>Ley 76 de 1985</a:t>
            </a:r>
          </a:p>
        </p:txBody>
      </p:sp>
      <p:sp>
        <p:nvSpPr>
          <p:cNvPr id="74" name="Shape 74"/>
          <p:cNvSpPr txBox="1"/>
          <p:nvPr/>
        </p:nvSpPr>
        <p:spPr>
          <a:xfrm>
            <a:off x="4418092" y="1580038"/>
            <a:ext cx="2001184" cy="337227"/>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595959"/>
              </a:buClr>
              <a:buSzPct val="25000"/>
              <a:buFont typeface="PT Sans"/>
              <a:buNone/>
              <a:tabLst/>
              <a:defRPr/>
            </a:pPr>
            <a:r>
              <a:rPr kumimoji="0" lang="es" sz="1000" b="1" i="0" u="none" strike="noStrike" kern="0" cap="none" spc="0" normalizeH="0" baseline="0" noProof="0" dirty="0">
                <a:ln>
                  <a:noFill/>
                </a:ln>
                <a:solidFill>
                  <a:srgbClr val="434343"/>
                </a:solidFill>
                <a:effectLst/>
                <a:uLnTx/>
                <a:uFillTx/>
                <a:latin typeface="Calibri" panose="020F0502020204030204" pitchFamily="34" charset="0"/>
                <a:ea typeface="Roboto"/>
                <a:cs typeface="Calibri" panose="020F0502020204030204" pitchFamily="34" charset="0"/>
                <a:sym typeface="Roboto"/>
              </a:rPr>
              <a:t>ARTÍCULO 30</a:t>
            </a:r>
            <a:r>
              <a:rPr kumimoji="0" lang="es" sz="1000" b="0" i="0" u="none" strike="noStrike" kern="0" cap="none" spc="0" normalizeH="0" baseline="0" noProof="0" dirty="0">
                <a:ln>
                  <a:noFill/>
                </a:ln>
                <a:solidFill>
                  <a:srgbClr val="434343"/>
                </a:solidFill>
                <a:effectLst/>
                <a:uLnTx/>
                <a:uFillTx/>
                <a:latin typeface="Calibri" panose="020F0502020204030204" pitchFamily="34" charset="0"/>
                <a:ea typeface="Roboto"/>
                <a:cs typeface="Calibri" panose="020F0502020204030204" pitchFamily="34" charset="0"/>
                <a:sym typeface="Roboto"/>
              </a:rPr>
              <a:t>. Regiones Administrativas y de Planificación </a:t>
            </a:r>
          </a:p>
        </p:txBody>
      </p:sp>
      <p:sp>
        <p:nvSpPr>
          <p:cNvPr id="75" name="Shape 75"/>
          <p:cNvSpPr txBox="1"/>
          <p:nvPr/>
        </p:nvSpPr>
        <p:spPr>
          <a:xfrm>
            <a:off x="4499334" y="1225139"/>
            <a:ext cx="1838700" cy="392400"/>
          </a:xfrm>
          <a:prstGeom prst="rect">
            <a:avLst/>
          </a:prstGeom>
          <a:noFill/>
          <a:ln>
            <a:noFill/>
          </a:ln>
        </p:spPr>
        <p:txBody>
          <a:bodyPr wrap="square" lIns="91425" tIns="45700" rIns="91425" bIns="45700" anchor="t" anchorCtr="0">
            <a:noAutofit/>
          </a:bodyPr>
          <a:lstStyle/>
          <a:p>
            <a:pPr marL="0" marR="0" lvl="0" indent="-6985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s" sz="1400" b="1" i="0" u="none" strike="noStrike" kern="0" cap="none" spc="0" normalizeH="0" baseline="0" noProof="0" dirty="0">
                <a:ln>
                  <a:noFill/>
                </a:ln>
                <a:solidFill>
                  <a:srgbClr val="162365"/>
                </a:solidFill>
                <a:effectLst/>
                <a:uLnTx/>
                <a:uFillTx/>
                <a:latin typeface="Calibri" panose="020F0502020204030204" pitchFamily="34" charset="0"/>
                <a:ea typeface="Roboto"/>
                <a:cs typeface="Calibri" panose="020F0502020204030204" pitchFamily="34" charset="0"/>
                <a:sym typeface="Roboto"/>
              </a:rPr>
              <a:t>LOOT</a:t>
            </a:r>
          </a:p>
          <a:p>
            <a:pPr marL="0" marR="0" lvl="0" indent="-6985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s" sz="1400" b="1" i="0" u="none" strike="noStrike" kern="0" cap="none" spc="0" normalizeH="0" baseline="0" noProof="0" dirty="0">
                <a:ln>
                  <a:noFill/>
                </a:ln>
                <a:solidFill>
                  <a:srgbClr val="162365"/>
                </a:solidFill>
                <a:effectLst/>
                <a:uLnTx/>
                <a:uFillTx/>
                <a:latin typeface="Calibri" panose="020F0502020204030204" pitchFamily="34" charset="0"/>
                <a:ea typeface="Roboto"/>
                <a:cs typeface="Calibri" panose="020F0502020204030204" pitchFamily="34" charset="0"/>
                <a:sym typeface="Roboto"/>
              </a:rPr>
              <a:t>Ley 1454 de 2011</a:t>
            </a:r>
          </a:p>
        </p:txBody>
      </p:sp>
      <p:sp>
        <p:nvSpPr>
          <p:cNvPr id="76" name="Shape 76"/>
          <p:cNvSpPr txBox="1"/>
          <p:nvPr/>
        </p:nvSpPr>
        <p:spPr>
          <a:xfrm>
            <a:off x="6513626" y="1526117"/>
            <a:ext cx="2374358" cy="414512"/>
          </a:xfrm>
          <a:prstGeom prst="rect">
            <a:avLst/>
          </a:prstGeom>
          <a:noFill/>
          <a:ln>
            <a:noFill/>
          </a:ln>
        </p:spPr>
        <p:txBody>
          <a:bodyPr wrap="square" lIns="91425" tIns="45700" rIns="91425" bIns="45700" anchor="b" anchorCtr="0">
            <a:noAutofit/>
          </a:bodyPr>
          <a:lstStyle/>
          <a:p>
            <a:pPr marL="0" marR="0" lvl="0" indent="0" algn="ctr" defTabSz="914400" rtl="0" eaLnBrk="1" fontAlgn="auto" latinLnBrk="0" hangingPunct="1">
              <a:lnSpc>
                <a:spcPct val="100000"/>
              </a:lnSpc>
              <a:spcBef>
                <a:spcPts val="0"/>
              </a:spcBef>
              <a:spcAft>
                <a:spcPts val="0"/>
              </a:spcAft>
              <a:buClr>
                <a:srgbClr val="595959"/>
              </a:buClr>
              <a:buSzPct val="25000"/>
              <a:buFont typeface="PT Sans"/>
              <a:buNone/>
              <a:tabLst/>
              <a:defRPr/>
            </a:pPr>
            <a:r>
              <a:rPr kumimoji="0" lang="es" sz="1000" b="1" i="0" u="none" strike="noStrike" kern="0" cap="none" spc="0" normalizeH="0" baseline="0" noProof="0" dirty="0">
                <a:ln>
                  <a:noFill/>
                </a:ln>
                <a:solidFill>
                  <a:srgbClr val="434343"/>
                </a:solidFill>
                <a:effectLst/>
                <a:uLnTx/>
                <a:uFillTx/>
                <a:latin typeface="Calibri" panose="020F0502020204030204" pitchFamily="34" charset="0"/>
                <a:ea typeface="Roboto"/>
                <a:cs typeface="Calibri" panose="020F0502020204030204" pitchFamily="34" charset="0"/>
                <a:sym typeface="Roboto"/>
              </a:rPr>
              <a:t>ARTÍCULO 180</a:t>
            </a:r>
            <a:r>
              <a:rPr kumimoji="0" lang="es" sz="1000" b="0" i="0" u="none" strike="noStrike" kern="0" cap="none" spc="0" normalizeH="0" baseline="0" noProof="0" dirty="0">
                <a:ln>
                  <a:noFill/>
                </a:ln>
                <a:solidFill>
                  <a:srgbClr val="434343"/>
                </a:solidFill>
                <a:effectLst/>
                <a:uLnTx/>
                <a:uFillTx/>
                <a:latin typeface="Calibri" panose="020F0502020204030204" pitchFamily="34" charset="0"/>
                <a:ea typeface="Roboto"/>
                <a:cs typeface="Calibri" panose="020F0502020204030204" pitchFamily="34" charset="0"/>
                <a:sym typeface="Roboto"/>
              </a:rPr>
              <a:t>.</a:t>
            </a:r>
          </a:p>
          <a:p>
            <a:pPr lvl="0" algn="ctr">
              <a:buClr>
                <a:srgbClr val="595959"/>
              </a:buClr>
              <a:buSzPct val="25000"/>
              <a:defRPr/>
            </a:pPr>
            <a:r>
              <a:rPr lang="es-CO" sz="1000" dirty="0">
                <a:solidFill>
                  <a:srgbClr val="434343"/>
                </a:solidFill>
                <a:latin typeface="Calibri" panose="020F0502020204030204" pitchFamily="34" charset="0"/>
                <a:ea typeface="Roboto"/>
                <a:cs typeface="Calibri" panose="020F0502020204030204" pitchFamily="34" charset="0"/>
                <a:sym typeface="Roboto"/>
              </a:rPr>
              <a:t>esquemas asociativos territoriales, </a:t>
            </a:r>
            <a:endParaRPr kumimoji="0" lang="es" sz="1000" b="0" i="0" u="none" strike="noStrike" kern="0" cap="none" spc="0" normalizeH="0" baseline="0" noProof="0" dirty="0">
              <a:ln>
                <a:noFill/>
              </a:ln>
              <a:solidFill>
                <a:srgbClr val="434343"/>
              </a:solidFill>
              <a:effectLst/>
              <a:uLnTx/>
              <a:uFillTx/>
              <a:latin typeface="Calibri" panose="020F0502020204030204" pitchFamily="34" charset="0"/>
              <a:ea typeface="Roboto"/>
              <a:cs typeface="Calibri" panose="020F0502020204030204" pitchFamily="34" charset="0"/>
              <a:sym typeface="Roboto"/>
            </a:endParaRPr>
          </a:p>
        </p:txBody>
      </p:sp>
      <p:sp>
        <p:nvSpPr>
          <p:cNvPr id="77" name="Shape 77"/>
          <p:cNvSpPr txBox="1"/>
          <p:nvPr/>
        </p:nvSpPr>
        <p:spPr>
          <a:xfrm>
            <a:off x="6936454" y="1177445"/>
            <a:ext cx="1528186" cy="392400"/>
          </a:xfrm>
          <a:prstGeom prst="rect">
            <a:avLst/>
          </a:prstGeom>
          <a:noFill/>
          <a:ln>
            <a:noFill/>
          </a:ln>
        </p:spPr>
        <p:txBody>
          <a:bodyPr wrap="square" lIns="91425" tIns="45700" rIns="91425" bIns="45700" anchor="t" anchorCtr="0">
            <a:noAutofit/>
          </a:bodyPr>
          <a:lstStyle/>
          <a:p>
            <a:pPr marL="0" marR="0" lvl="0" indent="-6985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s" sz="1400" b="1" i="0" u="none" strike="noStrike" kern="0" cap="none" spc="0" normalizeH="0" baseline="0" noProof="0" dirty="0">
                <a:ln>
                  <a:noFill/>
                </a:ln>
                <a:solidFill>
                  <a:srgbClr val="162365"/>
                </a:solidFill>
                <a:effectLst/>
                <a:uLnTx/>
                <a:uFillTx/>
                <a:latin typeface="Calibri" panose="020F0502020204030204" pitchFamily="34" charset="0"/>
                <a:ea typeface="Roboto"/>
                <a:cs typeface="Calibri" panose="020F0502020204030204" pitchFamily="34" charset="0"/>
                <a:sym typeface="Roboto"/>
              </a:rPr>
              <a:t>PND · Ley 1753</a:t>
            </a:r>
          </a:p>
          <a:p>
            <a:pPr marL="0" marR="0" lvl="0" indent="-6985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s" sz="1400" b="1" i="0" u="none" strike="noStrike" kern="0" cap="none" spc="0" normalizeH="0" baseline="0" noProof="0" dirty="0">
                <a:ln>
                  <a:noFill/>
                </a:ln>
                <a:solidFill>
                  <a:srgbClr val="162365"/>
                </a:solidFill>
                <a:effectLst/>
                <a:uLnTx/>
                <a:uFillTx/>
                <a:latin typeface="Calibri" panose="020F0502020204030204" pitchFamily="34" charset="0"/>
                <a:ea typeface="Roboto"/>
                <a:cs typeface="Calibri" panose="020F0502020204030204" pitchFamily="34" charset="0"/>
                <a:sym typeface="Roboto"/>
              </a:rPr>
              <a:t>de 2015</a:t>
            </a:r>
          </a:p>
        </p:txBody>
      </p:sp>
      <p:sp>
        <p:nvSpPr>
          <p:cNvPr id="78" name="Shape 78"/>
          <p:cNvSpPr txBox="1"/>
          <p:nvPr/>
        </p:nvSpPr>
        <p:spPr>
          <a:xfrm>
            <a:off x="1026190" y="3948388"/>
            <a:ext cx="1838700" cy="370029"/>
          </a:xfrm>
          <a:prstGeom prst="rect">
            <a:avLst/>
          </a:prstGeom>
          <a:noFill/>
          <a:ln>
            <a:noFill/>
          </a:ln>
        </p:spPr>
        <p:txBody>
          <a:bodyPr wrap="square" lIns="91425" tIns="45700" rIns="91425" bIns="45700" anchor="b" anchorCtr="0">
            <a:noAutofit/>
          </a:bodyPr>
          <a:lstStyle/>
          <a:p>
            <a:pPr marL="0" marR="0" lvl="0" indent="0" algn="ctr" defTabSz="914400" rtl="0" eaLnBrk="1" fontAlgn="auto" latinLnBrk="0" hangingPunct="1">
              <a:lnSpc>
                <a:spcPct val="100000"/>
              </a:lnSpc>
              <a:spcBef>
                <a:spcPts val="0"/>
              </a:spcBef>
              <a:spcAft>
                <a:spcPts val="0"/>
              </a:spcAft>
              <a:buClr>
                <a:srgbClr val="595959"/>
              </a:buClr>
              <a:buSzPct val="25000"/>
              <a:buFont typeface="PT Sans"/>
              <a:buNone/>
              <a:tabLst/>
              <a:defRPr/>
            </a:pPr>
            <a:r>
              <a:rPr kumimoji="0" lang="es" sz="1000" b="0" i="0" u="none" strike="noStrike" kern="0" cap="none" spc="0" normalizeH="0" baseline="0" noProof="0" dirty="0">
                <a:ln>
                  <a:noFill/>
                </a:ln>
                <a:solidFill>
                  <a:srgbClr val="434343"/>
                </a:solidFill>
                <a:effectLst/>
                <a:uLnTx/>
                <a:uFillTx/>
                <a:latin typeface="Calibri" panose="020F0502020204030204" pitchFamily="34" charset="0"/>
                <a:ea typeface="Roboto"/>
                <a:cs typeface="Calibri" panose="020F0502020204030204" pitchFamily="34" charset="0"/>
                <a:sym typeface="Roboto"/>
              </a:rPr>
              <a:t>El país</a:t>
            </a:r>
            <a:r>
              <a:rPr kumimoji="0" lang="es" sz="1000" b="1" i="0" u="none" strike="noStrike" kern="0" cap="none" spc="0" normalizeH="0" baseline="0" noProof="0" dirty="0">
                <a:ln>
                  <a:noFill/>
                </a:ln>
                <a:solidFill>
                  <a:srgbClr val="434343"/>
                </a:solidFill>
                <a:effectLst/>
                <a:uLnTx/>
                <a:uFillTx/>
                <a:latin typeface="Calibri" panose="020F0502020204030204" pitchFamily="34" charset="0"/>
                <a:ea typeface="Roboto"/>
                <a:cs typeface="Calibri" panose="020F0502020204030204" pitchFamily="34" charset="0"/>
                <a:sym typeface="Roboto"/>
              </a:rPr>
              <a:t> retornó al régimen de departamentos</a:t>
            </a:r>
            <a:endParaRPr kumimoji="0" lang="es" sz="1000" b="0" i="0" u="none" strike="noStrike" kern="0" cap="none" spc="0" normalizeH="0" baseline="0" noProof="0" dirty="0">
              <a:ln>
                <a:noFill/>
              </a:ln>
              <a:solidFill>
                <a:srgbClr val="434343"/>
              </a:solidFill>
              <a:effectLst/>
              <a:uLnTx/>
              <a:uFillTx/>
              <a:latin typeface="Calibri" panose="020F0502020204030204" pitchFamily="34" charset="0"/>
              <a:ea typeface="Roboto"/>
              <a:cs typeface="Calibri" panose="020F0502020204030204" pitchFamily="34" charset="0"/>
              <a:sym typeface="Roboto"/>
            </a:endParaRPr>
          </a:p>
        </p:txBody>
      </p:sp>
      <p:sp>
        <p:nvSpPr>
          <p:cNvPr id="79" name="Shape 79"/>
          <p:cNvSpPr txBox="1"/>
          <p:nvPr/>
        </p:nvSpPr>
        <p:spPr>
          <a:xfrm>
            <a:off x="1026190" y="3712415"/>
            <a:ext cx="1838700" cy="392400"/>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DF074F"/>
              </a:buClr>
              <a:buSzTx/>
              <a:buFont typeface="PT Sans"/>
              <a:buNone/>
              <a:tabLst/>
              <a:defRPr/>
            </a:pPr>
            <a:r>
              <a:rPr kumimoji="0" lang="es" sz="1400" b="1" i="0" u="none" strike="noStrike" kern="0" cap="none" spc="0" normalizeH="0" baseline="0" noProof="0" dirty="0">
                <a:ln>
                  <a:noFill/>
                </a:ln>
                <a:solidFill>
                  <a:srgbClr val="162365"/>
                </a:solidFill>
                <a:effectLst/>
                <a:uLnTx/>
                <a:uFillTx/>
                <a:latin typeface="Calibri" panose="020F0502020204030204" pitchFamily="34" charset="0"/>
                <a:ea typeface="Roboto"/>
                <a:cs typeface="Calibri" panose="020F0502020204030204" pitchFamily="34" charset="0"/>
                <a:sym typeface="Roboto"/>
              </a:rPr>
              <a:t>Constitución 1886</a:t>
            </a:r>
          </a:p>
        </p:txBody>
      </p:sp>
      <p:sp>
        <p:nvSpPr>
          <p:cNvPr id="80" name="Shape 80"/>
          <p:cNvSpPr txBox="1"/>
          <p:nvPr/>
        </p:nvSpPr>
        <p:spPr>
          <a:xfrm>
            <a:off x="3363403" y="3948388"/>
            <a:ext cx="1838700" cy="508800"/>
          </a:xfrm>
          <a:prstGeom prst="rect">
            <a:avLst/>
          </a:prstGeom>
          <a:noFill/>
          <a:ln>
            <a:noFill/>
          </a:ln>
        </p:spPr>
        <p:txBody>
          <a:bodyPr wrap="square" lIns="91425" tIns="45700" rIns="91425" bIns="45700" anchor="b" anchorCtr="0">
            <a:noAutofit/>
          </a:bodyPr>
          <a:lstStyle/>
          <a:p>
            <a:pPr marL="0" marR="0" lvl="0" indent="0" algn="ctr" defTabSz="914400" rtl="0" eaLnBrk="1" fontAlgn="auto" latinLnBrk="0" hangingPunct="1">
              <a:lnSpc>
                <a:spcPct val="100000"/>
              </a:lnSpc>
              <a:spcBef>
                <a:spcPts val="0"/>
              </a:spcBef>
              <a:spcAft>
                <a:spcPts val="0"/>
              </a:spcAft>
              <a:buClr>
                <a:srgbClr val="595959"/>
              </a:buClr>
              <a:buSzPct val="25000"/>
              <a:buFont typeface="PT Sans"/>
              <a:buNone/>
              <a:tabLst/>
              <a:defRPr/>
            </a:pPr>
            <a:r>
              <a:rPr kumimoji="0" lang="es" sz="1000" b="1" i="0" u="none" strike="noStrike" kern="0" cap="none" spc="0" normalizeH="0" baseline="0" noProof="0" dirty="0">
                <a:ln>
                  <a:noFill/>
                </a:ln>
                <a:solidFill>
                  <a:srgbClr val="434343"/>
                </a:solidFill>
                <a:effectLst/>
                <a:uLnTx/>
                <a:uFillTx/>
                <a:latin typeface="Calibri" panose="020F0502020204030204" pitchFamily="34" charset="0"/>
                <a:ea typeface="Roboto"/>
                <a:cs typeface="Calibri" panose="020F0502020204030204" pitchFamily="34" charset="0"/>
                <a:sym typeface="Roboto"/>
              </a:rPr>
              <a:t>Art. 306 y 325:</a:t>
            </a:r>
            <a:r>
              <a:rPr kumimoji="0" lang="es" sz="1000" b="0" i="0" u="none" strike="noStrike" kern="0" cap="none" spc="0" normalizeH="0" baseline="0" noProof="0" dirty="0">
                <a:ln>
                  <a:noFill/>
                </a:ln>
                <a:solidFill>
                  <a:srgbClr val="434343"/>
                </a:solidFill>
                <a:effectLst/>
                <a:uLnTx/>
                <a:uFillTx/>
                <a:latin typeface="Calibri" panose="020F0502020204030204" pitchFamily="34" charset="0"/>
                <a:ea typeface="Roboto"/>
                <a:cs typeface="Calibri" panose="020F0502020204030204" pitchFamily="34" charset="0"/>
                <a:sym typeface="Roboto"/>
              </a:rPr>
              <a:t> Desarrollo económico y social – Ejecución de Planes y Programas </a:t>
            </a:r>
          </a:p>
        </p:txBody>
      </p:sp>
      <p:sp>
        <p:nvSpPr>
          <p:cNvPr id="81" name="Shape 81"/>
          <p:cNvSpPr txBox="1"/>
          <p:nvPr/>
        </p:nvSpPr>
        <p:spPr>
          <a:xfrm>
            <a:off x="3355344" y="3690044"/>
            <a:ext cx="1838700" cy="392400"/>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DF074F"/>
              </a:buClr>
              <a:buSzTx/>
              <a:buFont typeface="PT Sans"/>
              <a:buNone/>
              <a:tabLst/>
              <a:defRPr/>
            </a:pPr>
            <a:r>
              <a:rPr kumimoji="0" lang="es" sz="1400" b="1" i="0" u="none" strike="noStrike" kern="0" cap="none" spc="0" normalizeH="0" baseline="0" noProof="0" dirty="0">
                <a:ln>
                  <a:noFill/>
                </a:ln>
                <a:solidFill>
                  <a:srgbClr val="162365"/>
                </a:solidFill>
                <a:effectLst/>
                <a:uLnTx/>
                <a:uFillTx/>
                <a:latin typeface="Calibri" panose="020F0502020204030204" pitchFamily="34" charset="0"/>
                <a:ea typeface="Roboto"/>
                <a:cs typeface="Calibri" panose="020F0502020204030204" pitchFamily="34" charset="0"/>
                <a:sym typeface="Roboto"/>
              </a:rPr>
              <a:t>Constitución 1991</a:t>
            </a:r>
          </a:p>
        </p:txBody>
      </p:sp>
      <p:sp>
        <p:nvSpPr>
          <p:cNvPr id="82" name="Shape 82"/>
          <p:cNvSpPr txBox="1"/>
          <p:nvPr/>
        </p:nvSpPr>
        <p:spPr>
          <a:xfrm>
            <a:off x="5706327" y="4079652"/>
            <a:ext cx="1838700" cy="508800"/>
          </a:xfrm>
          <a:prstGeom prst="rect">
            <a:avLst/>
          </a:prstGeom>
          <a:noFill/>
          <a:ln>
            <a:noFill/>
          </a:ln>
        </p:spPr>
        <p:txBody>
          <a:bodyPr wrap="square" lIns="91425" tIns="45700" rIns="91425" bIns="45700" anchor="b" anchorCtr="0">
            <a:noAutofit/>
          </a:bodyPr>
          <a:lstStyle/>
          <a:p>
            <a:pPr marL="0" marR="0" lvl="0" indent="0" algn="ctr" defTabSz="914400" rtl="0" eaLnBrk="1" fontAlgn="auto" latinLnBrk="0" hangingPunct="1">
              <a:lnSpc>
                <a:spcPct val="100000"/>
              </a:lnSpc>
              <a:spcBef>
                <a:spcPts val="0"/>
              </a:spcBef>
              <a:spcAft>
                <a:spcPts val="0"/>
              </a:spcAft>
              <a:buClr>
                <a:srgbClr val="595959"/>
              </a:buClr>
              <a:buSzPct val="25000"/>
              <a:buFont typeface="PT Sans"/>
              <a:buNone/>
              <a:tabLst/>
              <a:defRPr/>
            </a:pPr>
            <a:r>
              <a:rPr kumimoji="0" lang="es" sz="1000" b="1" i="0" u="none" strike="noStrike" kern="0" cap="none" spc="0" normalizeH="0" baseline="0" noProof="0" dirty="0">
                <a:ln>
                  <a:noFill/>
                </a:ln>
                <a:solidFill>
                  <a:srgbClr val="434343"/>
                </a:solidFill>
                <a:effectLst/>
                <a:uLnTx/>
                <a:uFillTx/>
                <a:latin typeface="Calibri" panose="020F0502020204030204" pitchFamily="34" charset="0"/>
                <a:ea typeface="Roboto"/>
                <a:cs typeface="Calibri" panose="020F0502020204030204" pitchFamily="34" charset="0"/>
                <a:sym typeface="Roboto"/>
              </a:rPr>
              <a:t>Artículo 30. </a:t>
            </a:r>
            <a:r>
              <a:rPr kumimoji="0" lang="es" sz="1000" b="0" i="0" u="none" strike="noStrike" kern="0" cap="none" spc="0" normalizeH="0" baseline="0" noProof="0" dirty="0">
                <a:ln>
                  <a:noFill/>
                </a:ln>
                <a:solidFill>
                  <a:srgbClr val="434343"/>
                </a:solidFill>
                <a:effectLst/>
                <a:uLnTx/>
                <a:uFillTx/>
                <a:latin typeface="Calibri" panose="020F0502020204030204" pitchFamily="34" charset="0"/>
                <a:ea typeface="Roboto"/>
                <a:cs typeface="Calibri" panose="020F0502020204030204" pitchFamily="34" charset="0"/>
                <a:sym typeface="Roboto"/>
              </a:rPr>
              <a:t>Región administrativa y de planificación. </a:t>
            </a:r>
          </a:p>
        </p:txBody>
      </p:sp>
      <p:sp>
        <p:nvSpPr>
          <p:cNvPr id="83" name="Shape 83"/>
          <p:cNvSpPr txBox="1"/>
          <p:nvPr/>
        </p:nvSpPr>
        <p:spPr>
          <a:xfrm>
            <a:off x="5401377" y="3757473"/>
            <a:ext cx="2448600" cy="220500"/>
          </a:xfrm>
          <a:prstGeom prst="rect">
            <a:avLst/>
          </a:prstGeom>
          <a:noFill/>
          <a:ln>
            <a:noFill/>
          </a:ln>
        </p:spPr>
        <p:txBody>
          <a:bodyPr wrap="square" lIns="91425" tIns="45700" rIns="91425" bIns="45700" anchor="t" anchorCtr="0">
            <a:noAutofit/>
          </a:bodyPr>
          <a:lstStyle/>
          <a:p>
            <a:pPr marL="0" marR="0" lvl="0" indent="-6985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s" sz="1400" b="1" i="0" u="none" strike="noStrike" kern="0" cap="none" spc="0" normalizeH="0" baseline="0" noProof="0" dirty="0">
                <a:ln>
                  <a:noFill/>
                </a:ln>
                <a:solidFill>
                  <a:srgbClr val="162365"/>
                </a:solidFill>
                <a:effectLst/>
                <a:uLnTx/>
                <a:uFillTx/>
                <a:latin typeface="Calibri" panose="020F0502020204030204" pitchFamily="34" charset="0"/>
                <a:ea typeface="Roboto"/>
                <a:cs typeface="Calibri" panose="020F0502020204030204" pitchFamily="34" charset="0"/>
                <a:sym typeface="Roboto"/>
              </a:rPr>
              <a:t>SGR · Ley 1530 de 2012</a:t>
            </a:r>
          </a:p>
        </p:txBody>
      </p:sp>
      <p:pic>
        <p:nvPicPr>
          <p:cNvPr id="23" name="Imagen 22"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24" name="CuadroTexto 23"/>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de cuentas 2017</a:t>
            </a:r>
          </a:p>
        </p:txBody>
      </p:sp>
      <p:cxnSp>
        <p:nvCxnSpPr>
          <p:cNvPr id="25" name="Conector recto 24"/>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6" name="Rectángulo 25"/>
          <p:cNvSpPr/>
          <p:nvPr/>
        </p:nvSpPr>
        <p:spPr>
          <a:xfrm>
            <a:off x="0" y="159078"/>
            <a:ext cx="69117" cy="1091978"/>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4" name="Imagen 3" descr="curvas.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0129" y="1849123"/>
            <a:ext cx="8003742" cy="1908350"/>
          </a:xfrm>
          <a:prstGeom prst="rect">
            <a:avLst/>
          </a:prstGeom>
        </p:spPr>
      </p:pic>
      <p:sp>
        <p:nvSpPr>
          <p:cNvPr id="22" name="Shape 77">
            <a:extLst>
              <a:ext uri="{FF2B5EF4-FFF2-40B4-BE49-F238E27FC236}">
                <a16:creationId xmlns:a16="http://schemas.microsoft.com/office/drawing/2014/main" id="{042361F8-60B2-46BB-AC2D-340E61A204DF}"/>
              </a:ext>
            </a:extLst>
          </p:cNvPr>
          <p:cNvSpPr txBox="1"/>
          <p:nvPr/>
        </p:nvSpPr>
        <p:spPr>
          <a:xfrm>
            <a:off x="7659652" y="2395764"/>
            <a:ext cx="1528186" cy="392400"/>
          </a:xfrm>
          <a:prstGeom prst="rect">
            <a:avLst/>
          </a:prstGeom>
          <a:noFill/>
          <a:ln>
            <a:noFill/>
          </a:ln>
        </p:spPr>
        <p:txBody>
          <a:bodyPr wrap="square" lIns="91425" tIns="45700" rIns="91425" bIns="45700" anchor="t" anchorCtr="0">
            <a:noAutofit/>
          </a:bodyPr>
          <a:lstStyle/>
          <a:p>
            <a:pPr lvl="0" indent="-69850" algn="ctr">
              <a:lnSpc>
                <a:spcPct val="90000"/>
              </a:lnSpc>
              <a:buClr>
                <a:srgbClr val="000000"/>
              </a:buClr>
              <a:defRPr/>
            </a:pPr>
            <a:r>
              <a:rPr lang="es-CO" b="1" dirty="0">
                <a:solidFill>
                  <a:srgbClr val="162365"/>
                </a:solidFill>
                <a:latin typeface="Calibri" panose="020F0502020204030204" pitchFamily="34" charset="0"/>
                <a:ea typeface="Roboto"/>
                <a:cs typeface="Calibri" panose="020F0502020204030204" pitchFamily="34" charset="0"/>
                <a:sym typeface="Roboto"/>
              </a:rPr>
              <a:t>(Proyecto de modificación a la LOOT, Ley 1454 de 2011)</a:t>
            </a:r>
          </a:p>
        </p:txBody>
      </p:sp>
    </p:spTree>
    <p:extLst>
      <p:ext uri="{BB962C8B-B14F-4D97-AF65-F5344CB8AC3E}">
        <p14:creationId xmlns:p14="http://schemas.microsoft.com/office/powerpoint/2010/main" val="2881071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pic>
        <p:nvPicPr>
          <p:cNvPr id="9" name="Imagen 8">
            <a:extLst>
              <a:ext uri="{FF2B5EF4-FFF2-40B4-BE49-F238E27FC236}">
                <a16:creationId xmlns:a16="http://schemas.microsoft.com/office/drawing/2014/main" id="{BAAAACB2-3D16-471A-8852-96DF6BAC2A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8325" y="2109856"/>
            <a:ext cx="1754904" cy="2339872"/>
          </a:xfrm>
          <a:prstGeom prst="rect">
            <a:avLst/>
          </a:prstGeom>
        </p:spPr>
      </p:pic>
      <p:sp>
        <p:nvSpPr>
          <p:cNvPr id="2" name="Rectángulo 1">
            <a:extLst>
              <a:ext uri="{FF2B5EF4-FFF2-40B4-BE49-F238E27FC236}">
                <a16:creationId xmlns:a16="http://schemas.microsoft.com/office/drawing/2014/main" id="{4188EDEB-7D00-4181-8B18-7056021EB08C}"/>
              </a:ext>
            </a:extLst>
          </p:cNvPr>
          <p:cNvSpPr/>
          <p:nvPr/>
        </p:nvSpPr>
        <p:spPr>
          <a:xfrm>
            <a:off x="254607" y="233869"/>
            <a:ext cx="507682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0" cap="none" spc="0" normalizeH="0" baseline="0" noProof="0" dirty="0">
                <a:ln>
                  <a:noFill/>
                </a:ln>
                <a:solidFill>
                  <a:srgbClr val="000066"/>
                </a:solidFill>
                <a:effectLst/>
                <a:uLnTx/>
                <a:uFillTx/>
                <a:latin typeface="Calibri"/>
                <a:cs typeface="Calibri"/>
                <a:sym typeface="Arial"/>
              </a:rPr>
              <a:t>CAMBIO VERDE</a:t>
            </a:r>
          </a:p>
        </p:txBody>
      </p:sp>
      <p:sp>
        <p:nvSpPr>
          <p:cNvPr id="3" name="Rectángulo 2">
            <a:extLst>
              <a:ext uri="{FF2B5EF4-FFF2-40B4-BE49-F238E27FC236}">
                <a16:creationId xmlns:a16="http://schemas.microsoft.com/office/drawing/2014/main" id="{6651024E-3A84-49CC-9205-4A1273BB0880}"/>
              </a:ext>
            </a:extLst>
          </p:cNvPr>
          <p:cNvSpPr/>
          <p:nvPr/>
        </p:nvSpPr>
        <p:spPr>
          <a:xfrm>
            <a:off x="4333783" y="2269983"/>
            <a:ext cx="295622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0" cap="none" spc="0" normalizeH="0" baseline="0" noProof="0" dirty="0">
                <a:ln>
                  <a:noFill/>
                </a:ln>
                <a:solidFill>
                  <a:srgbClr val="000000"/>
                </a:solidFill>
                <a:effectLst/>
                <a:uLnTx/>
                <a:uFillTx/>
                <a:latin typeface="Calibri"/>
                <a:ea typeface="Calibri" panose="020F0502020204030204" pitchFamily="34" charset="0"/>
                <a:cs typeface="Calibri"/>
                <a:sym typeface="Arial"/>
              </a:rPr>
              <a:t>24 </a:t>
            </a:r>
            <a:r>
              <a:rPr kumimoji="0" lang="es-CO" sz="1400" b="0" i="0" u="none" strike="noStrike" kern="0" cap="none" spc="0" normalizeH="0" baseline="0" noProof="0" dirty="0">
                <a:ln>
                  <a:noFill/>
                </a:ln>
                <a:solidFill>
                  <a:srgbClr val="000000"/>
                </a:solidFill>
                <a:effectLst/>
                <a:uLnTx/>
                <a:uFillTx/>
                <a:latin typeface="Calibri"/>
                <a:ea typeface="Calibri" panose="020F0502020204030204" pitchFamily="34" charset="0"/>
                <a:cs typeface="Calibri"/>
                <a:sym typeface="Arial"/>
              </a:rPr>
              <a:t>jornadas de intercambio</a:t>
            </a:r>
            <a:endParaRPr kumimoji="0" lang="es-CO" sz="1400" b="0" i="0" u="none" strike="noStrike" kern="0" cap="none" spc="0" normalizeH="0" baseline="0" noProof="0" dirty="0">
              <a:ln>
                <a:noFill/>
              </a:ln>
              <a:solidFill>
                <a:srgbClr val="000000"/>
              </a:solidFill>
              <a:effectLst/>
              <a:uLnTx/>
              <a:uFillTx/>
              <a:latin typeface="Calibri"/>
              <a:cs typeface="Calibri"/>
              <a:sym typeface="Arial"/>
            </a:endParaRPr>
          </a:p>
        </p:txBody>
      </p:sp>
      <p:sp>
        <p:nvSpPr>
          <p:cNvPr id="4" name="Rectángulo 3">
            <a:extLst>
              <a:ext uri="{FF2B5EF4-FFF2-40B4-BE49-F238E27FC236}">
                <a16:creationId xmlns:a16="http://schemas.microsoft.com/office/drawing/2014/main" id="{97907751-7A96-455A-9494-0AF2D9CDE1F7}"/>
              </a:ext>
            </a:extLst>
          </p:cNvPr>
          <p:cNvSpPr/>
          <p:nvPr/>
        </p:nvSpPr>
        <p:spPr>
          <a:xfrm>
            <a:off x="4325954" y="2823461"/>
            <a:ext cx="238398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0" cap="none" spc="0" normalizeH="0" baseline="0" noProof="0" dirty="0">
                <a:ln>
                  <a:noFill/>
                </a:ln>
                <a:solidFill>
                  <a:srgbClr val="000000"/>
                </a:solidFill>
                <a:effectLst/>
                <a:uLnTx/>
                <a:uFillTx/>
                <a:latin typeface="Calibri"/>
                <a:ea typeface="Calibri" panose="020F0502020204030204" pitchFamily="34" charset="0"/>
                <a:cs typeface="Calibri"/>
                <a:sym typeface="Arial"/>
              </a:rPr>
              <a:t>18,6  </a:t>
            </a:r>
            <a:r>
              <a:rPr kumimoji="0" lang="es-CO" sz="1400" b="0" i="0" u="none" strike="noStrike" kern="0" cap="none" spc="0" normalizeH="0" baseline="0" noProof="0" dirty="0">
                <a:ln>
                  <a:noFill/>
                </a:ln>
                <a:solidFill>
                  <a:srgbClr val="000000"/>
                </a:solidFill>
                <a:effectLst/>
                <a:uLnTx/>
                <a:uFillTx/>
                <a:latin typeface="Calibri"/>
                <a:ea typeface="Calibri" panose="020F0502020204030204" pitchFamily="34" charset="0"/>
                <a:cs typeface="Calibri"/>
                <a:sym typeface="Arial"/>
              </a:rPr>
              <a:t>Toneladas de residuos</a:t>
            </a:r>
            <a:endParaRPr kumimoji="0" lang="es-CO" sz="1400" b="0" i="0" u="none" strike="noStrike" kern="0" cap="none" spc="0" normalizeH="0" baseline="0" noProof="0" dirty="0">
              <a:ln>
                <a:noFill/>
              </a:ln>
              <a:solidFill>
                <a:srgbClr val="000000"/>
              </a:solidFill>
              <a:effectLst/>
              <a:uLnTx/>
              <a:uFillTx/>
              <a:latin typeface="Calibri"/>
              <a:cs typeface="Calibri"/>
              <a:sym typeface="Arial"/>
            </a:endParaRPr>
          </a:p>
        </p:txBody>
      </p:sp>
      <p:sp>
        <p:nvSpPr>
          <p:cNvPr id="5" name="Rectángulo 4">
            <a:extLst>
              <a:ext uri="{FF2B5EF4-FFF2-40B4-BE49-F238E27FC236}">
                <a16:creationId xmlns:a16="http://schemas.microsoft.com/office/drawing/2014/main" id="{93052747-0F7B-483A-ABB2-2A42B2F7B897}"/>
              </a:ext>
            </a:extLst>
          </p:cNvPr>
          <p:cNvSpPr/>
          <p:nvPr/>
        </p:nvSpPr>
        <p:spPr>
          <a:xfrm>
            <a:off x="3930555" y="1277560"/>
            <a:ext cx="437544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a:ln>
                  <a:noFill/>
                </a:ln>
                <a:solidFill>
                  <a:srgbClr val="000000"/>
                </a:solidFill>
                <a:effectLst/>
                <a:uLnTx/>
                <a:uFillTx/>
                <a:latin typeface="Calibri"/>
                <a:ea typeface="Calibri" panose="020F0502020204030204" pitchFamily="34" charset="0"/>
                <a:cs typeface="Calibri"/>
                <a:sym typeface="Arial"/>
              </a:rPr>
              <a:t> </a:t>
            </a:r>
            <a:r>
              <a:rPr kumimoji="0" lang="es-CO" sz="1400" b="1" i="0" u="none" strike="noStrike" kern="0" cap="none" spc="0" normalizeH="0" baseline="0" noProof="0" dirty="0">
                <a:ln>
                  <a:noFill/>
                </a:ln>
                <a:solidFill>
                  <a:srgbClr val="000000"/>
                </a:solidFill>
                <a:effectLst/>
                <a:uLnTx/>
                <a:uFillTx/>
                <a:latin typeface="Calibri"/>
                <a:ea typeface="Calibri" panose="020F0502020204030204" pitchFamily="34" charset="0"/>
                <a:cs typeface="Calibri"/>
                <a:sym typeface="Arial"/>
              </a:rPr>
              <a:t>Territorios en implementación: </a:t>
            </a:r>
            <a:r>
              <a:rPr kumimoji="0" lang="es-CO" sz="1400" b="0" i="0" u="none" strike="noStrike" kern="0" cap="none" spc="0" normalizeH="0" baseline="0" noProof="0" dirty="0">
                <a:ln>
                  <a:noFill/>
                </a:ln>
                <a:solidFill>
                  <a:srgbClr val="000000"/>
                </a:solidFill>
                <a:effectLst/>
                <a:uLnTx/>
                <a:uFillTx/>
                <a:latin typeface="Calibri"/>
                <a:ea typeface="Calibri" panose="020F0502020204030204" pitchFamily="34" charset="0"/>
                <a:cs typeface="Calibri"/>
                <a:sym typeface="Arial"/>
              </a:rPr>
              <a:t>Flandes – Tolima, Chiquinquirá – Boyacá, Bogotá. </a:t>
            </a:r>
            <a:endParaRPr kumimoji="0" lang="es-CO" sz="1400" b="0" i="0" u="none" strike="noStrike" kern="0" cap="none" spc="0" normalizeH="0" baseline="0" noProof="0" dirty="0">
              <a:ln>
                <a:noFill/>
              </a:ln>
              <a:solidFill>
                <a:srgbClr val="000000"/>
              </a:solidFill>
              <a:effectLst/>
              <a:uLnTx/>
              <a:uFillTx/>
              <a:latin typeface="Calibri"/>
              <a:cs typeface="Calibri"/>
              <a:sym typeface="Arial"/>
            </a:endParaRPr>
          </a:p>
        </p:txBody>
      </p:sp>
      <p:sp>
        <p:nvSpPr>
          <p:cNvPr id="7" name="Rectángulo 10">
            <a:extLst>
              <a:ext uri="{FF2B5EF4-FFF2-40B4-BE49-F238E27FC236}">
                <a16:creationId xmlns:a16="http://schemas.microsoft.com/office/drawing/2014/main" id="{97907751-7A96-455A-9494-0AF2D9CDE1F7}"/>
              </a:ext>
            </a:extLst>
          </p:cNvPr>
          <p:cNvSpPr/>
          <p:nvPr/>
        </p:nvSpPr>
        <p:spPr>
          <a:xfrm>
            <a:off x="4333783" y="3366101"/>
            <a:ext cx="322716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0" cap="none" spc="0" normalizeH="0" baseline="0" noProof="0" dirty="0">
                <a:ln>
                  <a:noFill/>
                </a:ln>
                <a:solidFill>
                  <a:srgbClr val="000000"/>
                </a:solidFill>
                <a:effectLst/>
                <a:uLnTx/>
                <a:uFillTx/>
                <a:latin typeface="Calibri"/>
                <a:ea typeface="Calibri" panose="020F0502020204030204" pitchFamily="34" charset="0"/>
                <a:cs typeface="Calibri"/>
                <a:sym typeface="Arial"/>
              </a:rPr>
              <a:t>6,2  </a:t>
            </a:r>
            <a:r>
              <a:rPr kumimoji="0" lang="es-CO" sz="1400" b="0" i="0" u="none" strike="noStrike" kern="0" cap="none" spc="0" normalizeH="0" baseline="0" noProof="0" dirty="0">
                <a:ln>
                  <a:noFill/>
                </a:ln>
                <a:solidFill>
                  <a:srgbClr val="000000"/>
                </a:solidFill>
                <a:effectLst/>
                <a:uLnTx/>
                <a:uFillTx/>
                <a:latin typeface="Calibri"/>
                <a:ea typeface="Calibri" panose="020F0502020204030204" pitchFamily="34" charset="0"/>
                <a:cs typeface="Calibri"/>
                <a:sym typeface="Arial"/>
              </a:rPr>
              <a:t>Toneladas de alimentos entregados</a:t>
            </a:r>
            <a:endParaRPr kumimoji="0" lang="es-CO" sz="1400" b="0" i="0" u="none" strike="noStrike" kern="0" cap="none" spc="0" normalizeH="0" baseline="0" noProof="0" dirty="0">
              <a:ln>
                <a:noFill/>
              </a:ln>
              <a:solidFill>
                <a:srgbClr val="000000"/>
              </a:solidFill>
              <a:effectLst/>
              <a:uLnTx/>
              <a:uFillTx/>
              <a:latin typeface="Calibri"/>
              <a:cs typeface="Calibri"/>
              <a:sym typeface="Arial"/>
            </a:endParaRPr>
          </a:p>
        </p:txBody>
      </p:sp>
      <p:sp>
        <p:nvSpPr>
          <p:cNvPr id="8" name="Rectángulo 21">
            <a:extLst>
              <a:ext uri="{FF2B5EF4-FFF2-40B4-BE49-F238E27FC236}">
                <a16:creationId xmlns:a16="http://schemas.microsoft.com/office/drawing/2014/main" id="{31DBB239-7CF7-4FEE-915D-F87D83859614}"/>
              </a:ext>
            </a:extLst>
          </p:cNvPr>
          <p:cNvSpPr/>
          <p:nvPr/>
        </p:nvSpPr>
        <p:spPr>
          <a:xfrm>
            <a:off x="4333789" y="3834175"/>
            <a:ext cx="3751647"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0" cap="none" spc="0" normalizeH="0" baseline="0" noProof="0" dirty="0">
                <a:ln>
                  <a:noFill/>
                </a:ln>
                <a:solidFill>
                  <a:srgbClr val="000000"/>
                </a:solidFill>
                <a:effectLst/>
                <a:uLnTx/>
                <a:uFillTx/>
                <a:latin typeface="Calibri"/>
                <a:ea typeface="Calibri" panose="020F0502020204030204" pitchFamily="34" charset="0"/>
                <a:cs typeface="Calibri"/>
                <a:sym typeface="Arial"/>
              </a:rPr>
              <a:t>272</a:t>
            </a:r>
            <a:r>
              <a:rPr kumimoji="0" lang="es-CO" sz="1400" b="0" i="0" u="none" strike="noStrike" kern="0" cap="none" spc="0" normalizeH="0" baseline="0" noProof="0" dirty="0">
                <a:ln>
                  <a:noFill/>
                </a:ln>
                <a:solidFill>
                  <a:srgbClr val="000000"/>
                </a:solidFill>
                <a:effectLst/>
                <a:uLnTx/>
                <a:uFillTx/>
                <a:latin typeface="Calibri"/>
                <a:ea typeface="Calibri" panose="020F0502020204030204" pitchFamily="34" charset="0"/>
                <a:cs typeface="Calibri"/>
                <a:sym typeface="Arial"/>
              </a:rPr>
              <a:t> personas capacitadas en agricultura urbana</a:t>
            </a:r>
            <a:endParaRPr kumimoji="0" lang="es-CO" sz="1400" b="0" i="0" u="none" strike="noStrike" kern="0" cap="none" spc="0" normalizeH="0" baseline="0" noProof="0" dirty="0">
              <a:ln>
                <a:noFill/>
              </a:ln>
              <a:solidFill>
                <a:srgbClr val="000000"/>
              </a:solidFill>
              <a:effectLst/>
              <a:uLnTx/>
              <a:uFillTx/>
              <a:latin typeface="Calibri"/>
              <a:cs typeface="Calibri"/>
              <a:sym typeface="Arial"/>
            </a:endParaRPr>
          </a:p>
        </p:txBody>
      </p:sp>
      <p:pic>
        <p:nvPicPr>
          <p:cNvPr id="17" name="Imagen 16" descr="RegionCentral-LogoFinalCMYK_Positiv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8" name="CuadroTexto 17"/>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algn="l" defTabSz="1068559" rtl="0" eaLnBrk="1" fontAlgn="auto" latinLnBrk="0" hangingPunct="1">
              <a:lnSpc>
                <a:spcPct val="9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EEEEEE">
                    <a:lumMod val="50000"/>
                  </a:srgbClr>
                </a:solidFill>
                <a:effectLst/>
                <a:uLnTx/>
                <a:uFillTx/>
                <a:latin typeface="Calibri"/>
                <a:ea typeface="+mn-ea"/>
                <a:cs typeface="Calibri"/>
                <a:sym typeface="Arial"/>
              </a:rPr>
              <a:t>Rendición de cuentas 2017</a:t>
            </a:r>
          </a:p>
        </p:txBody>
      </p:sp>
      <p:cxnSp>
        <p:nvCxnSpPr>
          <p:cNvPr id="19" name="Conector recto 18"/>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2" name="Rectángulo 21">
            <a:extLst>
              <a:ext uri="{FF2B5EF4-FFF2-40B4-BE49-F238E27FC236}">
                <a16:creationId xmlns:a16="http://schemas.microsoft.com/office/drawing/2014/main" id="{4188EDEB-7D00-4181-8B18-7056021EB08C}"/>
              </a:ext>
            </a:extLst>
          </p:cNvPr>
          <p:cNvSpPr/>
          <p:nvPr/>
        </p:nvSpPr>
        <p:spPr>
          <a:xfrm>
            <a:off x="3859588" y="754340"/>
            <a:ext cx="2943688" cy="338554"/>
          </a:xfrm>
          <a:prstGeom prst="rect">
            <a:avLst/>
          </a:prstGeom>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srgbClr val="000066"/>
                </a:solidFill>
                <a:effectLst/>
                <a:uLnTx/>
                <a:uFillTx/>
                <a:latin typeface="Calibri"/>
                <a:cs typeface="Calibri"/>
                <a:sym typeface="Arial"/>
              </a:rPr>
              <a:t>PRINCIPALES LOGROS</a:t>
            </a:r>
          </a:p>
        </p:txBody>
      </p:sp>
      <p:cxnSp>
        <p:nvCxnSpPr>
          <p:cNvPr id="23" name="Conector recto 22"/>
          <p:cNvCxnSpPr/>
          <p:nvPr/>
        </p:nvCxnSpPr>
        <p:spPr>
          <a:xfrm>
            <a:off x="3513039" y="1123268"/>
            <a:ext cx="0" cy="3638028"/>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pic>
        <p:nvPicPr>
          <p:cNvPr id="24" name="Imagen 23" descr="CambioVerde-Logo2017.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0853" y="923617"/>
            <a:ext cx="2237429" cy="2199073"/>
          </a:xfrm>
          <a:prstGeom prst="rect">
            <a:avLst/>
          </a:prstGeom>
        </p:spPr>
      </p:pic>
      <p:sp>
        <p:nvSpPr>
          <p:cNvPr id="26" name="Rectángulo 25"/>
          <p:cNvSpPr/>
          <p:nvPr/>
        </p:nvSpPr>
        <p:spPr>
          <a:xfrm>
            <a:off x="0" y="61388"/>
            <a:ext cx="69117" cy="1018566"/>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Rectángulo 21">
            <a:extLst>
              <a:ext uri="{FF2B5EF4-FFF2-40B4-BE49-F238E27FC236}">
                <a16:creationId xmlns:a16="http://schemas.microsoft.com/office/drawing/2014/main" id="{BDD90564-DC43-43FD-86B0-7C268C12EBC2}"/>
              </a:ext>
            </a:extLst>
          </p:cNvPr>
          <p:cNvSpPr/>
          <p:nvPr/>
        </p:nvSpPr>
        <p:spPr>
          <a:xfrm>
            <a:off x="4325954" y="1808838"/>
            <a:ext cx="375164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0" cap="none" spc="0" normalizeH="0" baseline="0" noProof="0" dirty="0">
                <a:ln>
                  <a:noFill/>
                </a:ln>
                <a:solidFill>
                  <a:srgbClr val="000000"/>
                </a:solidFill>
                <a:effectLst/>
                <a:uLnTx/>
                <a:uFillTx/>
                <a:latin typeface="Calibri"/>
                <a:ea typeface="Calibri" panose="020F0502020204030204" pitchFamily="34" charset="0"/>
                <a:cs typeface="Calibri"/>
                <a:sym typeface="Arial"/>
              </a:rPr>
              <a:t>7012</a:t>
            </a:r>
            <a:r>
              <a:rPr kumimoji="0" lang="es-CO" sz="1400" b="0" i="0" u="none" strike="noStrike" kern="0" cap="none" spc="0" normalizeH="0" baseline="0" noProof="0" dirty="0">
                <a:ln>
                  <a:noFill/>
                </a:ln>
                <a:solidFill>
                  <a:srgbClr val="000000"/>
                </a:solidFill>
                <a:effectLst/>
                <a:uLnTx/>
                <a:uFillTx/>
                <a:latin typeface="Calibri"/>
                <a:ea typeface="Calibri" panose="020F0502020204030204" pitchFamily="34" charset="0"/>
                <a:cs typeface="Calibri"/>
                <a:sym typeface="Arial"/>
              </a:rPr>
              <a:t> familias beneficiadas</a:t>
            </a:r>
            <a:endParaRPr kumimoji="0" lang="es-CO" sz="1400" b="0" i="0" u="none" strike="noStrike" kern="0" cap="none" spc="0" normalizeH="0" baseline="0" noProof="0" dirty="0">
              <a:ln>
                <a:noFill/>
              </a:ln>
              <a:solidFill>
                <a:srgbClr val="000000"/>
              </a:solidFill>
              <a:effectLst/>
              <a:uLnTx/>
              <a:uFillTx/>
              <a:latin typeface="Calibri"/>
              <a:cs typeface="Calibri"/>
              <a:sym typeface="Arial"/>
            </a:endParaRPr>
          </a:p>
        </p:txBody>
      </p:sp>
    </p:spTree>
    <p:extLst>
      <p:ext uri="{BB962C8B-B14F-4D97-AF65-F5344CB8AC3E}">
        <p14:creationId xmlns:p14="http://schemas.microsoft.com/office/powerpoint/2010/main" val="235451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9" name="Rectángulo 8">
            <a:extLst>
              <a:ext uri="{FF2B5EF4-FFF2-40B4-BE49-F238E27FC236}">
                <a16:creationId xmlns:a16="http://schemas.microsoft.com/office/drawing/2014/main" id="{4188EDEB-7D00-4181-8B18-7056021EB08C}"/>
              </a:ext>
            </a:extLst>
          </p:cNvPr>
          <p:cNvSpPr/>
          <p:nvPr/>
        </p:nvSpPr>
        <p:spPr>
          <a:xfrm>
            <a:off x="240650" y="418345"/>
            <a:ext cx="804634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a:noFill/>
                </a:ln>
                <a:solidFill>
                  <a:srgbClr val="000066"/>
                </a:solidFill>
                <a:effectLst/>
                <a:uLnTx/>
                <a:uFillTx/>
                <a:latin typeface="Calibri"/>
                <a:cs typeface="Calibri"/>
                <a:sym typeface="Arial"/>
              </a:rPr>
              <a:t>COMPRAS INSTITUCIONALES</a:t>
            </a:r>
          </a:p>
        </p:txBody>
      </p:sp>
      <p:sp>
        <p:nvSpPr>
          <p:cNvPr id="11" name="Rectángulo 10">
            <a:extLst>
              <a:ext uri="{FF2B5EF4-FFF2-40B4-BE49-F238E27FC236}">
                <a16:creationId xmlns:a16="http://schemas.microsoft.com/office/drawing/2014/main" id="{99596B82-5FE0-402B-9A89-3BA18A98F36F}"/>
              </a:ext>
            </a:extLst>
          </p:cNvPr>
          <p:cNvSpPr/>
          <p:nvPr/>
        </p:nvSpPr>
        <p:spPr>
          <a:xfrm>
            <a:off x="4251821" y="2248271"/>
            <a:ext cx="4853855"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rgbClr val="595959">
                    <a:lumMod val="75000"/>
                  </a:srgbClr>
                </a:solidFill>
                <a:effectLst/>
                <a:uLnTx/>
                <a:uFillTx/>
                <a:latin typeface="Calibri"/>
                <a:cs typeface="Calibri"/>
                <a:sym typeface="Arial"/>
              </a:rPr>
              <a:t>1.495</a:t>
            </a:r>
            <a:r>
              <a:rPr kumimoji="0" lang="es-CO" sz="1400" b="1" i="0" u="none" strike="noStrike" kern="0" cap="none" spc="0" normalizeH="0" baseline="0" noProof="0" dirty="0">
                <a:ln>
                  <a:noFill/>
                </a:ln>
                <a:solidFill>
                  <a:srgbClr val="595959">
                    <a:lumMod val="75000"/>
                  </a:srgbClr>
                </a:solidFill>
                <a:effectLst/>
                <a:uLnTx/>
                <a:uFillTx/>
                <a:latin typeface="Calibri"/>
                <a:cs typeface="Calibri"/>
                <a:sym typeface="Arial"/>
              </a:rPr>
              <a:t> organizaciones de agricultura familiar </a:t>
            </a:r>
            <a:r>
              <a:rPr kumimoji="0" lang="es-CO" sz="1400" b="0" i="0" u="none" strike="noStrike" kern="0" cap="none" spc="0" normalizeH="0" baseline="0" noProof="0" dirty="0">
                <a:ln>
                  <a:noFill/>
                </a:ln>
                <a:solidFill>
                  <a:srgbClr val="595959">
                    <a:lumMod val="75000"/>
                  </a:srgbClr>
                </a:solidFill>
                <a:effectLst/>
                <a:uLnTx/>
                <a:uFillTx/>
                <a:latin typeface="Calibri"/>
                <a:cs typeface="Calibri"/>
                <a:sym typeface="Arial"/>
              </a:rPr>
              <a:t>– OAF de la región central identificadas.</a:t>
            </a:r>
          </a:p>
        </p:txBody>
      </p:sp>
      <p:sp>
        <p:nvSpPr>
          <p:cNvPr id="17" name="Rectángulo 16">
            <a:extLst>
              <a:ext uri="{FF2B5EF4-FFF2-40B4-BE49-F238E27FC236}">
                <a16:creationId xmlns:a16="http://schemas.microsoft.com/office/drawing/2014/main" id="{E4CDA790-2229-478B-A423-12CA08B454D5}"/>
              </a:ext>
            </a:extLst>
          </p:cNvPr>
          <p:cNvSpPr/>
          <p:nvPr/>
        </p:nvSpPr>
        <p:spPr>
          <a:xfrm>
            <a:off x="4303843" y="2894660"/>
            <a:ext cx="4542421"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rgbClr val="595959">
                    <a:lumMod val="75000"/>
                  </a:srgbClr>
                </a:solidFill>
                <a:effectLst/>
                <a:uLnTx/>
                <a:uFillTx/>
                <a:latin typeface="Calibri"/>
                <a:cs typeface="Calibri"/>
                <a:sym typeface="Arial"/>
              </a:rPr>
              <a:t>100 </a:t>
            </a:r>
            <a:r>
              <a:rPr kumimoji="0" lang="es-CO" sz="1400" b="1" i="0" u="none" strike="noStrike" kern="0" cap="none" spc="0" normalizeH="0" baseline="0" noProof="0" dirty="0">
                <a:ln>
                  <a:noFill/>
                </a:ln>
                <a:solidFill>
                  <a:srgbClr val="595959">
                    <a:lumMod val="75000"/>
                  </a:srgbClr>
                </a:solidFill>
                <a:effectLst/>
                <a:uLnTx/>
                <a:uFillTx/>
                <a:latin typeface="Calibri"/>
                <a:cs typeface="Calibri"/>
                <a:sym typeface="Arial"/>
              </a:rPr>
              <a:t>organizaciones campesinas </a:t>
            </a:r>
            <a:r>
              <a:rPr kumimoji="0" lang="es-CO" sz="1400" b="0" i="0" u="none" strike="noStrike" kern="0" cap="none" spc="0" normalizeH="0" baseline="0" noProof="0" dirty="0">
                <a:ln>
                  <a:noFill/>
                </a:ln>
                <a:solidFill>
                  <a:srgbClr val="595959">
                    <a:lumMod val="75000"/>
                  </a:srgbClr>
                </a:solidFill>
                <a:effectLst/>
                <a:uLnTx/>
                <a:uFillTx/>
                <a:latin typeface="Calibri"/>
                <a:cs typeface="Calibri"/>
                <a:sym typeface="Arial"/>
              </a:rPr>
              <a:t>priorizadas y caracterizadas  </a:t>
            </a:r>
          </a:p>
        </p:txBody>
      </p:sp>
      <p:sp>
        <p:nvSpPr>
          <p:cNvPr id="21" name="Rectángulo 20">
            <a:extLst>
              <a:ext uri="{FF2B5EF4-FFF2-40B4-BE49-F238E27FC236}">
                <a16:creationId xmlns:a16="http://schemas.microsoft.com/office/drawing/2014/main" id="{D2163665-2240-4A28-AA65-93ED51D80903}"/>
              </a:ext>
            </a:extLst>
          </p:cNvPr>
          <p:cNvSpPr/>
          <p:nvPr/>
        </p:nvSpPr>
        <p:spPr>
          <a:xfrm>
            <a:off x="4263824" y="3484131"/>
            <a:ext cx="1895071" cy="415498"/>
          </a:xfrm>
          <a:prstGeom prst="rect">
            <a:avLst/>
          </a:prstGeom>
        </p:spPr>
        <p:txBody>
          <a:bodyPr wrap="none">
            <a:spAutoFit/>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kumimoji="0" lang="es-CO" sz="2000" b="1" i="0" u="none" strike="noStrike" kern="0" cap="none" spc="0" normalizeH="0" baseline="0" noProof="0" dirty="0">
                <a:ln>
                  <a:noFill/>
                </a:ln>
                <a:solidFill>
                  <a:srgbClr val="595959">
                    <a:lumMod val="75000"/>
                  </a:srgbClr>
                </a:solidFill>
                <a:effectLst/>
                <a:uLnTx/>
                <a:uFillTx/>
                <a:latin typeface="Calibri"/>
                <a:ea typeface="Times New Roman" panose="02020603050405020304" pitchFamily="18" charset="0"/>
                <a:cs typeface="Calibri"/>
                <a:sym typeface="Arial"/>
              </a:rPr>
              <a:t>5  </a:t>
            </a:r>
            <a:r>
              <a:rPr kumimoji="0" lang="es-CO" sz="1400" b="1" i="0" u="none" strike="noStrike" kern="0" cap="none" spc="0" normalizeH="0" baseline="0" noProof="0" dirty="0">
                <a:ln>
                  <a:noFill/>
                </a:ln>
                <a:solidFill>
                  <a:srgbClr val="595959">
                    <a:lumMod val="75000"/>
                  </a:srgbClr>
                </a:solidFill>
                <a:effectLst/>
                <a:uLnTx/>
                <a:uFillTx/>
                <a:latin typeface="Calibri"/>
                <a:ea typeface="Times New Roman" panose="02020603050405020304" pitchFamily="18" charset="0"/>
                <a:cs typeface="Calibri"/>
                <a:sym typeface="Arial"/>
              </a:rPr>
              <a:t>Ruedas de negocios</a:t>
            </a:r>
            <a:endParaRPr kumimoji="0" lang="es-CO" sz="1400" b="1" i="0" u="none" strike="noStrike" kern="0" cap="none" spc="0" normalizeH="0" baseline="0" noProof="0" dirty="0">
              <a:ln>
                <a:noFill/>
              </a:ln>
              <a:solidFill>
                <a:srgbClr val="595959">
                  <a:lumMod val="75000"/>
                </a:srgbClr>
              </a:solidFill>
              <a:effectLst/>
              <a:uLnTx/>
              <a:uFillTx/>
              <a:latin typeface="Calibri"/>
              <a:cs typeface="Calibri"/>
              <a:sym typeface="Arial"/>
            </a:endParaRPr>
          </a:p>
        </p:txBody>
      </p:sp>
      <p:pic>
        <p:nvPicPr>
          <p:cNvPr id="14" name="Imagen 13" descr="RegionCentral-LogoFinalCMYK_Positiv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5" name="CuadroTexto 14"/>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algn="l" defTabSz="1068559" rtl="0" eaLnBrk="1" fontAlgn="auto" latinLnBrk="0" hangingPunct="1">
              <a:lnSpc>
                <a:spcPct val="9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EEEEEE">
                    <a:lumMod val="50000"/>
                  </a:srgbClr>
                </a:solidFill>
                <a:effectLst/>
                <a:uLnTx/>
                <a:uFillTx/>
                <a:latin typeface="Calibri"/>
                <a:ea typeface="+mn-ea"/>
                <a:cs typeface="Calibri"/>
                <a:sym typeface="Arial"/>
              </a:rPr>
              <a:t>Rendición de cuentas 2017</a:t>
            </a:r>
          </a:p>
        </p:txBody>
      </p:sp>
      <p:cxnSp>
        <p:nvCxnSpPr>
          <p:cNvPr id="16" name="Conector recto 15"/>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3" name="Rectángulo 22">
            <a:extLst>
              <a:ext uri="{FF2B5EF4-FFF2-40B4-BE49-F238E27FC236}">
                <a16:creationId xmlns:a16="http://schemas.microsoft.com/office/drawing/2014/main" id="{4188EDEB-7D00-4181-8B18-7056021EB08C}"/>
              </a:ext>
            </a:extLst>
          </p:cNvPr>
          <p:cNvSpPr/>
          <p:nvPr/>
        </p:nvSpPr>
        <p:spPr>
          <a:xfrm>
            <a:off x="4251821" y="1600748"/>
            <a:ext cx="2943688" cy="338554"/>
          </a:xfrm>
          <a:prstGeom prst="rect">
            <a:avLst/>
          </a:prstGeom>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srgbClr val="000066"/>
                </a:solidFill>
                <a:effectLst/>
                <a:uLnTx/>
                <a:uFillTx/>
                <a:latin typeface="Calibri"/>
                <a:cs typeface="Calibri"/>
                <a:sym typeface="Arial"/>
              </a:rPr>
              <a:t>PRINCIPALES LOGROS</a:t>
            </a:r>
          </a:p>
        </p:txBody>
      </p:sp>
      <p:sp>
        <p:nvSpPr>
          <p:cNvPr id="26" name="Rectángulo 25"/>
          <p:cNvSpPr/>
          <p:nvPr/>
        </p:nvSpPr>
        <p:spPr>
          <a:xfrm>
            <a:off x="0" y="61388"/>
            <a:ext cx="69117" cy="1018566"/>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8" name="Shape 256" descr="proceso.png">
            <a:extLst>
              <a:ext uri="{FF2B5EF4-FFF2-40B4-BE49-F238E27FC236}">
                <a16:creationId xmlns:a16="http://schemas.microsoft.com/office/drawing/2014/main" id="{1CD8374B-0F91-46FF-896E-6D936B0662F7}"/>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t="11398" r="47256" b="13796"/>
          <a:stretch/>
        </p:blipFill>
        <p:spPr>
          <a:xfrm>
            <a:off x="38324" y="2137144"/>
            <a:ext cx="4213497" cy="1616149"/>
          </a:xfrm>
          <a:prstGeom prst="rect">
            <a:avLst/>
          </a:prstGeom>
          <a:noFill/>
          <a:ln>
            <a:noFill/>
          </a:ln>
        </p:spPr>
      </p:pic>
    </p:spTree>
    <p:extLst>
      <p:ext uri="{BB962C8B-B14F-4D97-AF65-F5344CB8AC3E}">
        <p14:creationId xmlns:p14="http://schemas.microsoft.com/office/powerpoint/2010/main" val="2713223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sp>
        <p:nvSpPr>
          <p:cNvPr id="6" name="Rectángulo 5">
            <a:extLst>
              <a:ext uri="{FF2B5EF4-FFF2-40B4-BE49-F238E27FC236}">
                <a16:creationId xmlns:a16="http://schemas.microsoft.com/office/drawing/2014/main" id="{4188EDEB-7D00-4181-8B18-7056021EB08C}"/>
              </a:ext>
            </a:extLst>
          </p:cNvPr>
          <p:cNvSpPr/>
          <p:nvPr/>
        </p:nvSpPr>
        <p:spPr>
          <a:xfrm>
            <a:off x="338134" y="169161"/>
            <a:ext cx="6243642" cy="954107"/>
          </a:xfrm>
          <a:prstGeom prst="rect">
            <a:avLst/>
          </a:prstGeom>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CO" sz="2800" b="1" i="0" u="none" strike="noStrike" kern="0" cap="none" spc="0" normalizeH="0" baseline="0" noProof="0" dirty="0">
                <a:ln>
                  <a:noFill/>
                </a:ln>
                <a:solidFill>
                  <a:srgbClr val="000066"/>
                </a:solidFill>
                <a:effectLst/>
                <a:uLnTx/>
                <a:uFillTx/>
                <a:latin typeface="Calibri"/>
                <a:cs typeface="Calibri"/>
                <a:sym typeface="Arial"/>
              </a:rPr>
              <a:t>MERCADOS CAMPESINOS </a:t>
            </a:r>
            <a:r>
              <a:rPr kumimoji="0" lang="es-CO" sz="2800" b="0" i="0" u="none" strike="noStrike" kern="0" cap="none" spc="0" normalizeH="0" baseline="0" noProof="0" dirty="0">
                <a:ln>
                  <a:noFill/>
                </a:ln>
                <a:solidFill>
                  <a:srgbClr val="000066"/>
                </a:solidFill>
                <a:effectLst/>
                <a:uLnTx/>
                <a:uFillTx/>
                <a:latin typeface="Calibri"/>
                <a:cs typeface="Calibri"/>
                <a:sym typeface="Arial"/>
              </a:rPr>
              <a:t>REALIZADOS EN LA REGION CENTRAL</a:t>
            </a:r>
          </a:p>
        </p:txBody>
      </p:sp>
      <p:sp>
        <p:nvSpPr>
          <p:cNvPr id="2" name="Rectángulo 1">
            <a:extLst>
              <a:ext uri="{FF2B5EF4-FFF2-40B4-BE49-F238E27FC236}">
                <a16:creationId xmlns:a16="http://schemas.microsoft.com/office/drawing/2014/main" id="{C30E83D8-C62F-42CA-9890-3DE61CC01134}"/>
              </a:ext>
            </a:extLst>
          </p:cNvPr>
          <p:cNvSpPr/>
          <p:nvPr/>
        </p:nvSpPr>
        <p:spPr>
          <a:xfrm>
            <a:off x="3989897" y="1988204"/>
            <a:ext cx="4495567" cy="2726900"/>
          </a:xfrm>
          <a:prstGeom prst="rect">
            <a:avLst/>
          </a:prstGeom>
        </p:spPr>
        <p:txBody>
          <a:bodyPr wrap="square">
            <a:spAutoFit/>
          </a:bodyPr>
          <a:lstStyle/>
          <a:p>
            <a:pPr marL="285750" marR="0" lvl="0" indent="-285750" algn="l" defTabSz="914400" rtl="0" eaLnBrk="1" fontAlgn="auto" latinLnBrk="0" hangingPunct="1">
              <a:lnSpc>
                <a:spcPct val="105000"/>
              </a:lnSpc>
              <a:spcBef>
                <a:spcPts val="0"/>
              </a:spcBef>
              <a:spcAft>
                <a:spcPts val="800"/>
              </a:spcAft>
              <a:buClrTx/>
              <a:buSzTx/>
              <a:buFont typeface="Arial"/>
              <a:buChar char="•"/>
              <a:tabLst/>
              <a:defRPr/>
            </a:pPr>
            <a:r>
              <a:rPr kumimoji="0" lang="es-CO" sz="2000" b="1" i="0" u="none" strike="noStrike" kern="0" cap="none" spc="0" normalizeH="0" baseline="0" noProof="0" dirty="0">
                <a:ln>
                  <a:noFill/>
                </a:ln>
                <a:solidFill>
                  <a:srgbClr val="434343"/>
                </a:solidFill>
                <a:effectLst/>
                <a:uLnTx/>
                <a:uFillTx/>
                <a:latin typeface="Calibri"/>
                <a:ea typeface="Times New Roman" panose="02020603050405020304" pitchFamily="18" charset="0"/>
                <a:cs typeface="Calibri"/>
                <a:sym typeface="Arial"/>
              </a:rPr>
              <a:t>10 </a:t>
            </a:r>
            <a:r>
              <a:rPr kumimoji="0" lang="es-CO" sz="1400" b="1" i="0" u="none" strike="noStrike" kern="0" cap="none" spc="0" normalizeH="0" baseline="0" noProof="0" dirty="0">
                <a:ln>
                  <a:noFill/>
                </a:ln>
                <a:solidFill>
                  <a:srgbClr val="434343"/>
                </a:solidFill>
                <a:effectLst/>
                <a:uLnTx/>
                <a:uFillTx/>
                <a:latin typeface="Calibri"/>
                <a:ea typeface="Times New Roman" panose="02020603050405020304" pitchFamily="18" charset="0"/>
                <a:cs typeface="Calibri"/>
                <a:sym typeface="Arial"/>
              </a:rPr>
              <a:t>Mercados Campesinos realizados en la ciudad de Bogotá </a:t>
            </a:r>
            <a:r>
              <a:rPr kumimoji="0" lang="es-CO" sz="1400" b="0" i="0" u="none" strike="noStrike" kern="0" cap="none" spc="0" normalizeH="0" baseline="0" noProof="0" dirty="0">
                <a:ln>
                  <a:noFill/>
                </a:ln>
                <a:solidFill>
                  <a:srgbClr val="434343"/>
                </a:solidFill>
                <a:effectLst/>
                <a:uLnTx/>
                <a:uFillTx/>
                <a:latin typeface="Calibri"/>
                <a:ea typeface="Times New Roman" panose="02020603050405020304" pitchFamily="18" charset="0"/>
                <a:cs typeface="Calibri"/>
                <a:sym typeface="Arial"/>
              </a:rPr>
              <a:t>en las localidades de Bosa, Usaquén, Engativá y Suba (I semestre de 2017).</a:t>
            </a:r>
            <a:endParaRPr kumimoji="0" lang="es-CO" sz="1400"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endParaRPr>
          </a:p>
          <a:p>
            <a:pPr marL="285750" marR="0" lvl="0" indent="-285750" algn="l" defTabSz="914400" rtl="0" eaLnBrk="1" fontAlgn="auto" latinLnBrk="0" hangingPunct="1">
              <a:lnSpc>
                <a:spcPct val="105000"/>
              </a:lnSpc>
              <a:spcBef>
                <a:spcPts val="0"/>
              </a:spcBef>
              <a:spcAft>
                <a:spcPts val="800"/>
              </a:spcAft>
              <a:buClrTx/>
              <a:buSzTx/>
              <a:buFont typeface="Arial"/>
              <a:buChar char="•"/>
              <a:tabLst/>
              <a:defRPr/>
            </a:pPr>
            <a:r>
              <a:rPr kumimoji="0" lang="es-CO" sz="2000" b="1" i="0" u="none" strike="noStrike" kern="0" cap="none" spc="0" normalizeH="0" baseline="0" noProof="0" dirty="0">
                <a:ln>
                  <a:noFill/>
                </a:ln>
                <a:solidFill>
                  <a:srgbClr val="434343"/>
                </a:solidFill>
                <a:effectLst/>
                <a:uLnTx/>
                <a:uFillTx/>
                <a:latin typeface="Calibri"/>
                <a:ea typeface="Times New Roman" panose="02020603050405020304" pitchFamily="18" charset="0"/>
                <a:cs typeface="Calibri"/>
                <a:sym typeface="Arial"/>
              </a:rPr>
              <a:t>1</a:t>
            </a:r>
            <a:r>
              <a:rPr kumimoji="0" lang="es-CO" sz="1400" b="1" i="0" u="none" strike="noStrike" kern="0" cap="none" spc="0" normalizeH="0" baseline="0" noProof="0" dirty="0">
                <a:ln>
                  <a:noFill/>
                </a:ln>
                <a:solidFill>
                  <a:srgbClr val="434343"/>
                </a:solidFill>
                <a:effectLst/>
                <a:uLnTx/>
                <a:uFillTx/>
                <a:latin typeface="Calibri"/>
                <a:ea typeface="Times New Roman" panose="02020603050405020304" pitchFamily="18" charset="0"/>
                <a:cs typeface="Calibri"/>
                <a:sym typeface="Arial"/>
              </a:rPr>
              <a:t> Mercado Campesino en Cundinamarca </a:t>
            </a:r>
            <a:r>
              <a:rPr kumimoji="0" lang="es-CO" sz="1400" b="0" i="0" u="none" strike="noStrike" kern="0" cap="none" spc="0" normalizeH="0" baseline="0" noProof="0" dirty="0">
                <a:ln>
                  <a:noFill/>
                </a:ln>
                <a:solidFill>
                  <a:srgbClr val="434343"/>
                </a:solidFill>
                <a:effectLst/>
                <a:uLnTx/>
                <a:uFillTx/>
                <a:latin typeface="Calibri"/>
                <a:ea typeface="Times New Roman" panose="02020603050405020304" pitchFamily="18" charset="0"/>
                <a:cs typeface="Calibri"/>
                <a:sym typeface="Arial"/>
              </a:rPr>
              <a:t>– Municipio de </a:t>
            </a:r>
            <a:r>
              <a:rPr kumimoji="0" lang="es-CO" sz="1400" b="0" i="0" u="none" strike="noStrike" kern="0" cap="none" spc="0" normalizeH="0" baseline="0" noProof="0" dirty="0" err="1">
                <a:ln>
                  <a:noFill/>
                </a:ln>
                <a:solidFill>
                  <a:srgbClr val="434343"/>
                </a:solidFill>
                <a:effectLst/>
                <a:uLnTx/>
                <a:uFillTx/>
                <a:latin typeface="Calibri"/>
                <a:ea typeface="Times New Roman" panose="02020603050405020304" pitchFamily="18" charset="0"/>
                <a:cs typeface="Calibri"/>
                <a:sym typeface="Arial"/>
              </a:rPr>
              <a:t>Guacheta</a:t>
            </a:r>
            <a:r>
              <a:rPr kumimoji="0" lang="es-CO" sz="1400" b="0" i="0" u="none" strike="noStrike" kern="0" cap="none" spc="0" normalizeH="0" baseline="0" noProof="0" dirty="0">
                <a:ln>
                  <a:noFill/>
                </a:ln>
                <a:solidFill>
                  <a:srgbClr val="434343"/>
                </a:solidFill>
                <a:effectLst/>
                <a:uLnTx/>
                <a:uFillTx/>
                <a:latin typeface="Calibri"/>
                <a:ea typeface="Times New Roman" panose="02020603050405020304" pitchFamily="18" charset="0"/>
                <a:cs typeface="Calibri"/>
                <a:sym typeface="Arial"/>
              </a:rPr>
              <a:t> (20 de agosto)</a:t>
            </a:r>
            <a:endParaRPr kumimoji="0" lang="es-CO" sz="1400"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endParaRPr>
          </a:p>
          <a:p>
            <a:pPr marL="285750" marR="0" lvl="0" indent="-285750" algn="l" defTabSz="914400" rtl="0" eaLnBrk="1" fontAlgn="auto" latinLnBrk="0" hangingPunct="1">
              <a:lnSpc>
                <a:spcPct val="105000"/>
              </a:lnSpc>
              <a:spcBef>
                <a:spcPts val="0"/>
              </a:spcBef>
              <a:spcAft>
                <a:spcPts val="800"/>
              </a:spcAft>
              <a:buClrTx/>
              <a:buSzTx/>
              <a:buFont typeface="Arial"/>
              <a:buChar char="•"/>
              <a:tabLst/>
              <a:defRPr/>
            </a:pPr>
            <a:r>
              <a:rPr kumimoji="0" lang="es-CO" sz="2000" b="1" i="0" u="none" strike="noStrike" kern="0" cap="none" spc="0" normalizeH="0" baseline="0" noProof="0" dirty="0">
                <a:ln>
                  <a:noFill/>
                </a:ln>
                <a:solidFill>
                  <a:srgbClr val="434343"/>
                </a:solidFill>
                <a:effectLst/>
                <a:uLnTx/>
                <a:uFillTx/>
                <a:latin typeface="Calibri"/>
                <a:ea typeface="Times New Roman" panose="02020603050405020304" pitchFamily="18" charset="0"/>
                <a:cs typeface="Calibri"/>
                <a:sym typeface="Arial"/>
              </a:rPr>
              <a:t>1 </a:t>
            </a:r>
            <a:r>
              <a:rPr kumimoji="0" lang="es-CO" sz="1400" b="1" i="0" u="none" strike="noStrike" kern="0" cap="none" spc="0" normalizeH="0" baseline="0" noProof="0" dirty="0">
                <a:ln>
                  <a:noFill/>
                </a:ln>
                <a:solidFill>
                  <a:srgbClr val="434343"/>
                </a:solidFill>
                <a:effectLst/>
                <a:uLnTx/>
                <a:uFillTx/>
                <a:latin typeface="Calibri"/>
                <a:ea typeface="Times New Roman" panose="02020603050405020304" pitchFamily="18" charset="0"/>
                <a:cs typeface="Calibri"/>
                <a:sym typeface="Arial"/>
              </a:rPr>
              <a:t>Mercado Campesino en Tolima </a:t>
            </a:r>
            <a:r>
              <a:rPr kumimoji="0" lang="es-CO" sz="1400" b="0" i="0" u="none" strike="noStrike" kern="0" cap="none" spc="0" normalizeH="0" baseline="0" noProof="0" dirty="0">
                <a:ln>
                  <a:noFill/>
                </a:ln>
                <a:solidFill>
                  <a:srgbClr val="434343"/>
                </a:solidFill>
                <a:effectLst/>
                <a:uLnTx/>
                <a:uFillTx/>
                <a:latin typeface="Calibri"/>
                <a:ea typeface="Times New Roman" panose="02020603050405020304" pitchFamily="18" charset="0"/>
                <a:cs typeface="Calibri"/>
                <a:sym typeface="Arial"/>
              </a:rPr>
              <a:t>– Municipio de Cajamarca (29 de octubre)</a:t>
            </a:r>
            <a:endParaRPr kumimoji="0" lang="es-CO" sz="1400"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endParaRPr>
          </a:p>
          <a:p>
            <a:pPr marL="285750" marR="0" lvl="0" indent="-285750" algn="l" defTabSz="914400" rtl="0" eaLnBrk="1" fontAlgn="auto" latinLnBrk="0" hangingPunct="1">
              <a:lnSpc>
                <a:spcPct val="105000"/>
              </a:lnSpc>
              <a:spcBef>
                <a:spcPts val="0"/>
              </a:spcBef>
              <a:spcAft>
                <a:spcPts val="800"/>
              </a:spcAft>
              <a:buClrTx/>
              <a:buSzTx/>
              <a:buFont typeface="Arial"/>
              <a:buChar char="•"/>
              <a:tabLst/>
              <a:defRPr/>
            </a:pPr>
            <a:r>
              <a:rPr kumimoji="0" lang="es-CO" sz="1400" b="1" i="0" u="none" strike="noStrike" kern="0" cap="none" spc="0" normalizeH="0" baseline="0" noProof="0" dirty="0">
                <a:ln>
                  <a:noFill/>
                </a:ln>
                <a:solidFill>
                  <a:srgbClr val="434343"/>
                </a:solidFill>
                <a:effectLst/>
                <a:uLnTx/>
                <a:uFillTx/>
                <a:latin typeface="Calibri"/>
                <a:ea typeface="Times New Roman" panose="02020603050405020304" pitchFamily="18" charset="0"/>
                <a:cs typeface="Calibri"/>
                <a:sym typeface="Arial"/>
              </a:rPr>
              <a:t>Alianza con Fundación LOGYCA</a:t>
            </a:r>
            <a:r>
              <a:rPr kumimoji="0" lang="es-CO" sz="1400" b="0" i="0" u="none" strike="noStrike" kern="0" cap="none" spc="0" normalizeH="0" baseline="0" noProof="0" dirty="0">
                <a:ln>
                  <a:noFill/>
                </a:ln>
                <a:solidFill>
                  <a:srgbClr val="434343"/>
                </a:solidFill>
                <a:effectLst/>
                <a:uLnTx/>
                <a:uFillTx/>
                <a:latin typeface="Calibri"/>
                <a:ea typeface="Times New Roman" panose="02020603050405020304" pitchFamily="18" charset="0"/>
                <a:cs typeface="Calibri"/>
                <a:sym typeface="Arial"/>
              </a:rPr>
              <a:t> para entrega de Códigos de barras a 400 productores</a:t>
            </a:r>
          </a:p>
        </p:txBody>
      </p:sp>
      <p:pic>
        <p:nvPicPr>
          <p:cNvPr id="9218" name="Picture 2" descr="https://public.boxcloud.com/api/2.0/internal_files/166703339407/versions/177030373263/representations/jpg_paged_2048x2048/content/1.jpg?access_token=1!3ZT-LWlODhsJz2F2wAbRNAoQ_2MUBjajAGaUZFdeVoDLvaWlIAFE88CVn88IbhP8e1JNR4VMHNqBA6KZ3qVTFh-DOrKDZ-9yQcSh4lq8E6uEK1UNgJNR564nJ-lfBhSZyxXYgGmtXs5PN1cORvZXPIdwZOZBHo0WRRwHg5B6Ha_JbdtzRynGiyjAjzyPzSxywk38t8zMe2KIY4E4c72OYfiQF_jyU2gOVHzFdi2LuuCNDQNUtK5QvHrXoB_uciILnBfSag1CeZmSksCN0ZVfB7bqwPdeiLAAIa9AwLPVrA213fbaVqxgZl6nJf9xnBwXXCATQMKcW7NA92bPjxZPYPh6lsGtjvRg2W0VLNMdhliXJH4_UyOVctaTagKScm5Lh1x3FJ9kR-DKgrjPdA..&amp;box_client_name=box-content-preview&amp;box_client_version=1.20.2">
            <a:extLst>
              <a:ext uri="{FF2B5EF4-FFF2-40B4-BE49-F238E27FC236}">
                <a16:creationId xmlns:a16="http://schemas.microsoft.com/office/drawing/2014/main" id="{F6ECB39A-8478-459A-A5A7-B59C4B0E6FA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8536" y="2407751"/>
            <a:ext cx="2108335" cy="158125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n 7" descr="RegionCentral-LogoFinalCMYK_Positiv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9" name="CuadroTexto 8"/>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algn="l" defTabSz="1068559" rtl="0" eaLnBrk="1" fontAlgn="auto" latinLnBrk="0" hangingPunct="1">
              <a:lnSpc>
                <a:spcPct val="9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EEEEEE">
                    <a:lumMod val="50000"/>
                  </a:srgbClr>
                </a:solidFill>
                <a:effectLst/>
                <a:uLnTx/>
                <a:uFillTx/>
                <a:latin typeface="Calibri"/>
                <a:ea typeface="+mn-ea"/>
                <a:cs typeface="Calibri"/>
                <a:sym typeface="Arial"/>
              </a:rPr>
              <a:t>Rendición de cuentas 2017</a:t>
            </a:r>
          </a:p>
        </p:txBody>
      </p:sp>
      <p:cxnSp>
        <p:nvCxnSpPr>
          <p:cNvPr id="10" name="Conector recto 9"/>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ángulo 12">
            <a:extLst>
              <a:ext uri="{FF2B5EF4-FFF2-40B4-BE49-F238E27FC236}">
                <a16:creationId xmlns:a16="http://schemas.microsoft.com/office/drawing/2014/main" id="{4188EDEB-7D00-4181-8B18-7056021EB08C}"/>
              </a:ext>
            </a:extLst>
          </p:cNvPr>
          <p:cNvSpPr/>
          <p:nvPr/>
        </p:nvSpPr>
        <p:spPr>
          <a:xfrm>
            <a:off x="3744257" y="1467888"/>
            <a:ext cx="2943688" cy="338554"/>
          </a:xfrm>
          <a:prstGeom prst="rect">
            <a:avLst/>
          </a:prstGeom>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srgbClr val="000066"/>
                </a:solidFill>
                <a:effectLst/>
                <a:uLnTx/>
                <a:uFillTx/>
                <a:latin typeface="Calibri"/>
                <a:cs typeface="Calibri"/>
                <a:sym typeface="Arial"/>
              </a:rPr>
              <a:t>PRINCIPALES LOGROS</a:t>
            </a:r>
          </a:p>
        </p:txBody>
      </p:sp>
      <p:cxnSp>
        <p:nvCxnSpPr>
          <p:cNvPr id="17" name="Conector recto 16"/>
          <p:cNvCxnSpPr/>
          <p:nvPr/>
        </p:nvCxnSpPr>
        <p:spPr>
          <a:xfrm>
            <a:off x="3513039" y="1123268"/>
            <a:ext cx="0" cy="3638028"/>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9" name="Rectángulo 18"/>
          <p:cNvSpPr/>
          <p:nvPr/>
        </p:nvSpPr>
        <p:spPr>
          <a:xfrm>
            <a:off x="0" y="61388"/>
            <a:ext cx="69117" cy="1018566"/>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2923937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330"/>
        <p:cNvGrpSpPr/>
        <p:nvPr/>
      </p:nvGrpSpPr>
      <p:grpSpPr>
        <a:xfrm>
          <a:off x="0" y="0"/>
          <a:ext cx="0" cy="0"/>
          <a:chOff x="0" y="0"/>
          <a:chExt cx="0" cy="0"/>
        </a:xfrm>
      </p:grpSpPr>
      <p:sp>
        <p:nvSpPr>
          <p:cNvPr id="8" name="Shape 164">
            <a:extLst>
              <a:ext uri="{FF2B5EF4-FFF2-40B4-BE49-F238E27FC236}">
                <a16:creationId xmlns:a16="http://schemas.microsoft.com/office/drawing/2014/main" id="{8EE2C7B7-CEA1-4400-B018-06AA79DE5284}"/>
              </a:ext>
            </a:extLst>
          </p:cNvPr>
          <p:cNvSpPr txBox="1"/>
          <p:nvPr/>
        </p:nvSpPr>
        <p:spPr>
          <a:xfrm>
            <a:off x="958943" y="1588455"/>
            <a:ext cx="3224192" cy="2236633"/>
          </a:xfrm>
          <a:prstGeom prst="rect">
            <a:avLst/>
          </a:prstGeom>
          <a:noFill/>
          <a:ln>
            <a:noFill/>
          </a:ln>
        </p:spPr>
        <p:txBody>
          <a:bodyPr wrap="square" lIns="91425" tIns="45700" rIns="91425" bIns="45700" anchor="b" anchorCtr="0">
            <a:noAutofit/>
          </a:bodyPr>
          <a:lstStyle/>
          <a:p>
            <a:pPr marL="0" marR="0" lvl="0" indent="-69850" algn="ctr" defTabSz="914400" rtl="0" eaLnBrk="1" fontAlgn="auto" latinLnBrk="0" hangingPunct="1">
              <a:lnSpc>
                <a:spcPct val="100000"/>
              </a:lnSpc>
              <a:spcBef>
                <a:spcPts val="0"/>
              </a:spcBef>
              <a:spcAft>
                <a:spcPts val="0"/>
              </a:spcAft>
              <a:buClr>
                <a:srgbClr val="000000"/>
              </a:buClr>
              <a:buSzPct val="122222"/>
              <a:buFont typeface="Arial"/>
              <a:buNone/>
              <a:tabLst/>
              <a:defRPr/>
            </a:pPr>
            <a:r>
              <a:rPr kumimoji="0" lang="es" sz="1800" b="0" i="0" u="none" strike="noStrike" kern="0" cap="none" spc="0" normalizeH="0" baseline="0" noProof="0" dirty="0">
                <a:ln>
                  <a:noFill/>
                </a:ln>
                <a:solidFill>
                  <a:srgbClr val="434343"/>
                </a:solidFill>
                <a:effectLst/>
                <a:uLnTx/>
                <a:uFillTx/>
                <a:latin typeface="Calibri"/>
                <a:ea typeface="Roboto"/>
                <a:cs typeface="Calibri"/>
                <a:sym typeface="Roboto"/>
              </a:rPr>
              <a:t>La Región Central ha logrado</a:t>
            </a:r>
          </a:p>
          <a:p>
            <a:pPr marL="0" marR="0" lvl="0" indent="-69850" algn="ctr" defTabSz="914400" rtl="0" eaLnBrk="1" fontAlgn="auto" latinLnBrk="0" hangingPunct="1">
              <a:lnSpc>
                <a:spcPct val="100000"/>
              </a:lnSpc>
              <a:spcBef>
                <a:spcPts val="0"/>
              </a:spcBef>
              <a:spcAft>
                <a:spcPts val="0"/>
              </a:spcAft>
              <a:buClr>
                <a:srgbClr val="000000"/>
              </a:buClr>
              <a:buSzPct val="122222"/>
              <a:buFont typeface="Arial"/>
              <a:buNone/>
              <a:tabLst/>
              <a:defRPr/>
            </a:pPr>
            <a:r>
              <a:rPr kumimoji="0" lang="es" sz="1800" b="0" i="0" u="none" strike="noStrike" kern="0" cap="none" spc="0" normalizeH="0" baseline="0" noProof="0" dirty="0">
                <a:ln>
                  <a:noFill/>
                </a:ln>
                <a:solidFill>
                  <a:srgbClr val="434343"/>
                </a:solidFill>
                <a:effectLst/>
                <a:uLnTx/>
                <a:uFillTx/>
                <a:latin typeface="Calibri"/>
                <a:ea typeface="Roboto"/>
                <a:cs typeface="Calibri"/>
                <a:sym typeface="Roboto"/>
              </a:rPr>
              <a:t>activar una </a:t>
            </a:r>
            <a:r>
              <a:rPr kumimoji="0" lang="es" sz="1800" b="1" i="0" u="none" strike="noStrike" kern="0" cap="none" spc="0" normalizeH="0" baseline="0" noProof="0" dirty="0">
                <a:ln>
                  <a:noFill/>
                </a:ln>
                <a:solidFill>
                  <a:srgbClr val="002060"/>
                </a:solidFill>
                <a:effectLst/>
                <a:uLnTx/>
                <a:uFillTx/>
                <a:latin typeface="Calibri"/>
                <a:ea typeface="Roboto"/>
                <a:cs typeface="Calibri"/>
                <a:sym typeface="Roboto"/>
              </a:rPr>
              <a:t>comunidad regional del conocimiento </a:t>
            </a:r>
            <a:r>
              <a:rPr kumimoji="0" lang="es" sz="1800" b="0" i="0" u="none" strike="noStrike" kern="0" cap="none" spc="0" normalizeH="0" baseline="0" noProof="0" dirty="0">
                <a:ln>
                  <a:noFill/>
                </a:ln>
                <a:solidFill>
                  <a:srgbClr val="434343"/>
                </a:solidFill>
                <a:effectLst/>
                <a:uLnTx/>
                <a:uFillTx/>
                <a:latin typeface="Calibri"/>
                <a:ea typeface="Roboto"/>
                <a:cs typeface="Calibri"/>
                <a:sym typeface="Roboto"/>
              </a:rPr>
              <a:t>basada en la innovación para dinamizar la economía regional</a:t>
            </a:r>
            <a:r>
              <a:rPr kumimoji="0" lang="es-ES_tradnl" sz="1800" b="0" i="0" u="none" strike="noStrike" kern="0" cap="none" spc="0" normalizeH="0" baseline="0" noProof="0" dirty="0">
                <a:ln>
                  <a:noFill/>
                </a:ln>
                <a:solidFill>
                  <a:srgbClr val="434343"/>
                </a:solidFill>
                <a:effectLst/>
                <a:uLnTx/>
                <a:uFillTx/>
                <a:latin typeface="Calibri"/>
                <a:ea typeface="Roboto"/>
                <a:cs typeface="Calibri"/>
                <a:sym typeface="Roboto"/>
              </a:rPr>
              <a:t>.</a:t>
            </a:r>
            <a:endParaRPr kumimoji="0" sz="1800" b="0" i="0" u="none" strike="noStrike" kern="0" cap="none" spc="0" normalizeH="0" baseline="0" noProof="0" dirty="0">
              <a:ln>
                <a:noFill/>
              </a:ln>
              <a:solidFill>
                <a:srgbClr val="434343"/>
              </a:solidFill>
              <a:effectLst/>
              <a:uLnTx/>
              <a:uFillTx/>
              <a:latin typeface="Calibri"/>
              <a:ea typeface="Roboto"/>
              <a:cs typeface="Calibri"/>
              <a:sym typeface="Roboto"/>
            </a:endParaRPr>
          </a:p>
          <a:p>
            <a:pPr marL="0" marR="0" lvl="0" indent="0" algn="ctr" defTabSz="914400" rtl="0" eaLnBrk="1" fontAlgn="auto" latinLnBrk="0" hangingPunct="1">
              <a:lnSpc>
                <a:spcPct val="100000"/>
              </a:lnSpc>
              <a:spcBef>
                <a:spcPts val="0"/>
              </a:spcBef>
              <a:spcAft>
                <a:spcPts val="0"/>
              </a:spcAft>
              <a:buClr>
                <a:srgbClr val="595959"/>
              </a:buClr>
              <a:buSzTx/>
              <a:buFont typeface="PT Sans"/>
              <a:buNone/>
              <a:tabLst/>
              <a:defRPr/>
            </a:pPr>
            <a:endParaRPr kumimoji="0" sz="1800" b="0" i="0" u="none" strike="noStrike" kern="0" cap="none" spc="0" normalizeH="0" baseline="0" noProof="0" dirty="0">
              <a:ln>
                <a:noFill/>
              </a:ln>
              <a:solidFill>
                <a:srgbClr val="434343"/>
              </a:solidFill>
              <a:effectLst/>
              <a:uLnTx/>
              <a:uFillTx/>
              <a:latin typeface="Calibri"/>
              <a:ea typeface="Roboto"/>
              <a:cs typeface="Calibri"/>
              <a:sym typeface="Roboto"/>
            </a:endParaRPr>
          </a:p>
        </p:txBody>
      </p:sp>
      <p:pic>
        <p:nvPicPr>
          <p:cNvPr id="6" name="Imagen 5"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0" name="CuadroTexto 9"/>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de cuentas 2017</a:t>
            </a:r>
          </a:p>
        </p:txBody>
      </p:sp>
      <p:cxnSp>
        <p:nvCxnSpPr>
          <p:cNvPr id="11" name="Conector recto 10"/>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2" name="Shape 200"/>
          <p:cNvSpPr txBox="1"/>
          <p:nvPr/>
        </p:nvSpPr>
        <p:spPr>
          <a:xfrm>
            <a:off x="6211455" y="2805565"/>
            <a:ext cx="1952678" cy="1121003"/>
          </a:xfrm>
          <a:prstGeom prst="rect">
            <a:avLst/>
          </a:prstGeom>
          <a:noFill/>
          <a:ln>
            <a:noFill/>
          </a:ln>
        </p:spPr>
        <p:txBody>
          <a:bodyPr wrap="square" lIns="91425" tIns="91425" rIns="91425" bIns="91425" anchor="t" anchorCtr="0">
            <a:noAutofit/>
          </a:bodyPr>
          <a:lstStyle/>
          <a:p>
            <a:pPr lvl="0" algn="ctr">
              <a:lnSpc>
                <a:spcPct val="90000"/>
              </a:lnSpc>
            </a:pPr>
            <a:r>
              <a:rPr lang="es" sz="1800" dirty="0">
                <a:solidFill>
                  <a:srgbClr val="FFFFFF"/>
                </a:solidFill>
                <a:latin typeface="Calibri"/>
                <a:ea typeface="Roboto"/>
                <a:cs typeface="Calibri"/>
                <a:sym typeface="Roboto"/>
              </a:rPr>
              <a:t>COMPETITIVIDAD Y </a:t>
            </a:r>
            <a:r>
              <a:rPr lang="es" sz="1800" b="1" dirty="0">
                <a:solidFill>
                  <a:srgbClr val="FFFFFF"/>
                </a:solidFill>
                <a:latin typeface="Calibri"/>
                <a:ea typeface="Roboto"/>
                <a:cs typeface="Calibri"/>
                <a:sym typeface="Roboto"/>
              </a:rPr>
              <a:t>PROYECCIÓN INTERNACIONAL</a:t>
            </a:r>
          </a:p>
        </p:txBody>
      </p:sp>
      <p:pic>
        <p:nvPicPr>
          <p:cNvPr id="13" name="Imagen 12" descr="INTERN.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69362" y="1433099"/>
            <a:ext cx="1238252" cy="1238252"/>
          </a:xfrm>
          <a:prstGeom prst="rect">
            <a:avLst/>
          </a:prstGeom>
        </p:spPr>
      </p:pic>
    </p:spTree>
    <p:extLst>
      <p:ext uri="{BB962C8B-B14F-4D97-AF65-F5344CB8AC3E}">
        <p14:creationId xmlns:p14="http://schemas.microsoft.com/office/powerpoint/2010/main" val="39764785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9" name="Rectángulo 48">
            <a:extLst>
              <a:ext uri="{FF2B5EF4-FFF2-40B4-BE49-F238E27FC236}">
                <a16:creationId xmlns:a16="http://schemas.microsoft.com/office/drawing/2014/main" id="{ED3297B6-B6D3-4D8A-8EE9-5CA0B1E426F1}"/>
              </a:ext>
            </a:extLst>
          </p:cNvPr>
          <p:cNvSpPr/>
          <p:nvPr/>
        </p:nvSpPr>
        <p:spPr>
          <a:xfrm>
            <a:off x="4122700" y="1660206"/>
            <a:ext cx="4415608" cy="2708434"/>
          </a:xfrm>
          <a:prstGeom prst="rect">
            <a:avLst/>
          </a:prstGeom>
        </p:spPr>
        <p:txBody>
          <a:bodyPr wrap="square">
            <a:spAutoFit/>
          </a:bodyPr>
          <a:lstStyle/>
          <a:p>
            <a:pPr marL="285750" indent="-285750" defTabSz="914378">
              <a:buFont typeface="Arial"/>
              <a:buChar char="•"/>
              <a:defRPr/>
            </a:pPr>
            <a:r>
              <a:rPr lang="es-CO" sz="2000" b="1" dirty="0">
                <a:solidFill>
                  <a:srgbClr val="434343"/>
                </a:solidFill>
                <a:latin typeface="Calibri"/>
                <a:ea typeface="+mn-ea"/>
                <a:cs typeface="Calibri"/>
              </a:rPr>
              <a:t>1.800 km </a:t>
            </a:r>
            <a:r>
              <a:rPr lang="es-CO" dirty="0">
                <a:solidFill>
                  <a:srgbClr val="434343"/>
                </a:solidFill>
                <a:latin typeface="Calibri"/>
                <a:ea typeface="+mn-ea"/>
                <a:cs typeface="Calibri"/>
              </a:rPr>
              <a:t>de rutas de turismo en bicicleta </a:t>
            </a:r>
            <a:r>
              <a:rPr lang="es-CO" dirty="0" err="1">
                <a:solidFill>
                  <a:srgbClr val="434343"/>
                </a:solidFill>
                <a:latin typeface="Calibri"/>
                <a:ea typeface="+mn-ea"/>
                <a:cs typeface="Calibri"/>
              </a:rPr>
              <a:t>preidentificados</a:t>
            </a:r>
            <a:r>
              <a:rPr lang="es-CO" dirty="0">
                <a:solidFill>
                  <a:srgbClr val="434343"/>
                </a:solidFill>
                <a:latin typeface="Calibri"/>
                <a:ea typeface="+mn-ea"/>
                <a:cs typeface="Calibri"/>
              </a:rPr>
              <a:t>.</a:t>
            </a:r>
          </a:p>
          <a:p>
            <a:pPr marL="285750" indent="-285750" defTabSz="914378">
              <a:buFont typeface="Arial"/>
              <a:buChar char="•"/>
              <a:defRPr/>
            </a:pPr>
            <a:r>
              <a:rPr lang="es-CO" sz="2000" b="1" kern="1200" dirty="0">
                <a:solidFill>
                  <a:srgbClr val="434343"/>
                </a:solidFill>
                <a:latin typeface="Calibri"/>
                <a:ea typeface="+mn-ea"/>
                <a:cs typeface="Calibri"/>
              </a:rPr>
              <a:t>5</a:t>
            </a:r>
            <a:r>
              <a:rPr lang="es-CO" b="1" kern="1200" dirty="0">
                <a:solidFill>
                  <a:srgbClr val="434343"/>
                </a:solidFill>
                <a:latin typeface="Calibri"/>
                <a:ea typeface="+mn-ea"/>
                <a:cs typeface="Calibri"/>
              </a:rPr>
              <a:t> rutas </a:t>
            </a:r>
            <a:r>
              <a:rPr lang="es-CO" kern="1200" dirty="0">
                <a:solidFill>
                  <a:srgbClr val="434343"/>
                </a:solidFill>
                <a:latin typeface="Calibri"/>
                <a:ea typeface="+mn-ea"/>
                <a:cs typeface="Calibri"/>
              </a:rPr>
              <a:t>priorizadas con plan de señalización.</a:t>
            </a:r>
          </a:p>
          <a:p>
            <a:pPr marL="285750" indent="-285750" defTabSz="914378">
              <a:buFont typeface="Arial"/>
              <a:buChar char="•"/>
              <a:defRPr/>
            </a:pPr>
            <a:r>
              <a:rPr lang="es-CO" sz="2000" b="1" kern="1200" dirty="0">
                <a:solidFill>
                  <a:srgbClr val="434343"/>
                </a:solidFill>
                <a:latin typeface="Calibri"/>
                <a:ea typeface="+mn-ea"/>
                <a:cs typeface="Calibri"/>
              </a:rPr>
              <a:t>334 </a:t>
            </a:r>
            <a:r>
              <a:rPr lang="es-CO" b="1" kern="1200" dirty="0">
                <a:solidFill>
                  <a:srgbClr val="434343"/>
                </a:solidFill>
                <a:latin typeface="Calibri"/>
                <a:ea typeface="+mn-ea"/>
                <a:cs typeface="Calibri"/>
              </a:rPr>
              <a:t>señales </a:t>
            </a:r>
            <a:r>
              <a:rPr lang="es-CO" kern="1200" dirty="0">
                <a:solidFill>
                  <a:srgbClr val="434343"/>
                </a:solidFill>
                <a:latin typeface="Calibri"/>
                <a:ea typeface="+mn-ea"/>
                <a:cs typeface="Calibri"/>
              </a:rPr>
              <a:t>orientativas y turísticas a instalarse.</a:t>
            </a:r>
          </a:p>
          <a:p>
            <a:pPr marL="285750" indent="-285750" defTabSz="685800">
              <a:buFont typeface="Arial"/>
              <a:buChar char="•"/>
              <a:defRPr/>
            </a:pPr>
            <a:r>
              <a:rPr lang="es-CO" sz="2000" b="1" kern="1200" dirty="0">
                <a:solidFill>
                  <a:srgbClr val="434343"/>
                </a:solidFill>
                <a:latin typeface="Calibri"/>
                <a:ea typeface="+mn-ea"/>
                <a:cs typeface="Calibri"/>
              </a:rPr>
              <a:t>17</a:t>
            </a:r>
            <a:r>
              <a:rPr lang="es-CO" b="1" kern="1200" dirty="0">
                <a:solidFill>
                  <a:srgbClr val="434343"/>
                </a:solidFill>
                <a:latin typeface="Calibri"/>
                <a:ea typeface="+mn-ea"/>
                <a:cs typeface="Calibri"/>
              </a:rPr>
              <a:t> municipios </a:t>
            </a:r>
            <a:r>
              <a:rPr lang="es-CO" kern="1200" dirty="0">
                <a:solidFill>
                  <a:srgbClr val="434343"/>
                </a:solidFill>
                <a:latin typeface="Calibri"/>
                <a:ea typeface="+mn-ea"/>
                <a:cs typeface="Calibri"/>
              </a:rPr>
              <a:t>beneficiados en la primera fase.</a:t>
            </a:r>
          </a:p>
          <a:p>
            <a:pPr marL="285750" indent="-285750" defTabSz="685800">
              <a:buFont typeface="Arial"/>
              <a:buChar char="•"/>
              <a:defRPr/>
            </a:pPr>
            <a:r>
              <a:rPr lang="es-CO" kern="1200" dirty="0">
                <a:solidFill>
                  <a:srgbClr val="434343"/>
                </a:solidFill>
                <a:latin typeface="Calibri"/>
                <a:ea typeface="+mn-ea"/>
                <a:cs typeface="Calibri"/>
              </a:rPr>
              <a:t>Generación de capacidades empresariales (</a:t>
            </a:r>
            <a:r>
              <a:rPr lang="es-CO" sz="2000" kern="1200" dirty="0">
                <a:solidFill>
                  <a:srgbClr val="434343"/>
                </a:solidFill>
                <a:latin typeface="Calibri"/>
                <a:ea typeface="+mn-ea"/>
                <a:cs typeface="Calibri"/>
              </a:rPr>
              <a:t>10 </a:t>
            </a:r>
            <a:r>
              <a:rPr lang="es-CO" kern="1200" dirty="0">
                <a:solidFill>
                  <a:srgbClr val="434343"/>
                </a:solidFill>
                <a:latin typeface="Calibri"/>
                <a:ea typeface="+mn-ea"/>
                <a:cs typeface="Calibri"/>
              </a:rPr>
              <a:t>operadores turísticos).</a:t>
            </a:r>
          </a:p>
          <a:p>
            <a:pPr marL="285750" indent="-285750" defTabSz="685800">
              <a:buFont typeface="Arial"/>
              <a:buChar char="•"/>
              <a:defRPr/>
            </a:pPr>
            <a:r>
              <a:rPr lang="es-CO" kern="1200" dirty="0">
                <a:solidFill>
                  <a:srgbClr val="434343"/>
                </a:solidFill>
                <a:latin typeface="Calibri"/>
                <a:ea typeface="+mn-ea"/>
                <a:cs typeface="Calibri"/>
              </a:rPr>
              <a:t>Adaptación de los estándares internacionales de señalización de la </a:t>
            </a:r>
            <a:r>
              <a:rPr lang="es-CO" b="1" kern="1200" dirty="0">
                <a:solidFill>
                  <a:srgbClr val="434343"/>
                </a:solidFill>
                <a:latin typeface="Calibri"/>
                <a:ea typeface="+mn-ea"/>
                <a:cs typeface="Calibri"/>
              </a:rPr>
              <a:t>Federación Francesa de Ciclismo </a:t>
            </a:r>
            <a:r>
              <a:rPr lang="es-CO" kern="1200" dirty="0">
                <a:solidFill>
                  <a:srgbClr val="434343"/>
                </a:solidFill>
                <a:latin typeface="Calibri"/>
                <a:ea typeface="+mn-ea"/>
                <a:cs typeface="Calibri"/>
              </a:rPr>
              <a:t>e </a:t>
            </a:r>
            <a:r>
              <a:rPr lang="es-CO" b="1" kern="1200" dirty="0">
                <a:solidFill>
                  <a:srgbClr val="434343"/>
                </a:solidFill>
                <a:latin typeface="Calibri"/>
                <a:ea typeface="+mn-ea"/>
                <a:cs typeface="Calibri"/>
              </a:rPr>
              <a:t>IMBA</a:t>
            </a:r>
            <a:r>
              <a:rPr lang="es-CO" kern="1200" dirty="0">
                <a:solidFill>
                  <a:srgbClr val="434343"/>
                </a:solidFill>
                <a:latin typeface="Calibri"/>
                <a:ea typeface="+mn-ea"/>
                <a:cs typeface="Calibri"/>
              </a:rPr>
              <a:t> en la Región Central</a:t>
            </a:r>
            <a:endParaRPr lang="es-CO" dirty="0">
              <a:solidFill>
                <a:srgbClr val="434343"/>
              </a:solidFill>
              <a:latin typeface="Calibri"/>
              <a:ea typeface="+mn-ea"/>
              <a:cs typeface="Calibri"/>
            </a:endParaRPr>
          </a:p>
        </p:txBody>
      </p:sp>
      <p:pic>
        <p:nvPicPr>
          <p:cNvPr id="52" name="Imagen 51">
            <a:extLst>
              <a:ext uri="{FF2B5EF4-FFF2-40B4-BE49-F238E27FC236}">
                <a16:creationId xmlns:a16="http://schemas.microsoft.com/office/drawing/2014/main" id="{0767B976-C8C2-4243-B3C5-CF8AD6CCEB2F}"/>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42155" y="999452"/>
            <a:ext cx="3960686" cy="2785300"/>
          </a:xfrm>
          <a:prstGeom prst="rect">
            <a:avLst/>
          </a:prstGeom>
        </p:spPr>
      </p:pic>
      <p:sp>
        <p:nvSpPr>
          <p:cNvPr id="9" name="Rectángulo 8">
            <a:extLst>
              <a:ext uri="{FF2B5EF4-FFF2-40B4-BE49-F238E27FC236}">
                <a16:creationId xmlns:a16="http://schemas.microsoft.com/office/drawing/2014/main" id="{4188EDEB-7D00-4181-8B18-7056021EB08C}"/>
              </a:ext>
            </a:extLst>
          </p:cNvPr>
          <p:cNvSpPr/>
          <p:nvPr/>
        </p:nvSpPr>
        <p:spPr>
          <a:xfrm>
            <a:off x="4122700" y="999452"/>
            <a:ext cx="2943688" cy="338554"/>
          </a:xfrm>
          <a:prstGeom prst="rect">
            <a:avLst/>
          </a:prstGeom>
        </p:spPr>
        <p:txBody>
          <a:bodyPr wrap="square">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srgbClr val="000066"/>
                </a:solidFill>
                <a:effectLst/>
                <a:uLnTx/>
                <a:uFillTx/>
                <a:latin typeface="Calibri"/>
                <a:cs typeface="Calibri"/>
                <a:sym typeface="Arial"/>
              </a:rPr>
              <a:t>PRINCIPALES LOGROS</a:t>
            </a:r>
          </a:p>
        </p:txBody>
      </p:sp>
      <p:pic>
        <p:nvPicPr>
          <p:cNvPr id="10" name="Imagen 9"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1" name="CuadroTexto 10"/>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bg1">
                    <a:lumMod val="50000"/>
                  </a:schemeClr>
                </a:solidFill>
                <a:effectLst/>
                <a:uLnTx/>
                <a:uFillTx/>
                <a:latin typeface="Calibri"/>
                <a:ea typeface="+mn-ea"/>
                <a:cs typeface="Calibri"/>
              </a:rPr>
              <a:t>Rendición de cuentas 2017</a:t>
            </a:r>
          </a:p>
        </p:txBody>
      </p:sp>
      <p:cxnSp>
        <p:nvCxnSpPr>
          <p:cNvPr id="12" name="Conector recto 11"/>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12"/>
          <p:cNvCxnSpPr/>
          <p:nvPr/>
        </p:nvCxnSpPr>
        <p:spPr>
          <a:xfrm>
            <a:off x="3815885" y="783394"/>
            <a:ext cx="0" cy="3638028"/>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1958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cxnSp>
        <p:nvCxnSpPr>
          <p:cNvPr id="43" name="Conector recto 42">
            <a:extLst>
              <a:ext uri="{FF2B5EF4-FFF2-40B4-BE49-F238E27FC236}">
                <a16:creationId xmlns:a16="http://schemas.microsoft.com/office/drawing/2014/main" id="{CC31B57B-86AA-4526-B3C0-5C38CA9BA785}"/>
              </a:ext>
            </a:extLst>
          </p:cNvPr>
          <p:cNvCxnSpPr/>
          <p:nvPr/>
        </p:nvCxnSpPr>
        <p:spPr>
          <a:xfrm>
            <a:off x="6071875" y="1204713"/>
            <a:ext cx="0" cy="208693"/>
          </a:xfrm>
          <a:prstGeom prst="line">
            <a:avLst/>
          </a:prstGeom>
        </p:spPr>
        <p:style>
          <a:lnRef idx="1">
            <a:schemeClr val="accent5"/>
          </a:lnRef>
          <a:fillRef idx="0">
            <a:schemeClr val="accent5"/>
          </a:fillRef>
          <a:effectRef idx="0">
            <a:schemeClr val="accent5"/>
          </a:effectRef>
          <a:fontRef idx="minor">
            <a:schemeClr val="tx1"/>
          </a:fontRef>
        </p:style>
      </p:cxnSp>
      <p:pic>
        <p:nvPicPr>
          <p:cNvPr id="46" name="Imagen 45">
            <a:extLst>
              <a:ext uri="{FF2B5EF4-FFF2-40B4-BE49-F238E27FC236}">
                <a16:creationId xmlns:a16="http://schemas.microsoft.com/office/drawing/2014/main" id="{773BB90F-6BE6-4CCE-B5ED-CE950B31D2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3938" y="173405"/>
            <a:ext cx="4443651" cy="4391895"/>
          </a:xfrm>
          <a:prstGeom prst="rect">
            <a:avLst/>
          </a:prstGeom>
        </p:spPr>
      </p:pic>
      <p:pic>
        <p:nvPicPr>
          <p:cNvPr id="48" name="Imagen 47">
            <a:extLst>
              <a:ext uri="{FF2B5EF4-FFF2-40B4-BE49-F238E27FC236}">
                <a16:creationId xmlns:a16="http://schemas.microsoft.com/office/drawing/2014/main" id="{5B3A2B15-A77F-4FA7-A99F-08BE970618D5}"/>
              </a:ext>
            </a:extLst>
          </p:cNvPr>
          <p:cNvPicPr>
            <a:picLocks noChangeAspect="1"/>
          </p:cNvPicPr>
          <p:nvPr/>
        </p:nvPicPr>
        <p:blipFill>
          <a:blip r:embed="rId4"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8023026" y="107459"/>
            <a:ext cx="1120974" cy="788311"/>
          </a:xfrm>
          <a:prstGeom prst="rect">
            <a:avLst/>
          </a:prstGeom>
        </p:spPr>
      </p:pic>
      <p:sp>
        <p:nvSpPr>
          <p:cNvPr id="14" name="Rectángulo 13"/>
          <p:cNvSpPr/>
          <p:nvPr/>
        </p:nvSpPr>
        <p:spPr>
          <a:xfrm>
            <a:off x="0" y="198154"/>
            <a:ext cx="69117" cy="710790"/>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5" name="Imagen 14" descr="RegionCentral-LogoFinalCMYK_Positiv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6" name="CuadroTexto 15"/>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bg1">
                    <a:lumMod val="50000"/>
                  </a:schemeClr>
                </a:solidFill>
                <a:effectLst/>
                <a:uLnTx/>
                <a:uFillTx/>
                <a:latin typeface="Calibri"/>
                <a:ea typeface="+mn-ea"/>
                <a:cs typeface="Calibri"/>
              </a:rPr>
              <a:t>Rendición de cuentas 2017</a:t>
            </a:r>
          </a:p>
        </p:txBody>
      </p:sp>
      <p:cxnSp>
        <p:nvCxnSpPr>
          <p:cNvPr id="17" name="Conector recto 16"/>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grpSp>
        <p:nvGrpSpPr>
          <p:cNvPr id="2" name="Grupo 1">
            <a:extLst>
              <a:ext uri="{FF2B5EF4-FFF2-40B4-BE49-F238E27FC236}">
                <a16:creationId xmlns:a16="http://schemas.microsoft.com/office/drawing/2014/main" id="{1F238CB8-BF92-4EEA-B5C7-39A91D1C1A80}"/>
              </a:ext>
            </a:extLst>
          </p:cNvPr>
          <p:cNvGrpSpPr/>
          <p:nvPr/>
        </p:nvGrpSpPr>
        <p:grpSpPr>
          <a:xfrm>
            <a:off x="4876800" y="1274618"/>
            <a:ext cx="3805913" cy="2873452"/>
            <a:chOff x="4744489" y="1237697"/>
            <a:chExt cx="4028280" cy="3021210"/>
          </a:xfrm>
        </p:grpSpPr>
        <p:pic>
          <p:nvPicPr>
            <p:cNvPr id="18" name="Imagen 17">
              <a:extLst>
                <a:ext uri="{FF2B5EF4-FFF2-40B4-BE49-F238E27FC236}">
                  <a16:creationId xmlns:a16="http://schemas.microsoft.com/office/drawing/2014/main" id="{3333D8AF-FBE6-471B-99C6-F2FF3A3D165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44489" y="1237697"/>
              <a:ext cx="4028280" cy="3021210"/>
            </a:xfrm>
            <a:prstGeom prst="rect">
              <a:avLst/>
            </a:prstGeom>
          </p:spPr>
        </p:pic>
        <p:pic>
          <p:nvPicPr>
            <p:cNvPr id="47" name="Imagen 46">
              <a:extLst>
                <a:ext uri="{FF2B5EF4-FFF2-40B4-BE49-F238E27FC236}">
                  <a16:creationId xmlns:a16="http://schemas.microsoft.com/office/drawing/2014/main" id="{418A7AA0-DBF7-4462-82A5-B407A5735EE4}"/>
                </a:ext>
              </a:extLst>
            </p:cNvPr>
            <p:cNvPicPr>
              <a:picLocks noChangeAspect="1"/>
            </p:cNvPicPr>
            <p:nvPr/>
          </p:nvPicPr>
          <p:blipFill rotWithShape="1">
            <a:blip r:embed="rId7" cstate="screen">
              <a:clrChange>
                <a:clrFrom>
                  <a:srgbClr val="FFFDFE"/>
                </a:clrFrom>
                <a:clrTo>
                  <a:srgbClr val="FFFDFE">
                    <a:alpha val="0"/>
                  </a:srgbClr>
                </a:clrTo>
              </a:clrChange>
              <a:extLst>
                <a:ext uri="{28A0092B-C50C-407E-A947-70E740481C1C}">
                  <a14:useLocalDpi xmlns:a14="http://schemas.microsoft.com/office/drawing/2010/main"/>
                </a:ext>
              </a:extLst>
            </a:blip>
            <a:srcRect l="15555" t="3069" r="39361" b="3142"/>
            <a:stretch/>
          </p:blipFill>
          <p:spPr>
            <a:xfrm>
              <a:off x="4744489" y="2179527"/>
              <a:ext cx="347056" cy="2079380"/>
            </a:xfrm>
            <a:prstGeom prst="rect">
              <a:avLst/>
            </a:prstGeom>
          </p:spPr>
        </p:pic>
      </p:grpSp>
    </p:spTree>
    <p:extLst>
      <p:ext uri="{BB962C8B-B14F-4D97-AF65-F5344CB8AC3E}">
        <p14:creationId xmlns:p14="http://schemas.microsoft.com/office/powerpoint/2010/main" val="2303909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8" name="Rectángulo 37">
            <a:extLst>
              <a:ext uri="{FF2B5EF4-FFF2-40B4-BE49-F238E27FC236}">
                <a16:creationId xmlns:a16="http://schemas.microsoft.com/office/drawing/2014/main" id="{6651024E-3A84-49CC-9205-4A1273BB0880}"/>
              </a:ext>
            </a:extLst>
          </p:cNvPr>
          <p:cNvSpPr/>
          <p:nvPr/>
        </p:nvSpPr>
        <p:spPr>
          <a:xfrm>
            <a:off x="4031673" y="1315444"/>
            <a:ext cx="4666207" cy="615553"/>
          </a:xfrm>
          <a:prstGeom prst="rect">
            <a:avLst/>
          </a:prstGeom>
        </p:spPr>
        <p:txBody>
          <a:bodyPr wrap="square">
            <a:spAutoFit/>
          </a:bodyPr>
          <a:lstStyle/>
          <a:p>
            <a:pPr defTabSz="914378">
              <a:defRPr/>
            </a:pPr>
            <a:r>
              <a:rPr lang="es-CO" sz="2000" b="1" dirty="0">
                <a:solidFill>
                  <a:srgbClr val="3B3838"/>
                </a:solidFill>
                <a:latin typeface="Calibri"/>
                <a:ea typeface="+mn-ea"/>
                <a:cs typeface="Calibri"/>
              </a:rPr>
              <a:t>72</a:t>
            </a:r>
            <a:r>
              <a:rPr lang="es-CO" b="1" dirty="0">
                <a:solidFill>
                  <a:srgbClr val="3B3838"/>
                </a:solidFill>
                <a:latin typeface="Calibri"/>
                <a:ea typeface="Calibri" panose="020F0502020204030204" pitchFamily="34" charset="0"/>
                <a:cs typeface="Calibri"/>
              </a:rPr>
              <a:t> atractivos en la Región Central identificados </a:t>
            </a:r>
            <a:r>
              <a:rPr lang="es-CO" dirty="0">
                <a:solidFill>
                  <a:srgbClr val="3B3838"/>
                </a:solidFill>
                <a:latin typeface="Calibri"/>
                <a:ea typeface="Calibri" panose="020F0502020204030204" pitchFamily="34" charset="0"/>
                <a:cs typeface="Calibri"/>
              </a:rPr>
              <a:t>alusivos a la </a:t>
            </a:r>
            <a:r>
              <a:rPr lang="es-CO" b="1" dirty="0">
                <a:solidFill>
                  <a:srgbClr val="3B3838"/>
                </a:solidFill>
                <a:latin typeface="Calibri"/>
                <a:ea typeface="Calibri" panose="020F0502020204030204" pitchFamily="34" charset="0"/>
                <a:cs typeface="Calibri"/>
              </a:rPr>
              <a:t>Leyenda del Dorado y la Cultura Muisca.</a:t>
            </a:r>
            <a:endParaRPr lang="es-CO" b="1" dirty="0">
              <a:solidFill>
                <a:srgbClr val="3B3838"/>
              </a:solidFill>
              <a:latin typeface="Calibri" panose="020F0502020204030204"/>
              <a:ea typeface="+mn-ea"/>
              <a:cs typeface="Calibri"/>
            </a:endParaRPr>
          </a:p>
        </p:txBody>
      </p:sp>
      <p:sp>
        <p:nvSpPr>
          <p:cNvPr id="39" name="Rectángulo 38">
            <a:extLst>
              <a:ext uri="{FF2B5EF4-FFF2-40B4-BE49-F238E27FC236}">
                <a16:creationId xmlns:a16="http://schemas.microsoft.com/office/drawing/2014/main" id="{DF67518E-AD2A-4751-A889-6264232EC8B9}"/>
              </a:ext>
            </a:extLst>
          </p:cNvPr>
          <p:cNvSpPr/>
          <p:nvPr/>
        </p:nvSpPr>
        <p:spPr>
          <a:xfrm>
            <a:off x="4031673" y="2114042"/>
            <a:ext cx="5112327" cy="2677656"/>
          </a:xfrm>
          <a:prstGeom prst="rect">
            <a:avLst/>
          </a:prstGeom>
        </p:spPr>
        <p:txBody>
          <a:bodyPr wrap="square">
            <a:spAutoFit/>
          </a:bodyPr>
          <a:lstStyle/>
          <a:p>
            <a:pPr marL="285750" indent="-285750" defTabSz="685800">
              <a:buFont typeface="Arial"/>
              <a:buChar char="•"/>
              <a:defRPr/>
            </a:pPr>
            <a:r>
              <a:rPr lang="es-CO" sz="2000" b="1" kern="1200" dirty="0">
                <a:solidFill>
                  <a:schemeClr val="bg2">
                    <a:lumMod val="25000"/>
                  </a:schemeClr>
                </a:solidFill>
                <a:latin typeface="Calibri"/>
                <a:ea typeface="+mn-ea"/>
                <a:cs typeface="Calibri"/>
              </a:rPr>
              <a:t>25</a:t>
            </a:r>
            <a:r>
              <a:rPr lang="es-CO" b="1" kern="1200" dirty="0">
                <a:solidFill>
                  <a:schemeClr val="bg2">
                    <a:lumMod val="25000"/>
                  </a:schemeClr>
                </a:solidFill>
                <a:latin typeface="Calibri"/>
                <a:ea typeface="Calibri" panose="020F0502020204030204" pitchFamily="34" charset="0"/>
                <a:cs typeface="Calibri"/>
              </a:rPr>
              <a:t> </a:t>
            </a:r>
            <a:r>
              <a:rPr lang="es-CO" b="1" kern="1200" dirty="0">
                <a:solidFill>
                  <a:schemeClr val="bg2">
                    <a:lumMod val="25000"/>
                  </a:schemeClr>
                </a:solidFill>
                <a:latin typeface="Calibri"/>
                <a:ea typeface="+mn-ea"/>
                <a:cs typeface="Calibri"/>
              </a:rPr>
              <a:t>rutas turísticas </a:t>
            </a:r>
            <a:r>
              <a:rPr lang="es-CO" kern="1200" dirty="0">
                <a:solidFill>
                  <a:schemeClr val="bg2">
                    <a:lumMod val="25000"/>
                  </a:schemeClr>
                </a:solidFill>
                <a:latin typeface="Calibri"/>
                <a:ea typeface="+mn-ea"/>
                <a:cs typeface="Calibri"/>
              </a:rPr>
              <a:t>diseñadas.</a:t>
            </a:r>
          </a:p>
          <a:p>
            <a:pPr marL="285750" indent="-285750" defTabSz="685800">
              <a:buFont typeface="Arial"/>
              <a:buChar char="•"/>
              <a:defRPr/>
            </a:pPr>
            <a:r>
              <a:rPr lang="es-CO" sz="2000" b="1" kern="1200" dirty="0">
                <a:solidFill>
                  <a:schemeClr val="bg2">
                    <a:lumMod val="25000"/>
                  </a:schemeClr>
                </a:solidFill>
                <a:latin typeface="Calibri"/>
                <a:ea typeface="+mn-ea"/>
                <a:cs typeface="Calibri"/>
              </a:rPr>
              <a:t>33</a:t>
            </a:r>
            <a:r>
              <a:rPr lang="es-CO" b="1" kern="1200" dirty="0">
                <a:solidFill>
                  <a:schemeClr val="bg2">
                    <a:lumMod val="25000"/>
                  </a:schemeClr>
                </a:solidFill>
                <a:latin typeface="Calibri"/>
                <a:ea typeface="+mn-ea"/>
                <a:cs typeface="Calibri"/>
              </a:rPr>
              <a:t> municipios </a:t>
            </a:r>
            <a:r>
              <a:rPr lang="es-CO" kern="1200" dirty="0">
                <a:solidFill>
                  <a:schemeClr val="bg2">
                    <a:lumMod val="25000"/>
                  </a:schemeClr>
                </a:solidFill>
                <a:latin typeface="Calibri"/>
                <a:ea typeface="+mn-ea"/>
                <a:cs typeface="Calibri"/>
              </a:rPr>
              <a:t>beneficiados en la primera fase.</a:t>
            </a:r>
          </a:p>
          <a:p>
            <a:pPr marL="285750" indent="-285750" defTabSz="914378">
              <a:buFont typeface="Arial"/>
              <a:buChar char="•"/>
              <a:defRPr/>
            </a:pPr>
            <a:r>
              <a:rPr lang="es-CO" sz="2000" b="1" dirty="0">
                <a:solidFill>
                  <a:schemeClr val="bg2">
                    <a:lumMod val="25000"/>
                  </a:schemeClr>
                </a:solidFill>
                <a:latin typeface="Calibri"/>
                <a:ea typeface="+mn-ea"/>
                <a:cs typeface="Calibri"/>
              </a:rPr>
              <a:t>1 </a:t>
            </a:r>
            <a:r>
              <a:rPr lang="es-CO" b="1" dirty="0">
                <a:solidFill>
                  <a:schemeClr val="bg2">
                    <a:lumMod val="25000"/>
                  </a:schemeClr>
                </a:solidFill>
                <a:latin typeface="Calibri"/>
                <a:ea typeface="+mn-ea"/>
                <a:cs typeface="Calibri"/>
              </a:rPr>
              <a:t>estrategia </a:t>
            </a:r>
            <a:r>
              <a:rPr lang="es-CO" dirty="0">
                <a:solidFill>
                  <a:schemeClr val="bg2">
                    <a:lumMod val="25000"/>
                  </a:schemeClr>
                </a:solidFill>
                <a:latin typeface="Calibri"/>
                <a:ea typeface="+mn-ea"/>
                <a:cs typeface="Calibri"/>
              </a:rPr>
              <a:t>de mercadeo en implementación.</a:t>
            </a:r>
          </a:p>
          <a:p>
            <a:pPr marL="285750" indent="-285750" defTabSz="914378">
              <a:buFont typeface="Arial"/>
              <a:buChar char="•"/>
              <a:defRPr/>
            </a:pPr>
            <a:r>
              <a:rPr lang="es-CO" sz="2000" b="1" kern="1200" dirty="0">
                <a:solidFill>
                  <a:schemeClr val="bg2">
                    <a:lumMod val="25000"/>
                  </a:schemeClr>
                </a:solidFill>
                <a:latin typeface="Calibri"/>
                <a:ea typeface="+mn-ea"/>
                <a:cs typeface="Calibri"/>
              </a:rPr>
              <a:t>1</a:t>
            </a:r>
            <a:r>
              <a:rPr lang="es-CO" b="1" kern="1200" dirty="0">
                <a:solidFill>
                  <a:schemeClr val="bg2">
                    <a:lumMod val="25000"/>
                  </a:schemeClr>
                </a:solidFill>
                <a:latin typeface="Calibri"/>
                <a:ea typeface="+mn-ea"/>
                <a:cs typeface="Calibri"/>
              </a:rPr>
              <a:t> Plan de señalización </a:t>
            </a:r>
            <a:r>
              <a:rPr lang="es-CO" kern="1200" dirty="0">
                <a:solidFill>
                  <a:schemeClr val="bg2">
                    <a:lumMod val="25000"/>
                  </a:schemeClr>
                </a:solidFill>
                <a:latin typeface="Calibri"/>
                <a:ea typeface="+mn-ea"/>
                <a:cs typeface="Calibri"/>
              </a:rPr>
              <a:t>para lo atractivos.</a:t>
            </a:r>
          </a:p>
          <a:p>
            <a:pPr marL="285750" indent="-285750" defTabSz="914378">
              <a:buFont typeface="Arial"/>
              <a:buChar char="•"/>
              <a:defRPr/>
            </a:pPr>
            <a:r>
              <a:rPr lang="es-CO" sz="2000" b="1" dirty="0">
                <a:solidFill>
                  <a:schemeClr val="bg2">
                    <a:lumMod val="25000"/>
                  </a:schemeClr>
                </a:solidFill>
                <a:latin typeface="Calibri" panose="020F0502020204030204"/>
                <a:ea typeface="+mn-ea"/>
                <a:cs typeface="Calibri"/>
              </a:rPr>
              <a:t>1</a:t>
            </a:r>
            <a:r>
              <a:rPr lang="es-CO" b="1" dirty="0">
                <a:solidFill>
                  <a:schemeClr val="bg2">
                    <a:lumMod val="25000"/>
                  </a:schemeClr>
                </a:solidFill>
                <a:latin typeface="Calibri" panose="020F0502020204030204"/>
                <a:ea typeface="+mn-ea"/>
                <a:cs typeface="Calibri"/>
              </a:rPr>
              <a:t> </a:t>
            </a:r>
            <a:r>
              <a:rPr lang="es-CO" b="1" kern="1200" dirty="0">
                <a:solidFill>
                  <a:schemeClr val="bg2">
                    <a:lumMod val="25000"/>
                  </a:schemeClr>
                </a:solidFill>
                <a:latin typeface="Calibri"/>
                <a:ea typeface="+mn-ea"/>
                <a:cs typeface="Calibri"/>
              </a:rPr>
              <a:t>Proyecto formulado </a:t>
            </a:r>
            <a:r>
              <a:rPr lang="es-CO" kern="1200" dirty="0">
                <a:solidFill>
                  <a:schemeClr val="bg2">
                    <a:lumMod val="25000"/>
                  </a:schemeClr>
                </a:solidFill>
                <a:latin typeface="Calibri"/>
                <a:ea typeface="+mn-ea"/>
                <a:cs typeface="Calibri"/>
              </a:rPr>
              <a:t>para presentación al </a:t>
            </a:r>
            <a:r>
              <a:rPr lang="es-CO" b="1" kern="1200" dirty="0">
                <a:solidFill>
                  <a:schemeClr val="bg2">
                    <a:lumMod val="25000"/>
                  </a:schemeClr>
                </a:solidFill>
                <a:latin typeface="Calibri"/>
                <a:ea typeface="+mn-ea"/>
                <a:cs typeface="Calibri"/>
              </a:rPr>
              <a:t>SGR.</a:t>
            </a:r>
          </a:p>
          <a:p>
            <a:pPr marL="285750" indent="-285750" defTabSz="914378">
              <a:buFont typeface="Arial"/>
              <a:buChar char="•"/>
              <a:defRPr/>
            </a:pPr>
            <a:r>
              <a:rPr lang="es-CO" sz="2000" b="1" kern="1200" dirty="0">
                <a:solidFill>
                  <a:schemeClr val="bg2">
                    <a:lumMod val="25000"/>
                  </a:schemeClr>
                </a:solidFill>
                <a:latin typeface="Calibri"/>
                <a:ea typeface="+mn-ea"/>
                <a:cs typeface="Calibri"/>
              </a:rPr>
              <a:t>1</a:t>
            </a:r>
            <a:r>
              <a:rPr lang="es-CO" b="1" kern="1200" dirty="0">
                <a:solidFill>
                  <a:schemeClr val="bg2">
                    <a:lumMod val="25000"/>
                  </a:schemeClr>
                </a:solidFill>
                <a:latin typeface="Calibri"/>
                <a:ea typeface="+mn-ea"/>
                <a:cs typeface="Calibri"/>
              </a:rPr>
              <a:t> Página Web </a:t>
            </a:r>
            <a:r>
              <a:rPr lang="es-CO" kern="1200" dirty="0">
                <a:solidFill>
                  <a:schemeClr val="bg2">
                    <a:lumMod val="25000"/>
                  </a:schemeClr>
                </a:solidFill>
                <a:latin typeface="Calibri"/>
                <a:ea typeface="+mn-ea"/>
                <a:cs typeface="Calibri"/>
              </a:rPr>
              <a:t>con módulo de </a:t>
            </a:r>
            <a:r>
              <a:rPr lang="es-CO" b="1" kern="1200" dirty="0">
                <a:solidFill>
                  <a:schemeClr val="bg2">
                    <a:lumMod val="25000"/>
                  </a:schemeClr>
                </a:solidFill>
                <a:latin typeface="Calibri"/>
                <a:ea typeface="+mn-ea"/>
                <a:cs typeface="Calibri"/>
              </a:rPr>
              <a:t>e-learning.</a:t>
            </a:r>
          </a:p>
          <a:p>
            <a:pPr marL="285750" indent="-285750" defTabSz="914378">
              <a:buFont typeface="Arial"/>
              <a:buChar char="•"/>
              <a:defRPr/>
            </a:pPr>
            <a:r>
              <a:rPr lang="es-CO" sz="2000" b="1" kern="1200" dirty="0">
                <a:solidFill>
                  <a:schemeClr val="bg2">
                    <a:lumMod val="25000"/>
                  </a:schemeClr>
                </a:solidFill>
                <a:latin typeface="Calibri"/>
                <a:ea typeface="+mn-ea"/>
                <a:cs typeface="Calibri"/>
              </a:rPr>
              <a:t>1</a:t>
            </a:r>
            <a:r>
              <a:rPr lang="es-CO" b="1" kern="1200" dirty="0">
                <a:solidFill>
                  <a:schemeClr val="bg2">
                    <a:lumMod val="25000"/>
                  </a:schemeClr>
                </a:solidFill>
                <a:latin typeface="Calibri"/>
                <a:ea typeface="+mn-ea"/>
                <a:cs typeface="Calibri"/>
              </a:rPr>
              <a:t> video </a:t>
            </a:r>
            <a:r>
              <a:rPr lang="es-CO" kern="1200" dirty="0">
                <a:solidFill>
                  <a:schemeClr val="bg2">
                    <a:lumMod val="25000"/>
                  </a:schemeClr>
                </a:solidFill>
                <a:latin typeface="Calibri"/>
                <a:ea typeface="+mn-ea"/>
                <a:cs typeface="Calibri"/>
              </a:rPr>
              <a:t>promocional.</a:t>
            </a:r>
          </a:p>
          <a:p>
            <a:pPr marL="285750" indent="-285750" defTabSz="914378">
              <a:buFont typeface="Arial"/>
              <a:buChar char="•"/>
              <a:defRPr/>
            </a:pPr>
            <a:endParaRPr lang="es-CO" kern="1200" dirty="0">
              <a:solidFill>
                <a:schemeClr val="bg2">
                  <a:lumMod val="25000"/>
                </a:schemeClr>
              </a:solidFill>
              <a:latin typeface="Calibri"/>
              <a:ea typeface="+mn-ea"/>
              <a:cs typeface="Calibri"/>
            </a:endParaRPr>
          </a:p>
          <a:p>
            <a:pPr marL="285750" indent="-285750" defTabSz="914378">
              <a:buFont typeface="Arial"/>
              <a:buChar char="•"/>
              <a:defRPr/>
            </a:pPr>
            <a:endParaRPr lang="es-CO" kern="1200" dirty="0">
              <a:solidFill>
                <a:schemeClr val="bg2">
                  <a:lumMod val="25000"/>
                </a:schemeClr>
              </a:solidFill>
              <a:latin typeface="Calibri"/>
              <a:ea typeface="+mn-ea"/>
              <a:cs typeface="Calibri"/>
            </a:endParaRPr>
          </a:p>
        </p:txBody>
      </p:sp>
      <p:pic>
        <p:nvPicPr>
          <p:cNvPr id="42" name="Imagen 41">
            <a:extLst>
              <a:ext uri="{FF2B5EF4-FFF2-40B4-BE49-F238E27FC236}">
                <a16:creationId xmlns:a16="http://schemas.microsoft.com/office/drawing/2014/main" id="{B3DD6135-FEA1-4B77-9C15-80E327AF396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1987" y="1315444"/>
            <a:ext cx="2704514" cy="1886180"/>
          </a:xfrm>
          <a:prstGeom prst="rect">
            <a:avLst/>
          </a:prstGeom>
        </p:spPr>
      </p:pic>
      <p:sp>
        <p:nvSpPr>
          <p:cNvPr id="10" name="Rectángulo 9">
            <a:extLst>
              <a:ext uri="{FF2B5EF4-FFF2-40B4-BE49-F238E27FC236}">
                <a16:creationId xmlns:a16="http://schemas.microsoft.com/office/drawing/2014/main" id="{4188EDEB-7D00-4181-8B18-7056021EB08C}"/>
              </a:ext>
            </a:extLst>
          </p:cNvPr>
          <p:cNvSpPr/>
          <p:nvPr/>
        </p:nvSpPr>
        <p:spPr>
          <a:xfrm>
            <a:off x="4031673" y="976890"/>
            <a:ext cx="2943688" cy="338554"/>
          </a:xfrm>
          <a:prstGeom prst="rect">
            <a:avLst/>
          </a:prstGeom>
        </p:spPr>
        <p:txBody>
          <a:bodyPr wrap="square">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srgbClr val="000066"/>
                </a:solidFill>
                <a:effectLst/>
                <a:uLnTx/>
                <a:uFillTx/>
                <a:latin typeface="Calibri"/>
                <a:cs typeface="Calibri"/>
                <a:sym typeface="Arial"/>
              </a:rPr>
              <a:t>PRINCIPALES LOGROS</a:t>
            </a:r>
          </a:p>
        </p:txBody>
      </p:sp>
      <p:pic>
        <p:nvPicPr>
          <p:cNvPr id="11" name="Imagen 10"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2" name="CuadroTexto 11"/>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bg1">
                    <a:lumMod val="50000"/>
                  </a:schemeClr>
                </a:solidFill>
                <a:effectLst/>
                <a:uLnTx/>
                <a:uFillTx/>
                <a:latin typeface="Calibri"/>
                <a:ea typeface="+mn-ea"/>
                <a:cs typeface="Calibri"/>
              </a:rPr>
              <a:t>Rendición de cuentas 2017</a:t>
            </a:r>
          </a:p>
        </p:txBody>
      </p:sp>
      <p:cxnSp>
        <p:nvCxnSpPr>
          <p:cNvPr id="13" name="Conector recto 12"/>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a:off x="3815885" y="783394"/>
            <a:ext cx="0" cy="3638028"/>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2439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32" name="Picture 4" descr="G:\Roberto\AUTOCAD\EL DORADO Unicafam\Entregables\JPGs\Captura de pantalla 2017-03-28 22.51.09.png">
            <a:hlinkClick r:id="" action="ppaction://noaction"/>
            <a:extLst>
              <a:ext uri="{FF2B5EF4-FFF2-40B4-BE49-F238E27FC236}">
                <a16:creationId xmlns:a16="http://schemas.microsoft.com/office/drawing/2014/main" id="{6BF2DA84-C0E6-469E-B9AD-48FFCB08FAD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5543" y="713154"/>
            <a:ext cx="4548861" cy="4332767"/>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2" descr="G:\Roberto\FOTOGRAFÍAS\IMÄGENES PRESENTACIONES\Memoria ancestral ARTE ARQ INDÍGENAS\ARQUITECTURA\800px-Templo_del_sol.jpg">
            <a:extLst>
              <a:ext uri="{FF2B5EF4-FFF2-40B4-BE49-F238E27FC236}">
                <a16:creationId xmlns:a16="http://schemas.microsoft.com/office/drawing/2014/main" id="{F4818C18-503F-4055-88D0-7D3BB845E2A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35741" y="1348832"/>
            <a:ext cx="1956482" cy="1467361"/>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2" descr="G:\Roberto\AUTOCAD\BOSA\BOSA\Captura de pantalla 2017-04-21 14.14.15.png">
            <a:extLst>
              <a:ext uri="{FF2B5EF4-FFF2-40B4-BE49-F238E27FC236}">
                <a16:creationId xmlns:a16="http://schemas.microsoft.com/office/drawing/2014/main" id="{EF2E55C8-4DC0-42EE-BECC-5491DC4CF51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580" r="11647"/>
          <a:stretch/>
        </p:blipFill>
        <p:spPr bwMode="auto">
          <a:xfrm>
            <a:off x="248075" y="1348832"/>
            <a:ext cx="2079957" cy="1467361"/>
          </a:xfrm>
          <a:prstGeom prst="rect">
            <a:avLst/>
          </a:prstGeom>
          <a:noFill/>
          <a:extLst>
            <a:ext uri="{909E8E84-426E-40dd-AFC4-6F175D3DCCD1}">
              <a14:hiddenFill xmlns="" xmlns:a14="http://schemas.microsoft.com/office/drawing/2010/main">
                <a:solidFill>
                  <a:srgbClr val="FFFFFF"/>
                </a:solidFill>
              </a14:hiddenFill>
            </a:ext>
          </a:extLst>
        </p:spPr>
      </p:pic>
      <p:pic>
        <p:nvPicPr>
          <p:cNvPr id="35" name="Picture 3" descr="G:\Roberto\FOTOGRAFÍAS\IMÄGENES PRESENTACIONES\Memoria ancestral ARTE ARQ INDÍGENAS\Tunjrsm114.jpg">
            <a:extLst>
              <a:ext uri="{FF2B5EF4-FFF2-40B4-BE49-F238E27FC236}">
                <a16:creationId xmlns:a16="http://schemas.microsoft.com/office/drawing/2014/main" id="{7BFE45F6-D7B8-4755-A123-12E72D91FA0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8075" y="2927108"/>
            <a:ext cx="2079956" cy="1322609"/>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4" descr="G:\Roberto\FOTOGRAFÍAS\IMÄGENES PRESENTACIONES\Memoria ancestral ARTE ARQ INDÍGENAS\observatorio MONQUIRÁ.jpg">
            <a:extLst>
              <a:ext uri="{FF2B5EF4-FFF2-40B4-BE49-F238E27FC236}">
                <a16:creationId xmlns:a16="http://schemas.microsoft.com/office/drawing/2014/main" id="{E9B314D5-1FC0-4A62-B22C-F2E5D0A3ECD2}"/>
              </a:ext>
            </a:extLst>
          </p:cNvPr>
          <p:cNvPicPr>
            <a:picLocks noChangeAspect="1" noChangeArrowheads="1"/>
          </p:cNvPicPr>
          <p:nvPr/>
        </p:nvPicPr>
        <p:blipFill rotWithShape="1">
          <a:blip r:embed="rId7" cstate="screen">
            <a:lum contrast="20000"/>
            <a:extLst>
              <a:ext uri="{28A0092B-C50C-407E-A947-70E740481C1C}">
                <a14:useLocalDpi xmlns:a14="http://schemas.microsoft.com/office/drawing/2010/main"/>
              </a:ext>
            </a:extLst>
          </a:blip>
          <a:srcRect t="10531" b="-558"/>
          <a:stretch/>
        </p:blipFill>
        <p:spPr bwMode="auto">
          <a:xfrm>
            <a:off x="2435741" y="2928598"/>
            <a:ext cx="1956482" cy="1321017"/>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Imagen 36">
            <a:extLst>
              <a:ext uri="{FF2B5EF4-FFF2-40B4-BE49-F238E27FC236}">
                <a16:creationId xmlns:a16="http://schemas.microsoft.com/office/drawing/2014/main" id="{E3D69775-1EC1-4CD6-BF75-C5018142DF46}"/>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8075" y="52476"/>
            <a:ext cx="1623586" cy="1132320"/>
          </a:xfrm>
          <a:prstGeom prst="rect">
            <a:avLst/>
          </a:prstGeom>
        </p:spPr>
      </p:pic>
      <p:pic>
        <p:nvPicPr>
          <p:cNvPr id="11" name="Imagen 10" descr="RegionCentral-LogoFinalCMYK_Positivo.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2" name="CuadroTexto 11"/>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bg1">
                    <a:lumMod val="50000"/>
                  </a:schemeClr>
                </a:solidFill>
                <a:effectLst/>
                <a:uLnTx/>
                <a:uFillTx/>
                <a:latin typeface="Calibri"/>
                <a:ea typeface="+mn-ea"/>
                <a:cs typeface="Calibri"/>
              </a:rPr>
              <a:t>Rendición de cuentas 2017</a:t>
            </a:r>
          </a:p>
        </p:txBody>
      </p:sp>
      <p:cxnSp>
        <p:nvCxnSpPr>
          <p:cNvPr id="13" name="Conector recto 12"/>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7405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6431978E-BA54-43E4-A239-24E959B409D3}"/>
              </a:ext>
            </a:extLst>
          </p:cNvPr>
          <p:cNvSpPr/>
          <p:nvPr/>
        </p:nvSpPr>
        <p:spPr>
          <a:xfrm>
            <a:off x="3653926" y="1196333"/>
            <a:ext cx="5374053" cy="3293209"/>
          </a:xfrm>
          <a:prstGeom prst="rect">
            <a:avLst/>
          </a:prstGeom>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s-CO" sz="2000" b="0" i="0" u="none" strike="noStrike" kern="0" cap="none" spc="0" normalizeH="0" baseline="0" noProof="0" dirty="0">
                <a:ln>
                  <a:noFill/>
                </a:ln>
                <a:solidFill>
                  <a:srgbClr val="000000"/>
                </a:solidFill>
                <a:effectLst/>
                <a:uLnTx/>
                <a:uFillTx/>
                <a:latin typeface="Calibri"/>
                <a:ea typeface="+mn-ea"/>
                <a:cs typeface="Calibri"/>
                <a:sym typeface="Arial"/>
              </a:rPr>
              <a:t>206</a:t>
            </a:r>
            <a:r>
              <a:rPr kumimoji="0" lang="es-CO" sz="1400" b="0" i="0" u="none" strike="noStrike" kern="0" cap="none" spc="0" normalizeH="0" baseline="0" noProof="0" dirty="0">
                <a:ln>
                  <a:noFill/>
                </a:ln>
                <a:solidFill>
                  <a:srgbClr val="000000"/>
                </a:solidFill>
                <a:effectLst/>
                <a:uLnTx/>
                <a:uFillTx/>
                <a:latin typeface="Calibri"/>
                <a:ea typeface="+mn-ea"/>
                <a:cs typeface="Calibri"/>
                <a:sym typeface="Arial"/>
              </a:rPr>
              <a:t> Km Recorrido donde se realizarán las siguientes intervenciones:</a:t>
            </a: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dirty="0">
              <a:ln>
                <a:noFill/>
              </a:ln>
              <a:solidFill>
                <a:srgbClr val="000000"/>
              </a:solidFill>
              <a:effectLst/>
              <a:uLnTx/>
              <a:uFillTx/>
              <a:latin typeface="Calibri"/>
              <a:ea typeface="+mn-ea"/>
              <a:cs typeface="Calibri"/>
              <a:sym typeface="Arial"/>
            </a:endParaRPr>
          </a:p>
          <a:p>
            <a:pPr marL="214313" marR="0" lvl="0" indent="-214313"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2000" b="0" i="0" u="none" strike="noStrike" kern="0" cap="none" spc="0" normalizeH="0" baseline="0" noProof="0" dirty="0">
                <a:ln>
                  <a:noFill/>
                </a:ln>
                <a:solidFill>
                  <a:srgbClr val="000000"/>
                </a:solidFill>
                <a:effectLst/>
                <a:uLnTx/>
                <a:uFillTx/>
                <a:latin typeface="Calibri"/>
                <a:ea typeface="+mn-ea"/>
                <a:cs typeface="Calibri"/>
                <a:sym typeface="Arial"/>
              </a:rPr>
              <a:t>11 </a:t>
            </a:r>
            <a:r>
              <a:rPr kumimoji="0" lang="es-CO" sz="1400" b="0" i="0" u="none" strike="noStrike" kern="0" cap="none" spc="0" normalizeH="0" baseline="0" noProof="0" dirty="0">
                <a:ln>
                  <a:noFill/>
                </a:ln>
                <a:solidFill>
                  <a:srgbClr val="000000"/>
                </a:solidFill>
                <a:effectLst/>
                <a:uLnTx/>
                <a:uFillTx/>
                <a:latin typeface="Calibri"/>
                <a:ea typeface="+mn-ea"/>
                <a:cs typeface="Calibri"/>
                <a:sym typeface="Arial"/>
              </a:rPr>
              <a:t>km senderos adecuados en piedra.</a:t>
            </a:r>
          </a:p>
          <a:p>
            <a:pPr marL="214313" marR="0" lvl="0" indent="-214313"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2000" b="0" i="0" u="none" strike="noStrike" kern="0" cap="none" spc="0" normalizeH="0" baseline="0" noProof="0" dirty="0">
                <a:ln>
                  <a:noFill/>
                </a:ln>
                <a:solidFill>
                  <a:srgbClr val="000000"/>
                </a:solidFill>
                <a:effectLst/>
                <a:uLnTx/>
                <a:uFillTx/>
                <a:latin typeface="Calibri"/>
                <a:ea typeface="+mn-ea"/>
                <a:cs typeface="Calibri"/>
                <a:sym typeface="Arial"/>
              </a:rPr>
              <a:t>240</a:t>
            </a:r>
            <a:r>
              <a:rPr kumimoji="0" lang="es-CO" sz="1400" b="0" i="0" u="none" strike="noStrike" kern="0" cap="none" spc="0" normalizeH="0" baseline="0" noProof="0" dirty="0">
                <a:ln>
                  <a:noFill/>
                </a:ln>
                <a:solidFill>
                  <a:srgbClr val="000000"/>
                </a:solidFill>
                <a:effectLst/>
                <a:uLnTx/>
                <a:uFillTx/>
                <a:latin typeface="Calibri"/>
                <a:ea typeface="+mn-ea"/>
                <a:cs typeface="Calibri"/>
                <a:sym typeface="Arial"/>
              </a:rPr>
              <a:t> señales en caminos rurales y senderos</a:t>
            </a:r>
          </a:p>
          <a:p>
            <a:pPr marL="214313" marR="0" lvl="0" indent="-214313"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2000" b="0" i="0" u="none" strike="noStrike" kern="0" cap="none" spc="0" normalizeH="0" baseline="0" noProof="0" dirty="0">
                <a:ln>
                  <a:noFill/>
                </a:ln>
                <a:solidFill>
                  <a:srgbClr val="000000"/>
                </a:solidFill>
                <a:effectLst/>
                <a:uLnTx/>
                <a:uFillTx/>
                <a:latin typeface="Calibri"/>
                <a:ea typeface="+mn-ea"/>
                <a:cs typeface="Calibri"/>
                <a:sym typeface="Arial"/>
              </a:rPr>
              <a:t>2 </a:t>
            </a:r>
            <a:r>
              <a:rPr kumimoji="0" lang="es-CO" sz="1400" b="0" i="0" u="none" strike="noStrike" kern="0" cap="none" spc="0" normalizeH="0" baseline="0" noProof="0" dirty="0">
                <a:ln>
                  <a:noFill/>
                </a:ln>
                <a:solidFill>
                  <a:srgbClr val="000000"/>
                </a:solidFill>
                <a:effectLst/>
                <a:uLnTx/>
                <a:uFillTx/>
                <a:latin typeface="Calibri"/>
                <a:ea typeface="+mn-ea"/>
                <a:cs typeface="Calibri"/>
                <a:sym typeface="Arial"/>
              </a:rPr>
              <a:t>helipuertos adecuados</a:t>
            </a:r>
          </a:p>
          <a:p>
            <a:pPr marL="214313" marR="0" lvl="0" indent="-214313"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2000" i="0" u="none" strike="noStrike" kern="0" cap="none" spc="0" normalizeH="0" baseline="0" noProof="0" dirty="0">
                <a:ln>
                  <a:noFill/>
                </a:ln>
                <a:solidFill>
                  <a:srgbClr val="000000"/>
                </a:solidFill>
                <a:effectLst/>
                <a:uLnTx/>
                <a:uFillTx/>
                <a:latin typeface="Calibri"/>
                <a:ea typeface="+mn-ea"/>
                <a:cs typeface="Calibri"/>
                <a:sym typeface="Arial"/>
              </a:rPr>
              <a:t>13</a:t>
            </a:r>
            <a:r>
              <a:rPr kumimoji="0" lang="es-CO" sz="1400" b="0" i="0" u="none" strike="noStrike" kern="0" cap="none" spc="0" normalizeH="0" baseline="0" noProof="0" dirty="0">
                <a:ln>
                  <a:noFill/>
                </a:ln>
                <a:solidFill>
                  <a:srgbClr val="000000"/>
                </a:solidFill>
                <a:effectLst/>
                <a:uLnTx/>
                <a:uFillTx/>
                <a:latin typeface="Calibri"/>
                <a:ea typeface="+mn-ea"/>
                <a:cs typeface="Calibri"/>
                <a:sym typeface="Arial"/>
              </a:rPr>
              <a:t> estaciones modulares de memoria</a:t>
            </a:r>
          </a:p>
          <a:p>
            <a:pPr marL="214313" marR="0" lvl="0" indent="-214313"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2000" b="0" i="0" u="none" strike="noStrike" kern="0" cap="none" spc="0" normalizeH="0" baseline="0" noProof="0" dirty="0">
                <a:ln>
                  <a:noFill/>
                </a:ln>
                <a:solidFill>
                  <a:srgbClr val="000000"/>
                </a:solidFill>
                <a:effectLst/>
                <a:uLnTx/>
                <a:uFillTx/>
                <a:latin typeface="Calibri"/>
                <a:ea typeface="+mn-ea"/>
                <a:cs typeface="Calibri"/>
                <a:sym typeface="Arial"/>
              </a:rPr>
              <a:t>1</a:t>
            </a:r>
            <a:r>
              <a:rPr kumimoji="0" lang="es-CO" sz="1400" b="0" i="0" u="none" strike="noStrike" kern="0" cap="none" spc="0" normalizeH="0" baseline="0" noProof="0" dirty="0">
                <a:ln>
                  <a:noFill/>
                </a:ln>
                <a:solidFill>
                  <a:srgbClr val="000000"/>
                </a:solidFill>
                <a:effectLst/>
                <a:uLnTx/>
                <a:uFillTx/>
                <a:latin typeface="Calibri"/>
                <a:ea typeface="+mn-ea"/>
                <a:cs typeface="Calibri"/>
                <a:sym typeface="Arial"/>
              </a:rPr>
              <a:t> dotación de museo de Luchas Agrarias</a:t>
            </a:r>
          </a:p>
          <a:p>
            <a:pPr marL="214313" marR="0" lvl="0" indent="-214313"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2000" b="0" i="0" u="none" strike="noStrike" kern="0" cap="none" spc="0" normalizeH="0" baseline="0" noProof="0" dirty="0">
                <a:ln>
                  <a:noFill/>
                </a:ln>
                <a:solidFill>
                  <a:srgbClr val="000000"/>
                </a:solidFill>
                <a:effectLst/>
                <a:uLnTx/>
                <a:uFillTx/>
                <a:latin typeface="Calibri"/>
                <a:ea typeface="+mn-ea"/>
                <a:cs typeface="Calibri"/>
                <a:sym typeface="Arial"/>
              </a:rPr>
              <a:t>4</a:t>
            </a:r>
            <a:r>
              <a:rPr kumimoji="0" lang="es-CO" sz="1400" b="0" i="0" u="none" strike="noStrike" kern="0" cap="none" spc="0" normalizeH="0" baseline="0" noProof="0" dirty="0">
                <a:ln>
                  <a:noFill/>
                </a:ln>
                <a:solidFill>
                  <a:srgbClr val="000000"/>
                </a:solidFill>
                <a:effectLst/>
                <a:uLnTx/>
                <a:uFillTx/>
                <a:latin typeface="Calibri"/>
                <a:ea typeface="+mn-ea"/>
                <a:cs typeface="Calibri"/>
                <a:sym typeface="Arial"/>
              </a:rPr>
              <a:t> programas de formación en gestión del turismo comunitario.</a:t>
            </a:r>
          </a:p>
          <a:p>
            <a:pPr marL="214313" marR="0" lvl="0" indent="-214313"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2000" b="0" i="0" u="none" strike="noStrike" kern="0" cap="none" spc="0" normalizeH="0" baseline="0" noProof="0" dirty="0">
                <a:ln>
                  <a:noFill/>
                </a:ln>
                <a:solidFill>
                  <a:srgbClr val="000000"/>
                </a:solidFill>
                <a:effectLst/>
                <a:uLnTx/>
                <a:uFillTx/>
                <a:latin typeface="Calibri"/>
                <a:ea typeface="+mn-ea"/>
                <a:cs typeface="Calibri"/>
                <a:sym typeface="Arial"/>
              </a:rPr>
              <a:t>10 </a:t>
            </a:r>
            <a:r>
              <a:rPr kumimoji="0" lang="es-CO" sz="1400" b="0" i="0" u="none" strike="noStrike" kern="0" cap="none" spc="0" normalizeH="0" baseline="0" noProof="0" dirty="0">
                <a:ln>
                  <a:noFill/>
                </a:ln>
                <a:solidFill>
                  <a:srgbClr val="000000"/>
                </a:solidFill>
                <a:effectLst/>
                <a:uLnTx/>
                <a:uFillTx/>
                <a:latin typeface="Calibri"/>
                <a:ea typeface="+mn-ea"/>
                <a:cs typeface="Calibri"/>
                <a:sym typeface="Arial"/>
              </a:rPr>
              <a:t>empresas y personas formalizadas con registro Nacional de Turismo.</a:t>
            </a:r>
          </a:p>
          <a:p>
            <a:pPr marL="214313" marR="0" lvl="0" indent="-214313"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2000" b="0" i="0" u="none" strike="noStrike" kern="0" cap="none" spc="0" normalizeH="0" baseline="0" noProof="0" dirty="0">
                <a:ln>
                  <a:noFill/>
                </a:ln>
                <a:solidFill>
                  <a:srgbClr val="000000"/>
                </a:solidFill>
                <a:effectLst/>
                <a:uLnTx/>
                <a:uFillTx/>
                <a:latin typeface="Calibri"/>
                <a:ea typeface="+mn-ea"/>
                <a:cs typeface="Calibri"/>
                <a:sym typeface="Arial"/>
              </a:rPr>
              <a:t>1 </a:t>
            </a:r>
            <a:r>
              <a:rPr kumimoji="0" lang="es-CO" sz="1400" b="0" i="0" u="none" strike="noStrike" kern="0" cap="none" spc="0" normalizeH="0" baseline="0" noProof="0" dirty="0">
                <a:ln>
                  <a:noFill/>
                </a:ln>
                <a:solidFill>
                  <a:srgbClr val="000000"/>
                </a:solidFill>
                <a:effectLst/>
                <a:uLnTx/>
                <a:uFillTx/>
                <a:latin typeface="Calibri"/>
                <a:ea typeface="+mn-ea"/>
                <a:cs typeface="Calibri"/>
                <a:sym typeface="Arial"/>
              </a:rPr>
              <a:t>estrategia de comunicación de la Ruta de Integración para la Paz.</a:t>
            </a:r>
          </a:p>
        </p:txBody>
      </p:sp>
      <p:pic>
        <p:nvPicPr>
          <p:cNvPr id="7" name="Imagen 6" descr="RegionCentral-LogoFinalCMYK_Positiv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cxnSp>
        <p:nvCxnSpPr>
          <p:cNvPr id="9" name="Conector recto 8"/>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pic>
        <p:nvPicPr>
          <p:cNvPr id="2" name="Imagen 1" descr="Logo RIP 1.png"/>
          <p:cNvPicPr>
            <a:picLocks noChangeAspect="1"/>
          </p:cNvPicPr>
          <p:nvPr/>
        </p:nvPicPr>
        <p:blipFill rotWithShape="1">
          <a:blip r:embed="rId4" cstate="screen">
            <a:extLst>
              <a:ext uri="{28A0092B-C50C-407E-A947-70E740481C1C}">
                <a14:useLocalDpi xmlns:a14="http://schemas.microsoft.com/office/drawing/2010/main"/>
              </a:ext>
            </a:extLst>
          </a:blip>
          <a:srcRect l="15491" t="27784" r="18428" b="2699"/>
          <a:stretch/>
        </p:blipFill>
        <p:spPr>
          <a:xfrm>
            <a:off x="208978" y="825118"/>
            <a:ext cx="3325087" cy="3349418"/>
          </a:xfrm>
          <a:prstGeom prst="rect">
            <a:avLst/>
          </a:prstGeom>
        </p:spPr>
      </p:pic>
      <p:sp>
        <p:nvSpPr>
          <p:cNvPr id="12" name="CuadroTexto 11"/>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algn="l" defTabSz="1068559" rtl="0" eaLnBrk="1" fontAlgn="auto" latinLnBrk="0" hangingPunct="1">
              <a:lnSpc>
                <a:spcPct val="9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white">
                    <a:lumMod val="50000"/>
                  </a:prstClr>
                </a:solidFill>
                <a:effectLst/>
                <a:uLnTx/>
                <a:uFillTx/>
                <a:latin typeface="Calibri"/>
                <a:ea typeface="+mn-ea"/>
                <a:cs typeface="Calibri"/>
                <a:sym typeface="Arial"/>
              </a:rPr>
              <a:t>Rendición de cuentas 2017</a:t>
            </a:r>
          </a:p>
        </p:txBody>
      </p:sp>
      <p:cxnSp>
        <p:nvCxnSpPr>
          <p:cNvPr id="10" name="Conector recto 9">
            <a:extLst>
              <a:ext uri="{FF2B5EF4-FFF2-40B4-BE49-F238E27FC236}">
                <a16:creationId xmlns:a16="http://schemas.microsoft.com/office/drawing/2014/main" id="{65020262-57C7-44B4-BCA4-C01ECE3ADC4D}"/>
              </a:ext>
            </a:extLst>
          </p:cNvPr>
          <p:cNvCxnSpPr/>
          <p:nvPr/>
        </p:nvCxnSpPr>
        <p:spPr>
          <a:xfrm>
            <a:off x="3568135" y="693589"/>
            <a:ext cx="0" cy="3638028"/>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Rectángulo 2">
            <a:extLst>
              <a:ext uri="{FF2B5EF4-FFF2-40B4-BE49-F238E27FC236}">
                <a16:creationId xmlns:a16="http://schemas.microsoft.com/office/drawing/2014/main" id="{5D43DE0E-A130-49B0-8BDD-9E2C83BCE21B}"/>
              </a:ext>
            </a:extLst>
          </p:cNvPr>
          <p:cNvSpPr/>
          <p:nvPr/>
        </p:nvSpPr>
        <p:spPr>
          <a:xfrm>
            <a:off x="3653926" y="822838"/>
            <a:ext cx="4729180" cy="307777"/>
          </a:xfrm>
          <a:prstGeom prst="rect">
            <a:avLst/>
          </a:prstGeom>
        </p:spPr>
        <p:txBody>
          <a:bodyPr wrap="non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srgbClr val="3B3838"/>
                </a:solidFill>
                <a:effectLst/>
                <a:uLnTx/>
                <a:uFillTx/>
                <a:latin typeface="Calibri"/>
                <a:cs typeface="Calibri"/>
                <a:sym typeface="Arial"/>
              </a:rPr>
              <a:t>Proyecto formulado en fase de prefactibilidad </a:t>
            </a:r>
            <a:r>
              <a:rPr kumimoji="0" lang="es-CO" sz="1400" b="0" i="0" u="none" strike="noStrike" kern="0" cap="none" spc="0" normalizeH="0" baseline="0" noProof="0" dirty="0">
                <a:ln>
                  <a:noFill/>
                </a:ln>
                <a:solidFill>
                  <a:srgbClr val="3B3838"/>
                </a:solidFill>
                <a:effectLst/>
                <a:uLnTx/>
                <a:uFillTx/>
                <a:latin typeface="Calibri"/>
                <a:cs typeface="Calibri"/>
                <a:sym typeface="Arial"/>
              </a:rPr>
              <a:t>que contiene:</a:t>
            </a:r>
            <a:r>
              <a:rPr kumimoji="0" lang="es-CO" sz="1400" b="1" i="0" u="none" strike="noStrike" kern="0" cap="none" spc="0" normalizeH="0" baseline="0" noProof="0" dirty="0">
                <a:ln>
                  <a:noFill/>
                </a:ln>
                <a:solidFill>
                  <a:srgbClr val="3B3838"/>
                </a:solidFill>
                <a:effectLst/>
                <a:uLnTx/>
                <a:uFillTx/>
                <a:latin typeface="Calibri"/>
                <a:cs typeface="Calibri"/>
                <a:sym typeface="Arial"/>
              </a:rPr>
              <a:t>  </a:t>
            </a:r>
          </a:p>
        </p:txBody>
      </p:sp>
      <p:sp>
        <p:nvSpPr>
          <p:cNvPr id="11" name="Rectángulo 10">
            <a:extLst>
              <a:ext uri="{FF2B5EF4-FFF2-40B4-BE49-F238E27FC236}">
                <a16:creationId xmlns:a16="http://schemas.microsoft.com/office/drawing/2014/main" id="{DDC1688F-EDAB-4595-A092-BF638857F938}"/>
              </a:ext>
            </a:extLst>
          </p:cNvPr>
          <p:cNvSpPr/>
          <p:nvPr/>
        </p:nvSpPr>
        <p:spPr>
          <a:xfrm>
            <a:off x="3568135" y="418566"/>
            <a:ext cx="2943688" cy="338554"/>
          </a:xfrm>
          <a:prstGeom prst="rect">
            <a:avLst/>
          </a:prstGeom>
        </p:spPr>
        <p:txBody>
          <a:bodyPr wrap="square">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srgbClr val="000066"/>
                </a:solidFill>
                <a:effectLst/>
                <a:uLnTx/>
                <a:uFillTx/>
                <a:latin typeface="Calibri"/>
                <a:cs typeface="Calibri"/>
                <a:sym typeface="Arial"/>
              </a:rPr>
              <a:t>PRINCIPALES LOGROS</a:t>
            </a:r>
          </a:p>
        </p:txBody>
      </p:sp>
    </p:spTree>
    <p:extLst>
      <p:ext uri="{BB962C8B-B14F-4D97-AF65-F5344CB8AC3E}">
        <p14:creationId xmlns:p14="http://schemas.microsoft.com/office/powerpoint/2010/main" val="6430616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cxnSp>
        <p:nvCxnSpPr>
          <p:cNvPr id="19" name="Conector recto 18">
            <a:extLst>
              <a:ext uri="{FF2B5EF4-FFF2-40B4-BE49-F238E27FC236}">
                <a16:creationId xmlns:a16="http://schemas.microsoft.com/office/drawing/2014/main" id="{CC31B57B-86AA-4526-B3C0-5C38CA9BA785}"/>
              </a:ext>
            </a:extLst>
          </p:cNvPr>
          <p:cNvCxnSpPr/>
          <p:nvPr/>
        </p:nvCxnSpPr>
        <p:spPr>
          <a:xfrm>
            <a:off x="6213772" y="1904368"/>
            <a:ext cx="0" cy="208693"/>
          </a:xfrm>
          <a:prstGeom prst="line">
            <a:avLst/>
          </a:prstGeom>
        </p:spPr>
        <p:style>
          <a:lnRef idx="1">
            <a:schemeClr val="accent5"/>
          </a:lnRef>
          <a:fillRef idx="0">
            <a:schemeClr val="accent5"/>
          </a:fillRef>
          <a:effectRef idx="0">
            <a:schemeClr val="accent5"/>
          </a:effectRef>
          <a:fontRef idx="minor">
            <a:schemeClr val="tx1"/>
          </a:fontRef>
        </p:style>
      </p:cxnSp>
      <p:sp>
        <p:nvSpPr>
          <p:cNvPr id="22" name="Rectángulo 21">
            <a:extLst>
              <a:ext uri="{FF2B5EF4-FFF2-40B4-BE49-F238E27FC236}">
                <a16:creationId xmlns:a16="http://schemas.microsoft.com/office/drawing/2014/main" id="{3DACEAFB-27CD-4527-A5BF-39990037CBB4}"/>
              </a:ext>
            </a:extLst>
          </p:cNvPr>
          <p:cNvSpPr/>
          <p:nvPr/>
        </p:nvSpPr>
        <p:spPr>
          <a:xfrm>
            <a:off x="4515668" y="1576795"/>
            <a:ext cx="4159409" cy="3108543"/>
          </a:xfrm>
          <a:prstGeom prst="rect">
            <a:avLst/>
          </a:prstGeom>
        </p:spPr>
        <p:txBody>
          <a:bodyPr wrap="square">
            <a:spAutoFit/>
          </a:bodyPr>
          <a:lstStyle/>
          <a:p>
            <a:pPr marL="285750" indent="-285750" defTabSz="914378">
              <a:buFont typeface="Arial" panose="020B0604020202020204" pitchFamily="34" charset="0"/>
              <a:buChar char="•"/>
              <a:defRPr/>
            </a:pPr>
            <a:r>
              <a:rPr lang="es-CO" b="1" dirty="0">
                <a:solidFill>
                  <a:srgbClr val="3B3838"/>
                </a:solidFill>
                <a:latin typeface="Calibri"/>
                <a:cs typeface="Calibri"/>
              </a:rPr>
              <a:t>Ruta de reconocimiento con autoridades </a:t>
            </a:r>
          </a:p>
          <a:p>
            <a:pPr marL="285750" indent="-285750" defTabSz="914378">
              <a:buFont typeface="Arial" panose="020B0604020202020204" pitchFamily="34" charset="0"/>
              <a:buChar char="•"/>
              <a:defRPr/>
            </a:pPr>
            <a:endParaRPr lang="es-CO" b="1" dirty="0">
              <a:solidFill>
                <a:srgbClr val="3B3838"/>
              </a:solidFill>
              <a:latin typeface="Calibri"/>
              <a:cs typeface="Calibri"/>
            </a:endParaRPr>
          </a:p>
          <a:p>
            <a:pPr marL="285750" indent="-285750" defTabSz="914378">
              <a:buFont typeface="Arial" panose="020B0604020202020204" pitchFamily="34" charset="0"/>
              <a:buChar char="•"/>
              <a:defRPr/>
            </a:pPr>
            <a:r>
              <a:rPr lang="es-CO" b="1" dirty="0">
                <a:solidFill>
                  <a:srgbClr val="3B3838"/>
                </a:solidFill>
                <a:latin typeface="Calibri"/>
                <a:cs typeface="Calibri"/>
              </a:rPr>
              <a:t>Reconocimiento en campo con funcionarios de la entidad : </a:t>
            </a:r>
            <a:r>
              <a:rPr lang="es-CO" dirty="0">
                <a:solidFill>
                  <a:srgbClr val="3B3838"/>
                </a:solidFill>
                <a:latin typeface="Calibri"/>
                <a:ea typeface="+mn-ea"/>
                <a:cs typeface="Calibri"/>
              </a:rPr>
              <a:t>Levantamiento de información con el Equipo Técnico y Reconocimiento de la Gestión Predial</a:t>
            </a:r>
          </a:p>
          <a:p>
            <a:pPr defTabSz="914378">
              <a:defRPr/>
            </a:pPr>
            <a:endParaRPr lang="es-CO" b="1" dirty="0">
              <a:solidFill>
                <a:srgbClr val="3B3838"/>
              </a:solidFill>
              <a:latin typeface="Calibri"/>
              <a:ea typeface="+mn-ea"/>
              <a:cs typeface="Calibri"/>
            </a:endParaRPr>
          </a:p>
          <a:p>
            <a:pPr marL="285750" indent="-285750" defTabSz="914378">
              <a:buFont typeface="Arial" panose="020B0604020202020204" pitchFamily="34" charset="0"/>
              <a:buChar char="•"/>
              <a:defRPr/>
            </a:pPr>
            <a:r>
              <a:rPr lang="es-CO" b="1" dirty="0">
                <a:solidFill>
                  <a:srgbClr val="3B3838"/>
                </a:solidFill>
                <a:latin typeface="Calibri"/>
                <a:ea typeface="+mn-ea"/>
                <a:cs typeface="Calibri"/>
              </a:rPr>
              <a:t>2 Eventos de promoción</a:t>
            </a:r>
          </a:p>
          <a:p>
            <a:pPr defTabSz="914378">
              <a:defRPr/>
            </a:pPr>
            <a:endParaRPr lang="es-CO" b="1" dirty="0">
              <a:solidFill>
                <a:srgbClr val="3B3838"/>
              </a:solidFill>
              <a:latin typeface="Calibri"/>
              <a:ea typeface="+mn-ea"/>
              <a:cs typeface="Calibri"/>
            </a:endParaRPr>
          </a:p>
          <a:p>
            <a:pPr marL="285750" indent="-285750" defTabSz="914378">
              <a:buFont typeface="Wingdings" panose="05000000000000000000" pitchFamily="2" charset="2"/>
              <a:buChar char="ü"/>
              <a:defRPr/>
            </a:pPr>
            <a:r>
              <a:rPr lang="es-CO" dirty="0">
                <a:solidFill>
                  <a:srgbClr val="3B3838"/>
                </a:solidFill>
                <a:latin typeface="Calibri"/>
                <a:ea typeface="+mn-ea"/>
                <a:cs typeface="Calibri"/>
              </a:rPr>
              <a:t>Expedición Interinstitucional</a:t>
            </a:r>
          </a:p>
          <a:p>
            <a:pPr marL="285750" indent="-285750" defTabSz="914378">
              <a:buFont typeface="Wingdings" panose="05000000000000000000" pitchFamily="2" charset="2"/>
              <a:buChar char="ü"/>
              <a:defRPr/>
            </a:pPr>
            <a:r>
              <a:rPr lang="es-CO" dirty="0">
                <a:solidFill>
                  <a:srgbClr val="3B3838"/>
                </a:solidFill>
                <a:latin typeface="Calibri"/>
                <a:ea typeface="+mn-ea"/>
                <a:cs typeface="Calibri"/>
              </a:rPr>
              <a:t>Travesía MTB Icononzo – Tolima</a:t>
            </a:r>
          </a:p>
          <a:p>
            <a:pPr marL="285750" indent="-285750" defTabSz="914378">
              <a:buFont typeface="Wingdings" panose="05000000000000000000" pitchFamily="2" charset="2"/>
              <a:buChar char="ü"/>
              <a:defRPr/>
            </a:pPr>
            <a:r>
              <a:rPr lang="es-CO" dirty="0">
                <a:solidFill>
                  <a:srgbClr val="3B3838"/>
                </a:solidFill>
                <a:latin typeface="Calibri"/>
                <a:ea typeface="+mn-ea"/>
                <a:cs typeface="Calibri"/>
              </a:rPr>
              <a:t>Recorrido de 167 km de </a:t>
            </a:r>
            <a:r>
              <a:rPr lang="es-CO" dirty="0">
                <a:solidFill>
                  <a:srgbClr val="3B3838"/>
                </a:solidFill>
                <a:latin typeface="Calibri"/>
                <a:cs typeface="Calibri"/>
              </a:rPr>
              <a:t>Caminos de Paz </a:t>
            </a:r>
            <a:r>
              <a:rPr lang="es-CO" dirty="0" err="1">
                <a:solidFill>
                  <a:srgbClr val="3B3838"/>
                </a:solidFill>
                <a:latin typeface="Calibri"/>
                <a:cs typeface="Calibri"/>
              </a:rPr>
              <a:t>Icononzo</a:t>
            </a:r>
            <a:r>
              <a:rPr lang="es-CO" dirty="0">
                <a:solidFill>
                  <a:srgbClr val="3B3838"/>
                </a:solidFill>
                <a:latin typeface="Calibri"/>
                <a:cs typeface="Calibri"/>
              </a:rPr>
              <a:t> Cabrera – </a:t>
            </a:r>
            <a:r>
              <a:rPr lang="es-CO" dirty="0" err="1">
                <a:solidFill>
                  <a:srgbClr val="3B3838"/>
                </a:solidFill>
                <a:latin typeface="Calibri"/>
                <a:cs typeface="Calibri"/>
              </a:rPr>
              <a:t>Union</a:t>
            </a:r>
            <a:r>
              <a:rPr lang="es-CO" dirty="0">
                <a:solidFill>
                  <a:srgbClr val="3B3838"/>
                </a:solidFill>
                <a:latin typeface="Calibri"/>
                <a:cs typeface="Calibri"/>
              </a:rPr>
              <a:t> – Localidad de Usme </a:t>
            </a:r>
          </a:p>
          <a:p>
            <a:pPr defTabSz="914378">
              <a:defRPr/>
            </a:pPr>
            <a:endParaRPr lang="es-CO" dirty="0">
              <a:solidFill>
                <a:srgbClr val="3B3838"/>
              </a:solidFill>
              <a:latin typeface="Calibri"/>
              <a:ea typeface="+mn-ea"/>
              <a:cs typeface="Calibri"/>
            </a:endParaRPr>
          </a:p>
        </p:txBody>
      </p:sp>
      <p:grpSp>
        <p:nvGrpSpPr>
          <p:cNvPr id="3" name="Agrupar 2"/>
          <p:cNvGrpSpPr/>
          <p:nvPr/>
        </p:nvGrpSpPr>
        <p:grpSpPr>
          <a:xfrm>
            <a:off x="74908" y="1082189"/>
            <a:ext cx="4319812" cy="3269955"/>
            <a:chOff x="74907" y="34428"/>
            <a:chExt cx="4664462" cy="3530844"/>
          </a:xfrm>
        </p:grpSpPr>
        <p:pic>
          <p:nvPicPr>
            <p:cNvPr id="23" name="Picture 2" descr="https://lh3.googleusercontent.com/Zc0MbxVAhx9LdkVPi-VmbLsI-PUH8PfEsiWsyutAmfz7fC2GMIoIeAl2YYQrcY99Fy0Oq-uU_l3xOOrlf-cdRCWIcfX1tNC7wfnRb8zkGbJTHr97pa7eTPISyWzGzCeQW9iNSLvhhQe2L8oqiFue27J-mLs8ikEX94ovLEacrHahOzKdQvUjqnE5Wbkkb1YZC1rmqFZa8j_7uA15Nx-2WUY70mB-Ou482DYcueiGp7_PUEQWw8mUeTazn2thYdpXrWRdnA4yuFUJ5R_Np1RknEpB9POE9YS6hMweZP59-r6oTTKVkAk3U15u6pM2-shyY1jtNcIImyEEXzpT4oM5JTOhlocYiVMsWBuFeTNGOhd9Ko1WhHbs12pFuGzCOy5Fd-7tZiXM46_8rFHN2bL1CHRKVhy1w89Wb22r0sV2JPeEx_65FuUAS84MmA6BmSUXUi0PzBd1OvqI9m2K3MSe5rd-D2Di1bL5BtOR8pC308HHlfEOktHaY3JKT7KjPH7AXBECaaBIXPsMmAuHqnp5PUx_k6VIMKu__-0EZFnqCwBN7Q2ztXNehf1tvmxeHaBMM-0IcsBz3xNgH7mIpA6LFXPqNWE74VSWbUXJ-4kTCQ=w429-h241-no">
              <a:extLst>
                <a:ext uri="{FF2B5EF4-FFF2-40B4-BE49-F238E27FC236}">
                  <a16:creationId xmlns:a16="http://schemas.microsoft.com/office/drawing/2014/main" id="{900CB306-EF68-4380-A232-0BF1ED31084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907" y="34428"/>
              <a:ext cx="2489744" cy="1398667"/>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8" descr="La imagen puede contener: 19 personas, personas sonriendo, exterior">
              <a:extLst>
                <a:ext uri="{FF2B5EF4-FFF2-40B4-BE49-F238E27FC236}">
                  <a16:creationId xmlns:a16="http://schemas.microsoft.com/office/drawing/2014/main" id="{14ED5328-02AF-48F5-BE64-11CA76872D7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44589" y="34428"/>
              <a:ext cx="2094780" cy="139866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Agrupar 1"/>
            <p:cNvGrpSpPr/>
            <p:nvPr/>
          </p:nvGrpSpPr>
          <p:grpSpPr>
            <a:xfrm>
              <a:off x="74907" y="1485202"/>
              <a:ext cx="4563423" cy="2080070"/>
              <a:chOff x="74907" y="1485202"/>
              <a:chExt cx="4208074" cy="1918097"/>
            </a:xfrm>
          </p:grpSpPr>
          <p:pic>
            <p:nvPicPr>
              <p:cNvPr id="24" name="Picture 4" descr="La imagen puede contener: 2 personas, personas sonriendo, personas de pie, exterior y texto">
                <a:extLst>
                  <a:ext uri="{FF2B5EF4-FFF2-40B4-BE49-F238E27FC236}">
                    <a16:creationId xmlns:a16="http://schemas.microsoft.com/office/drawing/2014/main" id="{B73C4001-5958-4959-8F4F-F5B1789A1DF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907" y="1485202"/>
                <a:ext cx="1278731" cy="1918097"/>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10" descr="La imagen puede contener: 2 personas, exterior">
                <a:extLst>
                  <a:ext uri="{FF2B5EF4-FFF2-40B4-BE49-F238E27FC236}">
                    <a16:creationId xmlns:a16="http://schemas.microsoft.com/office/drawing/2014/main" id="{B5A90AAF-5A76-49AD-9D8A-1A991A4B962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04947" y="1485202"/>
                <a:ext cx="2878034" cy="1918097"/>
              </a:xfrm>
              <a:prstGeom prst="rect">
                <a:avLst/>
              </a:prstGeom>
              <a:noFill/>
              <a:extLst>
                <a:ext uri="{909E8E84-426E-40dd-AFC4-6F175D3DCCD1}">
                  <a14:hiddenFill xmlns="" xmlns:a14="http://schemas.microsoft.com/office/drawing/2010/main">
                    <a:solidFill>
                      <a:srgbClr val="FFFFFF"/>
                    </a:solidFill>
                  </a14:hiddenFill>
                </a:ext>
              </a:extLst>
            </p:spPr>
          </p:pic>
        </p:grpSp>
      </p:grpSp>
      <p:pic>
        <p:nvPicPr>
          <p:cNvPr id="10" name="Imagen 9" descr="RegionCentral-LogoFinalCMYK_Positivo.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1" name="CuadroTexto 10"/>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 cuentas 2017</a:t>
            </a:r>
          </a:p>
        </p:txBody>
      </p:sp>
      <p:cxnSp>
        <p:nvCxnSpPr>
          <p:cNvPr id="12" name="Conector recto 11"/>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ángulo 14">
            <a:extLst>
              <a:ext uri="{FF2B5EF4-FFF2-40B4-BE49-F238E27FC236}">
                <a16:creationId xmlns:a16="http://schemas.microsoft.com/office/drawing/2014/main" id="{4188EDEB-7D00-4181-8B18-7056021EB08C}"/>
              </a:ext>
            </a:extLst>
          </p:cNvPr>
          <p:cNvSpPr/>
          <p:nvPr/>
        </p:nvSpPr>
        <p:spPr>
          <a:xfrm>
            <a:off x="4515668" y="1218669"/>
            <a:ext cx="2943688" cy="338554"/>
          </a:xfrm>
          <a:prstGeom prst="rect">
            <a:avLst/>
          </a:prstGeom>
        </p:spPr>
        <p:txBody>
          <a:bodyPr wrap="square">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srgbClr val="000066"/>
                </a:solidFill>
                <a:effectLst/>
                <a:uLnTx/>
                <a:uFillTx/>
                <a:latin typeface="Calibri"/>
                <a:cs typeface="Calibri"/>
                <a:sym typeface="Arial"/>
              </a:rPr>
              <a:t>PRINCIPALES LOGROS</a:t>
            </a:r>
          </a:p>
        </p:txBody>
      </p:sp>
      <p:pic>
        <p:nvPicPr>
          <p:cNvPr id="16" name="Imagen 15" descr="Logo RIP 1.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87665" y="-454688"/>
            <a:ext cx="2101160" cy="2011911"/>
          </a:xfrm>
          <a:prstGeom prst="rect">
            <a:avLst/>
          </a:prstGeom>
        </p:spPr>
      </p:pic>
    </p:spTree>
    <p:extLst>
      <p:ext uri="{BB962C8B-B14F-4D97-AF65-F5344CB8AC3E}">
        <p14:creationId xmlns:p14="http://schemas.microsoft.com/office/powerpoint/2010/main" val="3486491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111"/>
        <p:cNvGrpSpPr/>
        <p:nvPr/>
      </p:nvGrpSpPr>
      <p:grpSpPr>
        <a:xfrm>
          <a:off x="0" y="0"/>
          <a:ext cx="0" cy="0"/>
          <a:chOff x="0" y="0"/>
          <a:chExt cx="0" cy="0"/>
        </a:xfrm>
      </p:grpSpPr>
      <p:sp>
        <p:nvSpPr>
          <p:cNvPr id="112" name="Shape 112"/>
          <p:cNvSpPr txBox="1"/>
          <p:nvPr/>
        </p:nvSpPr>
        <p:spPr>
          <a:xfrm>
            <a:off x="186598" y="2392318"/>
            <a:ext cx="2580273" cy="732000"/>
          </a:xfrm>
          <a:prstGeom prst="rect">
            <a:avLst/>
          </a:prstGeom>
          <a:noFill/>
          <a:ln>
            <a:noFill/>
          </a:ln>
        </p:spPr>
        <p:txBody>
          <a:bodyPr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s-CO" sz="2000" i="0" u="none" strike="noStrike" kern="0" cap="none" spc="0" normalizeH="0" baseline="0" noProof="0" dirty="0">
                <a:ln>
                  <a:noFill/>
                </a:ln>
                <a:solidFill>
                  <a:schemeClr val="bg2">
                    <a:lumMod val="75000"/>
                  </a:schemeClr>
                </a:solidFill>
                <a:effectLst/>
                <a:uLnTx/>
                <a:uFillTx/>
                <a:latin typeface="Calibri"/>
                <a:ea typeface="Roboto"/>
                <a:cs typeface="Calibri"/>
                <a:sym typeface="Roboto"/>
              </a:rPr>
              <a:t>(Modifica la LOOT, Ley 1454 de 2011)</a:t>
            </a:r>
            <a:endParaRPr kumimoji="0" lang="es" sz="2000" i="0" u="none" strike="noStrike" kern="0" cap="none" spc="0" normalizeH="0" baseline="0" noProof="0" dirty="0">
              <a:ln>
                <a:noFill/>
              </a:ln>
              <a:solidFill>
                <a:schemeClr val="bg2">
                  <a:lumMod val="75000"/>
                </a:schemeClr>
              </a:solidFill>
              <a:effectLst/>
              <a:uLnTx/>
              <a:uFillTx/>
              <a:latin typeface="Calibri"/>
              <a:ea typeface="Roboto"/>
              <a:cs typeface="Calibri"/>
              <a:sym typeface="Roboto"/>
            </a:endParaRPr>
          </a:p>
        </p:txBody>
      </p:sp>
      <p:sp>
        <p:nvSpPr>
          <p:cNvPr id="114" name="Shape 114"/>
          <p:cNvSpPr txBox="1"/>
          <p:nvPr/>
        </p:nvSpPr>
        <p:spPr>
          <a:xfrm>
            <a:off x="3840760" y="1405266"/>
            <a:ext cx="1078800" cy="334800"/>
          </a:xfrm>
          <a:prstGeom prst="rect">
            <a:avLst/>
          </a:prstGeom>
          <a:noFill/>
          <a:ln>
            <a:noFill/>
          </a:ln>
        </p:spPr>
        <p:txBody>
          <a:bodyPr wrap="square" lIns="91425" tIns="45700" rIns="91425" bIns="45700" anchor="b" anchorCtr="0">
            <a:noAutofit/>
          </a:bodyPr>
          <a:lstStyle/>
          <a:p>
            <a:pPr marL="0" marR="0" lvl="0" indent="-69850" algn="l" defTabSz="914400" rtl="0" eaLnBrk="1" fontAlgn="auto" latinLnBrk="0" hangingPunct="1">
              <a:lnSpc>
                <a:spcPct val="100000"/>
              </a:lnSpc>
              <a:spcBef>
                <a:spcPts val="0"/>
              </a:spcBef>
              <a:spcAft>
                <a:spcPts val="0"/>
              </a:spcAft>
              <a:buClr>
                <a:srgbClr val="000000"/>
              </a:buClr>
              <a:buSzPct val="45833"/>
              <a:buFont typeface="Arial"/>
              <a:buNone/>
              <a:tabLst/>
              <a:defRPr/>
            </a:pPr>
            <a:endParaRPr kumimoji="0" lang="es" sz="2400" b="1" i="0" u="none" strike="noStrike" kern="0" cap="none" spc="0" normalizeH="0" baseline="0" noProof="0" dirty="0">
              <a:ln>
                <a:noFill/>
              </a:ln>
              <a:solidFill>
                <a:srgbClr val="162365"/>
              </a:solidFill>
              <a:effectLst/>
              <a:uLnTx/>
              <a:uFillTx/>
              <a:latin typeface="Calibri"/>
              <a:ea typeface="Roboto"/>
              <a:cs typeface="Calibri"/>
              <a:sym typeface="Roboto"/>
            </a:endParaRPr>
          </a:p>
        </p:txBody>
      </p:sp>
      <p:cxnSp>
        <p:nvCxnSpPr>
          <p:cNvPr id="3" name="Conector recto 2"/>
          <p:cNvCxnSpPr>
            <a:cxnSpLocks/>
          </p:cNvCxnSpPr>
          <p:nvPr/>
        </p:nvCxnSpPr>
        <p:spPr>
          <a:xfrm>
            <a:off x="3238848" y="1405266"/>
            <a:ext cx="0" cy="2885006"/>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6" name="Rectángulo 25">
            <a:extLst>
              <a:ext uri="{FF2B5EF4-FFF2-40B4-BE49-F238E27FC236}">
                <a16:creationId xmlns:a16="http://schemas.microsoft.com/office/drawing/2014/main" id="{2DD97996-A384-4CEE-9888-C796ED88F327}"/>
              </a:ext>
            </a:extLst>
          </p:cNvPr>
          <p:cNvSpPr/>
          <p:nvPr/>
        </p:nvSpPr>
        <p:spPr>
          <a:xfrm>
            <a:off x="10922000" y="918491"/>
            <a:ext cx="12522200" cy="1176885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Rectángulo 27">
            <a:extLst>
              <a:ext uri="{FF2B5EF4-FFF2-40B4-BE49-F238E27FC236}">
                <a16:creationId xmlns:a16="http://schemas.microsoft.com/office/drawing/2014/main" id="{A026ED91-ACAC-4734-A742-3CA9312879E2}"/>
              </a:ext>
            </a:extLst>
          </p:cNvPr>
          <p:cNvSpPr/>
          <p:nvPr/>
        </p:nvSpPr>
        <p:spPr>
          <a:xfrm>
            <a:off x="3588849" y="1560770"/>
            <a:ext cx="5007614" cy="2631490"/>
          </a:xfrm>
          <a:prstGeom prst="rect">
            <a:avLst/>
          </a:prstGeom>
          <a:effectLst/>
        </p:spPr>
        <p:txBody>
          <a:bodyPr wrap="square">
            <a:spAutoFit/>
          </a:bodyPr>
          <a:lstStyle/>
          <a:p>
            <a:pPr marR="0" lvl="0" algn="l" defTabSz="914400" rtl="0" eaLnBrk="1" fontAlgn="auto" latinLnBrk="0" hangingPunct="1">
              <a:lnSpc>
                <a:spcPct val="100000"/>
              </a:lnSpc>
              <a:spcBef>
                <a:spcPts val="0"/>
              </a:spcBef>
              <a:spcAft>
                <a:spcPts val="0"/>
              </a:spcAft>
              <a:buClr>
                <a:srgbClr val="D4001E"/>
              </a:buClr>
              <a:buSzTx/>
              <a:tabLst/>
              <a:defRPr/>
            </a:pPr>
            <a:r>
              <a:rPr kumimoji="0" lang="es-ES" sz="1500" b="1" i="0" u="none" strike="noStrike" kern="0" cap="none" spc="0" normalizeH="0" baseline="0" noProof="0" dirty="0">
                <a:ln>
                  <a:noFill/>
                </a:ln>
                <a:solidFill>
                  <a:srgbClr val="434343"/>
                </a:solidFill>
                <a:effectLst/>
                <a:uLnTx/>
                <a:uFillTx/>
                <a:latin typeface="Myriad Pro"/>
                <a:cs typeface="Myriad Pro"/>
                <a:sym typeface="Arial"/>
              </a:rPr>
              <a:t>Fue radicada el senado el 6 de diciembre de 2017.  Principales Ajustes</a:t>
            </a:r>
            <a:br>
              <a:rPr kumimoji="0" lang="es-ES" sz="1500" b="1" i="0" u="none" strike="noStrike" kern="0" cap="none" spc="0" normalizeH="0" baseline="0" noProof="0" dirty="0">
                <a:ln>
                  <a:noFill/>
                </a:ln>
                <a:solidFill>
                  <a:srgbClr val="434343"/>
                </a:solidFill>
                <a:effectLst/>
                <a:uLnTx/>
                <a:uFillTx/>
                <a:latin typeface="Myriad Pro"/>
                <a:cs typeface="Myriad Pro"/>
                <a:sym typeface="Arial"/>
              </a:rPr>
            </a:br>
            <a:endParaRPr kumimoji="0" lang="es-ES" sz="1500" b="1" i="0" u="none" strike="noStrike" kern="0" cap="none" spc="0" normalizeH="0" baseline="0" noProof="0" dirty="0">
              <a:ln>
                <a:noFill/>
              </a:ln>
              <a:solidFill>
                <a:srgbClr val="434343"/>
              </a:solidFill>
              <a:effectLst/>
              <a:uLnTx/>
              <a:uFillTx/>
              <a:latin typeface="Myriad Pro"/>
              <a:cs typeface="Myriad Pro"/>
              <a:sym typeface="Arial"/>
            </a:endParaRPr>
          </a:p>
          <a:p>
            <a:pPr marL="342900" marR="0" lvl="0" indent="-342900" algn="l" defTabSz="914400" rtl="0" eaLnBrk="1" fontAlgn="auto" latinLnBrk="0" hangingPunct="1">
              <a:lnSpc>
                <a:spcPct val="100000"/>
              </a:lnSpc>
              <a:spcBef>
                <a:spcPts val="0"/>
              </a:spcBef>
              <a:spcAft>
                <a:spcPts val="0"/>
              </a:spcAft>
              <a:buClr>
                <a:srgbClr val="D4001E"/>
              </a:buClr>
              <a:buSzTx/>
              <a:buFont typeface="+mj-lt"/>
              <a:buAutoNum type="arabicPeriod"/>
              <a:tabLst/>
              <a:defRPr/>
            </a:pPr>
            <a:r>
              <a:rPr kumimoji="0" lang="es-ES" sz="1500" b="1" i="0" u="none" strike="noStrike" kern="0" cap="none" spc="0" normalizeH="0" baseline="0" noProof="0" dirty="0">
                <a:ln>
                  <a:noFill/>
                </a:ln>
                <a:solidFill>
                  <a:srgbClr val="434343"/>
                </a:solidFill>
                <a:effectLst/>
                <a:uLnTx/>
                <a:uFillTx/>
                <a:latin typeface="Myriad Pro"/>
                <a:cs typeface="Myriad Pro"/>
                <a:sym typeface="Arial"/>
              </a:rPr>
              <a:t>  </a:t>
            </a:r>
            <a:r>
              <a:rPr kumimoji="0" lang="es-ES" sz="1500" b="0" i="0" u="none" strike="noStrike" kern="0" cap="none" spc="0" normalizeH="0" baseline="0" noProof="0" dirty="0">
                <a:ln>
                  <a:noFill/>
                </a:ln>
                <a:solidFill>
                  <a:srgbClr val="434343"/>
                </a:solidFill>
                <a:effectLst/>
                <a:uLnTx/>
                <a:uFillTx/>
                <a:latin typeface="Myriad Pro"/>
                <a:cs typeface="Myriad Pro"/>
                <a:sym typeface="Arial"/>
              </a:rPr>
              <a:t>Sobre las RAP:</a:t>
            </a:r>
          </a:p>
          <a:p>
            <a:pPr marR="0" lvl="0" algn="l" defTabSz="914400" rtl="0" eaLnBrk="1" fontAlgn="auto" latinLnBrk="0" hangingPunct="1">
              <a:lnSpc>
                <a:spcPct val="100000"/>
              </a:lnSpc>
              <a:spcBef>
                <a:spcPts val="0"/>
              </a:spcBef>
              <a:spcAft>
                <a:spcPts val="0"/>
              </a:spcAft>
              <a:buClr>
                <a:srgbClr val="D4001E"/>
              </a:buClr>
              <a:buSzTx/>
              <a:tabLst/>
              <a:defRPr/>
            </a:pPr>
            <a:r>
              <a:rPr kumimoji="0" lang="es-ES" sz="1500" b="0" i="0" u="none" strike="noStrike" kern="0" cap="none" spc="0" normalizeH="0" baseline="0" noProof="0" dirty="0">
                <a:ln>
                  <a:noFill/>
                </a:ln>
                <a:solidFill>
                  <a:srgbClr val="434343"/>
                </a:solidFill>
                <a:effectLst/>
                <a:uLnTx/>
                <a:uFillTx/>
                <a:latin typeface="Myriad Pro"/>
                <a:cs typeface="Myriad Pro"/>
                <a:sym typeface="Arial"/>
              </a:rPr>
              <a:t> </a:t>
            </a:r>
          </a:p>
          <a:p>
            <a:pPr marL="285750" marR="0" lvl="0" indent="-285750" algn="l" defTabSz="914400" rtl="0" eaLnBrk="1" fontAlgn="auto" latinLnBrk="0" hangingPunct="1">
              <a:lnSpc>
                <a:spcPct val="100000"/>
              </a:lnSpc>
              <a:spcBef>
                <a:spcPts val="0"/>
              </a:spcBef>
              <a:spcAft>
                <a:spcPts val="0"/>
              </a:spcAft>
              <a:buClr>
                <a:srgbClr val="D4001E"/>
              </a:buClr>
              <a:buSzTx/>
              <a:buFont typeface="Arial"/>
              <a:buChar char="•"/>
              <a:tabLst/>
              <a:defRPr/>
            </a:pPr>
            <a:r>
              <a:rPr kumimoji="0" lang="es-ES" sz="1500" b="0" i="0" u="none" strike="noStrike" kern="0" cap="none" spc="0" normalizeH="0" baseline="0" noProof="0" dirty="0">
                <a:ln>
                  <a:noFill/>
                </a:ln>
                <a:solidFill>
                  <a:srgbClr val="434343"/>
                </a:solidFill>
                <a:effectLst/>
                <a:uLnTx/>
                <a:uFillTx/>
                <a:latin typeface="Myriad Pro"/>
                <a:cs typeface="Myriad Pro"/>
                <a:sym typeface="Arial"/>
              </a:rPr>
              <a:t>Inclusión en la COT institucional que creó la LOOT.</a:t>
            </a:r>
          </a:p>
          <a:p>
            <a:pPr marL="285750" marR="0" lvl="0" indent="-285750" algn="l" defTabSz="914400" rtl="0" eaLnBrk="1" fontAlgn="auto" latinLnBrk="0" hangingPunct="1">
              <a:lnSpc>
                <a:spcPct val="100000"/>
              </a:lnSpc>
              <a:spcBef>
                <a:spcPts val="0"/>
              </a:spcBef>
              <a:spcAft>
                <a:spcPts val="0"/>
              </a:spcAft>
              <a:buClr>
                <a:srgbClr val="D4001E"/>
              </a:buClr>
              <a:buSzTx/>
              <a:buFont typeface="Arial"/>
              <a:buChar char="•"/>
              <a:tabLst/>
              <a:defRPr/>
            </a:pPr>
            <a:r>
              <a:rPr kumimoji="0" lang="es-ES" sz="1500" b="0" i="0" u="none" strike="noStrike" kern="0" cap="none" spc="0" normalizeH="0" baseline="0" noProof="0" dirty="0">
                <a:ln>
                  <a:noFill/>
                </a:ln>
                <a:solidFill>
                  <a:srgbClr val="434343"/>
                </a:solidFill>
                <a:effectLst/>
                <a:uLnTx/>
                <a:uFillTx/>
                <a:latin typeface="Myriad Pro"/>
                <a:cs typeface="Myriad Pro"/>
                <a:sym typeface="Arial"/>
              </a:rPr>
              <a:t>Establece funciones a las RAP -se tomó como referencia los estatutos de la RAPE-.</a:t>
            </a:r>
          </a:p>
          <a:p>
            <a:pPr marL="285750" marR="0" lvl="0" indent="-285750" algn="l" defTabSz="914400" rtl="0" eaLnBrk="1" fontAlgn="auto" latinLnBrk="0" hangingPunct="1">
              <a:lnSpc>
                <a:spcPct val="100000"/>
              </a:lnSpc>
              <a:spcBef>
                <a:spcPts val="0"/>
              </a:spcBef>
              <a:spcAft>
                <a:spcPts val="0"/>
              </a:spcAft>
              <a:buClr>
                <a:srgbClr val="D4001E"/>
              </a:buClr>
              <a:buSzTx/>
              <a:buFont typeface="Arial"/>
              <a:buChar char="•"/>
              <a:tabLst/>
              <a:defRPr/>
            </a:pPr>
            <a:r>
              <a:rPr kumimoji="0" lang="es-ES" sz="1500" b="0" i="0" u="none" strike="noStrike" kern="0" cap="none" spc="0" normalizeH="0" baseline="0" noProof="0" dirty="0">
                <a:ln>
                  <a:noFill/>
                </a:ln>
                <a:solidFill>
                  <a:srgbClr val="434343"/>
                </a:solidFill>
                <a:effectLst/>
                <a:uLnTx/>
                <a:uFillTx/>
                <a:latin typeface="Myriad Pro"/>
                <a:cs typeface="Myriad Pro"/>
                <a:sym typeface="Arial"/>
              </a:rPr>
              <a:t>Financiación con aportes asociados, asignación del presupuesto general de la nación para funcionamiento e inversión y del SGR.</a:t>
            </a:r>
            <a:r>
              <a:rPr kumimoji="0" lang="es-ES" sz="1500" b="1" i="0" u="none" strike="noStrike" kern="0" cap="none" spc="0" normalizeH="0" baseline="0" noProof="0" dirty="0">
                <a:ln>
                  <a:noFill/>
                </a:ln>
                <a:solidFill>
                  <a:srgbClr val="434343"/>
                </a:solidFill>
                <a:effectLst/>
                <a:uLnTx/>
                <a:uFillTx/>
                <a:latin typeface="Myriad Pro"/>
                <a:cs typeface="Myriad Pro"/>
                <a:sym typeface="Arial"/>
              </a:rPr>
              <a:t> </a:t>
            </a:r>
          </a:p>
        </p:txBody>
      </p:sp>
      <p:pic>
        <p:nvPicPr>
          <p:cNvPr id="10" name="Imagen 9"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1" name="CuadroTexto 10"/>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de cuentas 2017</a:t>
            </a:r>
          </a:p>
        </p:txBody>
      </p:sp>
      <p:cxnSp>
        <p:nvCxnSpPr>
          <p:cNvPr id="12" name="Conector recto 11"/>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ángulo 12"/>
          <p:cNvSpPr/>
          <p:nvPr/>
        </p:nvSpPr>
        <p:spPr>
          <a:xfrm>
            <a:off x="0" y="159078"/>
            <a:ext cx="69117" cy="1091978"/>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Shape 112"/>
          <p:cNvSpPr txBox="1"/>
          <p:nvPr/>
        </p:nvSpPr>
        <p:spPr>
          <a:xfrm>
            <a:off x="89382" y="133161"/>
            <a:ext cx="3062630" cy="1091978"/>
          </a:xfrm>
          <a:prstGeom prst="rect">
            <a:avLst/>
          </a:prstGeom>
          <a:noFill/>
          <a:ln>
            <a:noFill/>
          </a:ln>
        </p:spPr>
        <p:txBody>
          <a:bodyPr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s-CO" sz="2800" u="none" strike="noStrike" kern="0" cap="none" spc="0" normalizeH="0" baseline="0" noProof="0" dirty="0">
                <a:ln>
                  <a:noFill/>
                </a:ln>
                <a:solidFill>
                  <a:srgbClr val="000066"/>
                </a:solidFill>
                <a:effectLst/>
                <a:uLnTx/>
                <a:uFillTx/>
                <a:latin typeface="Calibri Light"/>
                <a:ea typeface="Roboto"/>
                <a:cs typeface="Calibri Light"/>
                <a:sym typeface="Roboto"/>
              </a:rPr>
              <a:t>PROYECTO DE LEY </a:t>
            </a:r>
            <a:r>
              <a:rPr kumimoji="0" lang="es-CO" sz="2800" b="1" i="0" u="none" strike="noStrike" kern="0" cap="none" spc="0" normalizeH="0" baseline="0" noProof="0" dirty="0">
                <a:ln>
                  <a:noFill/>
                </a:ln>
                <a:solidFill>
                  <a:srgbClr val="000066"/>
                </a:solidFill>
                <a:effectLst/>
                <a:uLnTx/>
                <a:uFillTx/>
                <a:latin typeface="Calibri"/>
                <a:ea typeface="Roboto"/>
                <a:cs typeface="Calibri"/>
                <a:sym typeface="Roboto"/>
              </a:rPr>
              <a:t>FORTALECIMIENTO DE REGIONES</a:t>
            </a:r>
          </a:p>
        </p:txBody>
      </p:sp>
    </p:spTree>
    <p:extLst>
      <p:ext uri="{BB962C8B-B14F-4D97-AF65-F5344CB8AC3E}">
        <p14:creationId xmlns:p14="http://schemas.microsoft.com/office/powerpoint/2010/main" val="5848208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E27F70CE-9356-4C68-A0CC-DF570907E536}"/>
              </a:ext>
            </a:extLst>
          </p:cNvPr>
          <p:cNvSpPr txBox="1">
            <a:spLocks/>
          </p:cNvSpPr>
          <p:nvPr/>
        </p:nvSpPr>
        <p:spPr>
          <a:xfrm>
            <a:off x="3415132" y="-857250"/>
            <a:ext cx="8497614" cy="857250"/>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CO" sz="2800" b="1" dirty="0">
                <a:solidFill>
                  <a:srgbClr val="052544"/>
                </a:solidFill>
                <a:latin typeface="Calibri"/>
                <a:ea typeface="+mn-ea"/>
                <a:cs typeface="Calibri"/>
                <a:sym typeface="Arial"/>
              </a:rPr>
              <a:t>Tramo 1. Icononzo - Cabrera</a:t>
            </a:r>
            <a:br>
              <a:rPr lang="es-CO" sz="2800" dirty="0"/>
            </a:br>
            <a:endParaRPr lang="es-CO" sz="2800" b="1" dirty="0">
              <a:solidFill>
                <a:srgbClr val="052544"/>
              </a:solidFill>
              <a:latin typeface="Calibri"/>
              <a:ea typeface="+mn-ea"/>
              <a:cs typeface="Calibri"/>
              <a:sym typeface="Arial"/>
            </a:endParaRPr>
          </a:p>
        </p:txBody>
      </p:sp>
      <p:sp>
        <p:nvSpPr>
          <p:cNvPr id="13" name="Marcador de contenido 2">
            <a:extLst>
              <a:ext uri="{FF2B5EF4-FFF2-40B4-BE49-F238E27FC236}">
                <a16:creationId xmlns:a16="http://schemas.microsoft.com/office/drawing/2014/main" id="{9BFCFF30-914D-49F0-A685-756818458DD8}"/>
              </a:ext>
            </a:extLst>
          </p:cNvPr>
          <p:cNvSpPr txBox="1">
            <a:spLocks/>
          </p:cNvSpPr>
          <p:nvPr/>
        </p:nvSpPr>
        <p:spPr>
          <a:xfrm>
            <a:off x="808182" y="1149922"/>
            <a:ext cx="3278207" cy="1760491"/>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s-CO" sz="1400" b="1" dirty="0">
                <a:latin typeface="Calibri"/>
                <a:cs typeface="Calibri"/>
              </a:rPr>
              <a:t>Subproducto principal: </a:t>
            </a:r>
            <a:r>
              <a:rPr lang="es-CO" sz="1400" dirty="0">
                <a:latin typeface="Calibri"/>
                <a:cs typeface="Calibri"/>
              </a:rPr>
              <a:t>memoria histórica.</a:t>
            </a:r>
          </a:p>
          <a:p>
            <a:pPr lvl="1"/>
            <a:r>
              <a:rPr lang="es-CO" sz="1400" b="1" dirty="0">
                <a:latin typeface="Calibri"/>
                <a:cs typeface="Calibri"/>
              </a:rPr>
              <a:t>Actividades: </a:t>
            </a:r>
            <a:r>
              <a:rPr lang="es-CO" sz="1400" dirty="0">
                <a:latin typeface="Calibri"/>
                <a:cs typeface="Calibri"/>
              </a:rPr>
              <a:t>reconocimiento e interpretación del territorio y de actores del conflicto armado, descanso.</a:t>
            </a:r>
          </a:p>
        </p:txBody>
      </p:sp>
      <p:pic>
        <p:nvPicPr>
          <p:cNvPr id="17" name="Imagen 16">
            <a:extLst>
              <a:ext uri="{FF2B5EF4-FFF2-40B4-BE49-F238E27FC236}">
                <a16:creationId xmlns:a16="http://schemas.microsoft.com/office/drawing/2014/main" id="{3BB8A532-D492-4DF8-8460-BBC7E6CC62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7975" y="1287857"/>
            <a:ext cx="3955182" cy="1976768"/>
          </a:xfrm>
          <a:prstGeom prst="rect">
            <a:avLst/>
          </a:prstGeom>
        </p:spPr>
      </p:pic>
      <p:pic>
        <p:nvPicPr>
          <p:cNvPr id="18" name="Picture 3604">
            <a:extLst>
              <a:ext uri="{FF2B5EF4-FFF2-40B4-BE49-F238E27FC236}">
                <a16:creationId xmlns:a16="http://schemas.microsoft.com/office/drawing/2014/main" id="{A8520380-F4B2-4A65-AAFE-A487721115CC}"/>
              </a:ext>
            </a:extLst>
          </p:cNvPr>
          <p:cNvPicPr/>
          <p:nvPr/>
        </p:nvPicPr>
        <p:blipFill rotWithShape="1">
          <a:blip r:embed="rId4">
            <a:extLst>
              <a:ext uri="{28A0092B-C50C-407E-A947-70E740481C1C}">
                <a14:useLocalDpi xmlns:a14="http://schemas.microsoft.com/office/drawing/2010/main"/>
              </a:ext>
            </a:extLst>
          </a:blip>
          <a:srcRect t="20749" b="15580"/>
          <a:stretch/>
        </p:blipFill>
        <p:spPr>
          <a:xfrm>
            <a:off x="296738" y="2963934"/>
            <a:ext cx="3784661" cy="1483013"/>
          </a:xfrm>
          <a:prstGeom prst="rect">
            <a:avLst/>
          </a:prstGeom>
        </p:spPr>
      </p:pic>
      <p:pic>
        <p:nvPicPr>
          <p:cNvPr id="8" name="Imagen 7" descr="RegionCentral-LogoFinalCMYK_Positiv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cxnSp>
        <p:nvCxnSpPr>
          <p:cNvPr id="11" name="Conector recto 10"/>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2" name="CuadroTexto 11"/>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bg1">
                    <a:lumMod val="50000"/>
                  </a:schemeClr>
                </a:solidFill>
                <a:effectLst/>
                <a:uLnTx/>
                <a:uFillTx/>
                <a:latin typeface="Calibri"/>
                <a:ea typeface="+mn-ea"/>
                <a:cs typeface="Calibri"/>
              </a:rPr>
              <a:t>Rendición de cuentas 2017</a:t>
            </a:r>
          </a:p>
        </p:txBody>
      </p:sp>
      <p:pic>
        <p:nvPicPr>
          <p:cNvPr id="19" name="Imagen 18" descr="Logo RIP 1.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13077" y="-269072"/>
            <a:ext cx="1348748" cy="1291458"/>
          </a:xfrm>
          <a:prstGeom prst="rect">
            <a:avLst/>
          </a:prstGeom>
        </p:spPr>
      </p:pic>
      <p:sp>
        <p:nvSpPr>
          <p:cNvPr id="20" name="Rectángulo 19">
            <a:extLst>
              <a:ext uri="{FF2B5EF4-FFF2-40B4-BE49-F238E27FC236}">
                <a16:creationId xmlns:a16="http://schemas.microsoft.com/office/drawing/2014/main" id="{D9011F41-5DD1-41C1-800B-71034CF6BBC4}"/>
              </a:ext>
            </a:extLst>
          </p:cNvPr>
          <p:cNvSpPr/>
          <p:nvPr/>
        </p:nvSpPr>
        <p:spPr>
          <a:xfrm>
            <a:off x="135493" y="146983"/>
            <a:ext cx="5606546" cy="813193"/>
          </a:xfrm>
          <a:prstGeom prst="rect">
            <a:avLst/>
          </a:prstGeom>
        </p:spPr>
        <p:txBody>
          <a:bodyPr wrap="square" lIns="73808" tIns="36904" rIns="73808" bIns="36904">
            <a:spAutoFit/>
          </a:bodyPr>
          <a:lstStyle/>
          <a:p>
            <a:pPr marL="0" marR="0" lvl="0" indent="0" defTabSz="400710" rtl="0" eaLnBrk="1" fontAlgn="auto" latinLnBrk="0" hangingPunct="1">
              <a:lnSpc>
                <a:spcPct val="100000"/>
              </a:lnSpc>
              <a:spcBef>
                <a:spcPts val="0"/>
              </a:spcBef>
              <a:spcAft>
                <a:spcPts val="0"/>
              </a:spcAft>
              <a:buClrTx/>
              <a:buSzTx/>
              <a:buFontTx/>
              <a:buNone/>
              <a:tabLst/>
              <a:defRPr/>
            </a:pPr>
            <a:r>
              <a:rPr lang="es-CO" sz="2800" dirty="0">
                <a:solidFill>
                  <a:srgbClr val="000066"/>
                </a:solidFill>
                <a:latin typeface="Calibri"/>
                <a:cs typeface="Calibri"/>
              </a:rPr>
              <a:t>TRAMO 1: </a:t>
            </a:r>
            <a:r>
              <a:rPr lang="es-CO" sz="2800" b="1" dirty="0">
                <a:solidFill>
                  <a:srgbClr val="000066"/>
                </a:solidFill>
                <a:latin typeface="Calibri"/>
                <a:cs typeface="Calibri"/>
              </a:rPr>
              <a:t>ICONONZO - CABRERA</a:t>
            </a:r>
          </a:p>
          <a:p>
            <a:pPr marL="0" marR="0" lvl="0" indent="0" defTabSz="400710" rtl="0" eaLnBrk="1" fontAlgn="auto" latinLnBrk="0" hangingPunct="1">
              <a:lnSpc>
                <a:spcPct val="100000"/>
              </a:lnSpc>
              <a:spcBef>
                <a:spcPts val="0"/>
              </a:spcBef>
              <a:spcAft>
                <a:spcPts val="0"/>
              </a:spcAft>
              <a:buClrTx/>
              <a:buSzTx/>
              <a:buFontTx/>
              <a:buNone/>
              <a:tabLst/>
              <a:defRPr/>
            </a:pPr>
            <a:endParaRPr kumimoji="0" lang="es-CO" sz="2000" u="none" strike="noStrike" kern="1200" cap="none" spc="0" normalizeH="0" baseline="0" noProof="0" dirty="0">
              <a:ln>
                <a:noFill/>
              </a:ln>
              <a:solidFill>
                <a:srgbClr val="002060"/>
              </a:solidFill>
              <a:effectLst/>
              <a:uLnTx/>
              <a:uFillTx/>
              <a:latin typeface="Calibri Light"/>
              <a:ea typeface="+mn-ea"/>
              <a:cs typeface="Calibri Light"/>
              <a:sym typeface="Arial"/>
            </a:endParaRPr>
          </a:p>
        </p:txBody>
      </p:sp>
      <p:sp>
        <p:nvSpPr>
          <p:cNvPr id="21" name="Rectángulo 20"/>
          <p:cNvSpPr/>
          <p:nvPr/>
        </p:nvSpPr>
        <p:spPr>
          <a:xfrm>
            <a:off x="0" y="198154"/>
            <a:ext cx="69117" cy="710790"/>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39175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BF0A85-4493-44C7-B839-86CE3CB872D9}"/>
              </a:ext>
            </a:extLst>
          </p:cNvPr>
          <p:cNvSpPr>
            <a:spLocks noGrp="1"/>
          </p:cNvSpPr>
          <p:nvPr>
            <p:ph idx="1"/>
          </p:nvPr>
        </p:nvSpPr>
        <p:spPr>
          <a:xfrm>
            <a:off x="69117" y="1946611"/>
            <a:ext cx="3142140" cy="1765856"/>
          </a:xfrm>
        </p:spPr>
        <p:txBody>
          <a:bodyPr>
            <a:noAutofit/>
          </a:bodyPr>
          <a:lstStyle/>
          <a:p>
            <a:pPr marL="0" indent="0">
              <a:buNone/>
            </a:pPr>
            <a:r>
              <a:rPr lang="es-CO" sz="1400" dirty="0">
                <a:latin typeface="Calibri"/>
                <a:cs typeface="Calibri"/>
              </a:rPr>
              <a:t>(Nueva Granada – San José – Páramo – Laguna de Mortiños).</a:t>
            </a:r>
          </a:p>
          <a:p>
            <a:pPr lvl="1"/>
            <a:r>
              <a:rPr lang="es-CO" sz="1400" b="1" dirty="0">
                <a:latin typeface="Calibri"/>
                <a:cs typeface="Calibri"/>
              </a:rPr>
              <a:t>Subproducto principal</a:t>
            </a:r>
            <a:r>
              <a:rPr lang="es-CO" sz="1400" dirty="0">
                <a:latin typeface="Calibri"/>
                <a:cs typeface="Calibri"/>
              </a:rPr>
              <a:t>: naturaleza.</a:t>
            </a:r>
          </a:p>
          <a:p>
            <a:pPr lvl="1"/>
            <a:r>
              <a:rPr lang="es-CO" sz="1400" b="1" dirty="0">
                <a:latin typeface="Calibri"/>
                <a:cs typeface="Calibri"/>
              </a:rPr>
              <a:t>Actividades: </a:t>
            </a:r>
            <a:r>
              <a:rPr lang="es-CO" sz="1400" dirty="0">
                <a:latin typeface="Calibri"/>
                <a:cs typeface="Calibri"/>
              </a:rPr>
              <a:t>senderismo, interpretación ambiental y de memoria histórica, observación de aves</a:t>
            </a:r>
          </a:p>
        </p:txBody>
      </p:sp>
      <p:pic>
        <p:nvPicPr>
          <p:cNvPr id="13" name="Imagen 12" descr="Logo RIP 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3077" y="-269072"/>
            <a:ext cx="1348748" cy="1291458"/>
          </a:xfrm>
          <a:prstGeom prst="rect">
            <a:avLst/>
          </a:prstGeom>
        </p:spPr>
      </p:pic>
      <p:sp>
        <p:nvSpPr>
          <p:cNvPr id="15" name="Rectángulo 14">
            <a:extLst>
              <a:ext uri="{FF2B5EF4-FFF2-40B4-BE49-F238E27FC236}">
                <a16:creationId xmlns:a16="http://schemas.microsoft.com/office/drawing/2014/main" id="{D9011F41-5DD1-41C1-800B-71034CF6BBC4}"/>
              </a:ext>
            </a:extLst>
          </p:cNvPr>
          <p:cNvSpPr/>
          <p:nvPr/>
        </p:nvSpPr>
        <p:spPr>
          <a:xfrm>
            <a:off x="150091" y="209193"/>
            <a:ext cx="5798711" cy="813193"/>
          </a:xfrm>
          <a:prstGeom prst="rect">
            <a:avLst/>
          </a:prstGeom>
        </p:spPr>
        <p:txBody>
          <a:bodyPr wrap="square" lIns="73808" tIns="36904" rIns="73808" bIns="36904">
            <a:spAutoFit/>
          </a:bodyPr>
          <a:lstStyle/>
          <a:p>
            <a:pPr marL="0" marR="0" lvl="0" indent="0" defTabSz="400710" rtl="0" eaLnBrk="1" fontAlgn="auto" latinLnBrk="0" hangingPunct="1">
              <a:lnSpc>
                <a:spcPct val="100000"/>
              </a:lnSpc>
              <a:spcBef>
                <a:spcPts val="0"/>
              </a:spcBef>
              <a:spcAft>
                <a:spcPts val="0"/>
              </a:spcAft>
              <a:buClrTx/>
              <a:buSzTx/>
              <a:buFontTx/>
              <a:buNone/>
              <a:tabLst/>
              <a:defRPr/>
            </a:pPr>
            <a:r>
              <a:rPr lang="es-CO" sz="2800" kern="1200" dirty="0">
                <a:solidFill>
                  <a:srgbClr val="002060"/>
                </a:solidFill>
                <a:latin typeface="Calibri"/>
                <a:ea typeface="+mn-ea"/>
              </a:rPr>
              <a:t>TRAMO 2: </a:t>
            </a:r>
            <a:r>
              <a:rPr lang="es-CO" sz="2800" b="1" kern="1200" dirty="0">
                <a:solidFill>
                  <a:srgbClr val="002060"/>
                </a:solidFill>
                <a:latin typeface="Calibri"/>
                <a:ea typeface="+mn-ea"/>
              </a:rPr>
              <a:t>CABRERA - SUMAPAZ</a:t>
            </a:r>
          </a:p>
          <a:p>
            <a:pPr marL="0" marR="0" lvl="0" indent="0" defTabSz="400710" rtl="0" eaLnBrk="1" fontAlgn="auto" latinLnBrk="0" hangingPunct="1">
              <a:lnSpc>
                <a:spcPct val="100000"/>
              </a:lnSpc>
              <a:spcBef>
                <a:spcPts val="0"/>
              </a:spcBef>
              <a:spcAft>
                <a:spcPts val="0"/>
              </a:spcAft>
              <a:buClrTx/>
              <a:buSzTx/>
              <a:buFontTx/>
              <a:buNone/>
              <a:tabLst/>
              <a:defRPr/>
            </a:pPr>
            <a:endParaRPr kumimoji="0" lang="es-CO" sz="2000" u="none" strike="noStrike" kern="1200" cap="none" spc="0" normalizeH="0" baseline="0" noProof="0" dirty="0">
              <a:ln>
                <a:noFill/>
              </a:ln>
              <a:solidFill>
                <a:srgbClr val="002060"/>
              </a:solidFill>
              <a:effectLst/>
              <a:uLnTx/>
              <a:uFillTx/>
              <a:latin typeface="Calibri Light"/>
              <a:ea typeface="+mn-ea"/>
              <a:cs typeface="Calibri Light"/>
              <a:sym typeface="Arial"/>
            </a:endParaRPr>
          </a:p>
        </p:txBody>
      </p:sp>
      <p:sp>
        <p:nvSpPr>
          <p:cNvPr id="16" name="Rectángulo 15"/>
          <p:cNvSpPr/>
          <p:nvPr/>
        </p:nvSpPr>
        <p:spPr>
          <a:xfrm>
            <a:off x="0" y="198154"/>
            <a:ext cx="69117" cy="710790"/>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1" name="Picture 3601">
            <a:extLst>
              <a:ext uri="{FF2B5EF4-FFF2-40B4-BE49-F238E27FC236}">
                <a16:creationId xmlns:a16="http://schemas.microsoft.com/office/drawing/2014/main" id="{8C9451DC-07EF-41A0-877A-490926992996}"/>
              </a:ext>
            </a:extLst>
          </p:cNvPr>
          <p:cNvPicPr/>
          <p:nvPr/>
        </p:nvPicPr>
        <p:blipFill>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tretch>
            <a:fillRect/>
          </a:stretch>
        </p:blipFill>
        <p:spPr>
          <a:xfrm>
            <a:off x="3292231" y="1012517"/>
            <a:ext cx="3228422" cy="2273608"/>
          </a:xfrm>
          <a:prstGeom prst="rect">
            <a:avLst/>
          </a:prstGeom>
        </p:spPr>
      </p:pic>
      <p:pic>
        <p:nvPicPr>
          <p:cNvPr id="17" name="Imagen 16">
            <a:extLst>
              <a:ext uri="{FF2B5EF4-FFF2-40B4-BE49-F238E27FC236}">
                <a16:creationId xmlns:a16="http://schemas.microsoft.com/office/drawing/2014/main" id="{345433FC-873C-4379-B60D-D5A785E4BBD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8022"/>
          <a:stretch/>
        </p:blipFill>
        <p:spPr>
          <a:xfrm>
            <a:off x="5155962" y="2884119"/>
            <a:ext cx="3392723" cy="2085976"/>
          </a:xfrm>
          <a:prstGeom prst="rect">
            <a:avLst/>
          </a:prstGeom>
        </p:spPr>
      </p:pic>
      <p:pic>
        <p:nvPicPr>
          <p:cNvPr id="18" name="Imagen 17" descr="RegionCentral-LogoFinalCMYK_Positivo.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cxnSp>
        <p:nvCxnSpPr>
          <p:cNvPr id="19" name="Conector recto 18"/>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0" name="CuadroTexto 19"/>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bg1">
                    <a:lumMod val="50000"/>
                  </a:schemeClr>
                </a:solidFill>
                <a:effectLst/>
                <a:uLnTx/>
                <a:uFillTx/>
                <a:latin typeface="Calibri"/>
                <a:ea typeface="+mn-ea"/>
                <a:cs typeface="Calibri"/>
              </a:rPr>
              <a:t>Rendición de cuentas 2017</a:t>
            </a:r>
          </a:p>
        </p:txBody>
      </p:sp>
    </p:spTree>
    <p:extLst>
      <p:ext uri="{BB962C8B-B14F-4D97-AF65-F5344CB8AC3E}">
        <p14:creationId xmlns:p14="http://schemas.microsoft.com/office/powerpoint/2010/main" val="8711650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963F4E08-AAD9-4BAB-AEF8-B473F4032401}"/>
              </a:ext>
            </a:extLst>
          </p:cNvPr>
          <p:cNvSpPr txBox="1">
            <a:spLocks/>
          </p:cNvSpPr>
          <p:nvPr/>
        </p:nvSpPr>
        <p:spPr>
          <a:xfrm>
            <a:off x="82020" y="903329"/>
            <a:ext cx="3282909" cy="167546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s-CO" sz="1400" b="1" dirty="0">
                <a:solidFill>
                  <a:srgbClr val="3B3838"/>
                </a:solidFill>
                <a:latin typeface="Calibri"/>
                <a:cs typeface="Calibri"/>
              </a:rPr>
              <a:t>Subproducto principal: </a:t>
            </a:r>
            <a:r>
              <a:rPr lang="es-CO" sz="1400" dirty="0">
                <a:solidFill>
                  <a:srgbClr val="3B3838"/>
                </a:solidFill>
                <a:latin typeface="Calibri"/>
                <a:cs typeface="Calibri"/>
              </a:rPr>
              <a:t>naturaleza.</a:t>
            </a:r>
          </a:p>
          <a:p>
            <a:pPr lvl="1"/>
            <a:r>
              <a:rPr lang="es-CO" sz="1400" b="1" dirty="0">
                <a:solidFill>
                  <a:srgbClr val="3B3838"/>
                </a:solidFill>
                <a:latin typeface="Calibri"/>
                <a:cs typeface="Calibri"/>
              </a:rPr>
              <a:t>Actividades: </a:t>
            </a:r>
            <a:r>
              <a:rPr lang="es-CO" sz="1400" dirty="0">
                <a:solidFill>
                  <a:srgbClr val="3B3838"/>
                </a:solidFill>
                <a:latin typeface="Calibri"/>
                <a:cs typeface="Calibri"/>
              </a:rPr>
              <a:t>senderismo, interpretación ambiental y de memoria histórica, observación de aves.</a:t>
            </a:r>
          </a:p>
        </p:txBody>
      </p:sp>
      <p:pic>
        <p:nvPicPr>
          <p:cNvPr id="15" name="Imagen 14">
            <a:extLst>
              <a:ext uri="{FF2B5EF4-FFF2-40B4-BE49-F238E27FC236}">
                <a16:creationId xmlns:a16="http://schemas.microsoft.com/office/drawing/2014/main" id="{211516ED-AE23-4D9F-B248-2D304BA985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0103" y="3172199"/>
            <a:ext cx="3043792" cy="1876807"/>
          </a:xfrm>
          <a:prstGeom prst="rect">
            <a:avLst/>
          </a:prstGeom>
        </p:spPr>
      </p:pic>
      <p:pic>
        <p:nvPicPr>
          <p:cNvPr id="17" name="Picture 3603">
            <a:extLst>
              <a:ext uri="{FF2B5EF4-FFF2-40B4-BE49-F238E27FC236}">
                <a16:creationId xmlns:a16="http://schemas.microsoft.com/office/drawing/2014/main" id="{58975E44-B051-4D4D-A518-F4AB3C67DC1B}"/>
              </a:ext>
            </a:extLst>
          </p:cNvPr>
          <p:cNvPicPr/>
          <p:nvPr/>
        </p:nvPicPr>
        <p:blipFill>
          <a:blip r:embed="rId4" cstate="screen">
            <a:extLst>
              <a:ext uri="{28A0092B-C50C-407E-A947-70E740481C1C}">
                <a14:useLocalDpi xmlns:a14="http://schemas.microsoft.com/office/drawing/2010/main"/>
              </a:ext>
            </a:extLst>
          </a:blip>
          <a:stretch>
            <a:fillRect/>
          </a:stretch>
        </p:blipFill>
        <p:spPr>
          <a:xfrm>
            <a:off x="2798043" y="1962151"/>
            <a:ext cx="2899282" cy="2254652"/>
          </a:xfrm>
          <a:prstGeom prst="rect">
            <a:avLst/>
          </a:prstGeom>
        </p:spPr>
      </p:pic>
      <p:pic>
        <p:nvPicPr>
          <p:cNvPr id="19" name="Imagen 18">
            <a:extLst>
              <a:ext uri="{FF2B5EF4-FFF2-40B4-BE49-F238E27FC236}">
                <a16:creationId xmlns:a16="http://schemas.microsoft.com/office/drawing/2014/main" id="{FB52E07F-C329-4912-ACF1-4B1302F8DCD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2585" y="956694"/>
            <a:ext cx="3041310" cy="2062731"/>
          </a:xfrm>
          <a:prstGeom prst="rect">
            <a:avLst/>
          </a:prstGeom>
        </p:spPr>
      </p:pic>
      <p:pic>
        <p:nvPicPr>
          <p:cNvPr id="14" name="Imagen 13" descr="Logo RIP 1.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13077" y="-269072"/>
            <a:ext cx="1348748" cy="1291458"/>
          </a:xfrm>
          <a:prstGeom prst="rect">
            <a:avLst/>
          </a:prstGeom>
        </p:spPr>
      </p:pic>
      <p:sp>
        <p:nvSpPr>
          <p:cNvPr id="20" name="Rectángulo 19">
            <a:extLst>
              <a:ext uri="{FF2B5EF4-FFF2-40B4-BE49-F238E27FC236}">
                <a16:creationId xmlns:a16="http://schemas.microsoft.com/office/drawing/2014/main" id="{D9011F41-5DD1-41C1-800B-71034CF6BBC4}"/>
              </a:ext>
            </a:extLst>
          </p:cNvPr>
          <p:cNvSpPr/>
          <p:nvPr/>
        </p:nvSpPr>
        <p:spPr>
          <a:xfrm>
            <a:off x="135493" y="199324"/>
            <a:ext cx="5112782" cy="505416"/>
          </a:xfrm>
          <a:prstGeom prst="rect">
            <a:avLst/>
          </a:prstGeom>
        </p:spPr>
        <p:txBody>
          <a:bodyPr wrap="square" lIns="73808" tIns="36904" rIns="73808" bIns="36904">
            <a:spAutoFit/>
          </a:bodyPr>
          <a:lstStyle/>
          <a:p>
            <a:pPr marL="0" marR="0" lvl="0" indent="0" defTabSz="400710" rtl="0" eaLnBrk="1" fontAlgn="auto" latinLnBrk="0" hangingPunct="1">
              <a:lnSpc>
                <a:spcPct val="100000"/>
              </a:lnSpc>
              <a:spcBef>
                <a:spcPts val="0"/>
              </a:spcBef>
              <a:spcAft>
                <a:spcPts val="0"/>
              </a:spcAft>
              <a:buClrTx/>
              <a:buSzTx/>
              <a:buFontTx/>
              <a:buNone/>
              <a:tabLst/>
              <a:defRPr/>
            </a:pPr>
            <a:r>
              <a:rPr lang="es-CO" sz="2800" kern="1200" dirty="0">
                <a:solidFill>
                  <a:srgbClr val="002060"/>
                </a:solidFill>
                <a:latin typeface="Calibri"/>
                <a:ea typeface="+mn-ea"/>
              </a:rPr>
              <a:t>TRAMO 3: </a:t>
            </a:r>
            <a:r>
              <a:rPr lang="es-CO" sz="2800" b="1" kern="1200" dirty="0">
                <a:solidFill>
                  <a:srgbClr val="002060"/>
                </a:solidFill>
                <a:latin typeface="Calibri"/>
                <a:ea typeface="+mn-ea"/>
              </a:rPr>
              <a:t>SUMAPAZ - URIBE</a:t>
            </a:r>
            <a:endParaRPr kumimoji="0" lang="es-CO" sz="2800" u="none" strike="noStrike" kern="1200" cap="none" spc="0" normalizeH="0" baseline="0" noProof="0" dirty="0">
              <a:ln>
                <a:noFill/>
              </a:ln>
              <a:solidFill>
                <a:srgbClr val="002060"/>
              </a:solidFill>
              <a:effectLst/>
              <a:uLnTx/>
              <a:uFillTx/>
              <a:latin typeface="Calibri Light"/>
              <a:ea typeface="+mn-ea"/>
              <a:cs typeface="Calibri Light"/>
              <a:sym typeface="Arial"/>
            </a:endParaRPr>
          </a:p>
        </p:txBody>
      </p:sp>
      <p:sp>
        <p:nvSpPr>
          <p:cNvPr id="21" name="Rectángulo 20"/>
          <p:cNvSpPr/>
          <p:nvPr/>
        </p:nvSpPr>
        <p:spPr>
          <a:xfrm>
            <a:off x="0" y="198154"/>
            <a:ext cx="69117" cy="710790"/>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2" name="Imagen 21" descr="RegionCentral-LogoFinalCMYK_Positivo.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cxnSp>
        <p:nvCxnSpPr>
          <p:cNvPr id="23" name="Conector recto 22"/>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4" name="CuadroTexto 23"/>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bg1">
                    <a:lumMod val="50000"/>
                  </a:schemeClr>
                </a:solidFill>
                <a:effectLst/>
                <a:uLnTx/>
                <a:uFillTx/>
                <a:latin typeface="Calibri"/>
                <a:ea typeface="+mn-ea"/>
                <a:cs typeface="Calibri"/>
              </a:rPr>
              <a:t>Rendición de cuentas 2017</a:t>
            </a:r>
          </a:p>
        </p:txBody>
      </p:sp>
    </p:spTree>
    <p:extLst>
      <p:ext uri="{BB962C8B-B14F-4D97-AF65-F5344CB8AC3E}">
        <p14:creationId xmlns:p14="http://schemas.microsoft.com/office/powerpoint/2010/main" val="973714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286"/>
        <p:cNvGrpSpPr/>
        <p:nvPr/>
      </p:nvGrpSpPr>
      <p:grpSpPr>
        <a:xfrm>
          <a:off x="0" y="0"/>
          <a:ext cx="0" cy="0"/>
          <a:chOff x="0" y="0"/>
          <a:chExt cx="0" cy="0"/>
        </a:xfrm>
      </p:grpSpPr>
      <p:sp>
        <p:nvSpPr>
          <p:cNvPr id="10" name="Shape 163">
            <a:extLst>
              <a:ext uri="{FF2B5EF4-FFF2-40B4-BE49-F238E27FC236}">
                <a16:creationId xmlns:a16="http://schemas.microsoft.com/office/drawing/2014/main" id="{6C227480-2D27-4514-8679-EA3CC1F536E0}"/>
              </a:ext>
            </a:extLst>
          </p:cNvPr>
          <p:cNvSpPr txBox="1"/>
          <p:nvPr/>
        </p:nvSpPr>
        <p:spPr>
          <a:xfrm>
            <a:off x="1028721" y="1932127"/>
            <a:ext cx="2687324" cy="1203795"/>
          </a:xfrm>
          <a:prstGeom prst="rect">
            <a:avLst/>
          </a:prstGeom>
          <a:noFill/>
          <a:ln>
            <a:noFill/>
          </a:ln>
        </p:spPr>
        <p:txBody>
          <a:bodyPr wrap="square" lIns="91425" tIns="45700" rIns="91425" bIns="45700" anchor="t" anchorCtr="0">
            <a:noAutofit/>
          </a:bodyPr>
          <a:lstStyle/>
          <a:p>
            <a:pPr marL="0" marR="0" lvl="0" indent="-69850" algn="ctr" defTabSz="914400" rtl="0" eaLnBrk="1" fontAlgn="auto" latinLnBrk="0" hangingPunct="1">
              <a:lnSpc>
                <a:spcPct val="100000"/>
              </a:lnSpc>
              <a:spcBef>
                <a:spcPts val="0"/>
              </a:spcBef>
              <a:spcAft>
                <a:spcPts val="0"/>
              </a:spcAft>
              <a:buClr>
                <a:srgbClr val="000000"/>
              </a:buClr>
              <a:buSzPct val="122222"/>
              <a:buFont typeface="Arial"/>
              <a:buNone/>
              <a:tabLst/>
              <a:defRPr/>
            </a:pPr>
            <a:r>
              <a:rPr kumimoji="0" lang="es" sz="1800" b="0" i="0" u="none" strike="noStrike" kern="0" cap="none" spc="0" normalizeH="0" baseline="0" noProof="0" dirty="0">
                <a:ln>
                  <a:noFill/>
                </a:ln>
                <a:solidFill>
                  <a:srgbClr val="434343"/>
                </a:solidFill>
                <a:effectLst/>
                <a:uLnTx/>
                <a:uFillTx/>
                <a:latin typeface="Calibri"/>
                <a:ea typeface="Roboto"/>
                <a:cs typeface="Calibri"/>
                <a:sym typeface="Roboto"/>
              </a:rPr>
              <a:t>La Región Central con </a:t>
            </a:r>
            <a:r>
              <a:rPr kumimoji="0" lang="es" sz="1800" b="1" i="0" u="none" strike="noStrike" kern="0" cap="none" spc="0" normalizeH="0" baseline="0" noProof="0" dirty="0">
                <a:ln>
                  <a:noFill/>
                </a:ln>
                <a:solidFill>
                  <a:srgbClr val="002060"/>
                </a:solidFill>
                <a:effectLst/>
                <a:uLnTx/>
                <a:uFillTx/>
                <a:latin typeface="Calibri"/>
                <a:ea typeface="Roboto"/>
                <a:cs typeface="Calibri"/>
                <a:sym typeface="Roboto"/>
              </a:rPr>
              <a:t>seguridad hídrica</a:t>
            </a:r>
            <a:r>
              <a:rPr kumimoji="0" lang="es" sz="1800" b="0" i="0" u="none" strike="noStrike" kern="0" cap="none" spc="0" normalizeH="0" baseline="0" noProof="0" dirty="0">
                <a:ln>
                  <a:noFill/>
                </a:ln>
                <a:solidFill>
                  <a:srgbClr val="434343"/>
                </a:solidFill>
                <a:effectLst/>
                <a:uLnTx/>
                <a:uFillTx/>
                <a:latin typeface="Calibri"/>
                <a:ea typeface="Roboto"/>
                <a:cs typeface="Calibri"/>
                <a:sym typeface="Roboto"/>
              </a:rPr>
              <a:t> para la sustentabilidad</a:t>
            </a:r>
          </a:p>
          <a:p>
            <a:pPr marL="0" marR="0" lvl="0" indent="-69850" algn="ctr" defTabSz="914400" rtl="0" eaLnBrk="1" fontAlgn="auto" latinLnBrk="0" hangingPunct="1">
              <a:lnSpc>
                <a:spcPct val="100000"/>
              </a:lnSpc>
              <a:spcBef>
                <a:spcPts val="0"/>
              </a:spcBef>
              <a:spcAft>
                <a:spcPts val="0"/>
              </a:spcAft>
              <a:buClr>
                <a:srgbClr val="000000"/>
              </a:buClr>
              <a:buSzPct val="122222"/>
              <a:buFont typeface="Arial"/>
              <a:buNone/>
              <a:tabLst/>
              <a:defRPr/>
            </a:pPr>
            <a:r>
              <a:rPr kumimoji="0" lang="es" sz="1800" b="0" i="0" u="none" strike="noStrike" kern="0" cap="none" spc="0" normalizeH="0" baseline="0" noProof="0" dirty="0">
                <a:ln>
                  <a:noFill/>
                </a:ln>
                <a:solidFill>
                  <a:srgbClr val="434343"/>
                </a:solidFill>
                <a:effectLst/>
                <a:uLnTx/>
                <a:uFillTx/>
                <a:latin typeface="Calibri"/>
                <a:ea typeface="Roboto"/>
                <a:cs typeface="Calibri"/>
                <a:sym typeface="Roboto"/>
              </a:rPr>
              <a:t>del territorio</a:t>
            </a:r>
            <a:r>
              <a:rPr kumimoji="0" lang="es-ES_tradnl" sz="1800" b="0" i="0" u="none" strike="noStrike" kern="0" cap="none" spc="0" normalizeH="0" baseline="0" noProof="0" dirty="0">
                <a:ln>
                  <a:noFill/>
                </a:ln>
                <a:solidFill>
                  <a:srgbClr val="434343"/>
                </a:solidFill>
                <a:effectLst/>
                <a:uLnTx/>
                <a:uFillTx/>
                <a:latin typeface="Calibri"/>
                <a:ea typeface="Roboto"/>
                <a:cs typeface="Calibri"/>
                <a:sym typeface="Roboto"/>
              </a:rPr>
              <a:t>.</a:t>
            </a:r>
            <a:endParaRPr kumimoji="0" sz="1800" b="0" i="0" u="none" strike="noStrike" kern="0" cap="none" spc="0" normalizeH="0" baseline="0" noProof="0" dirty="0">
              <a:ln>
                <a:noFill/>
              </a:ln>
              <a:solidFill>
                <a:srgbClr val="434343"/>
              </a:solidFill>
              <a:effectLst/>
              <a:uLnTx/>
              <a:uFillTx/>
              <a:latin typeface="Calibri"/>
              <a:ea typeface="Roboto"/>
              <a:cs typeface="Calibri"/>
              <a:sym typeface="Roboto"/>
            </a:endParaRPr>
          </a:p>
        </p:txBody>
      </p:sp>
      <p:pic>
        <p:nvPicPr>
          <p:cNvPr id="6" name="Imagen 5"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8" name="CuadroTexto 7"/>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de cuentas 2017</a:t>
            </a:r>
          </a:p>
        </p:txBody>
      </p:sp>
      <p:cxnSp>
        <p:nvCxnSpPr>
          <p:cNvPr id="11" name="Conector recto 10"/>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pic>
        <p:nvPicPr>
          <p:cNvPr id="12" name="Imagen 11" descr="EC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69362" y="1421554"/>
            <a:ext cx="1238252" cy="1238252"/>
          </a:xfrm>
          <a:prstGeom prst="rect">
            <a:avLst/>
          </a:prstGeom>
        </p:spPr>
      </p:pic>
      <p:sp>
        <p:nvSpPr>
          <p:cNvPr id="13" name="Shape 200"/>
          <p:cNvSpPr txBox="1"/>
          <p:nvPr/>
        </p:nvSpPr>
        <p:spPr>
          <a:xfrm>
            <a:off x="5934364" y="2794020"/>
            <a:ext cx="2506860" cy="1121003"/>
          </a:xfrm>
          <a:prstGeom prst="rect">
            <a:avLst/>
          </a:prstGeom>
          <a:noFill/>
          <a:ln>
            <a:noFill/>
          </a:ln>
        </p:spPr>
        <p:txBody>
          <a:bodyPr wrap="square" lIns="91425" tIns="91425" rIns="91425" bIns="91425" anchor="t" anchorCtr="0">
            <a:noAutofit/>
          </a:bodyPr>
          <a:lstStyle/>
          <a:p>
            <a:pPr lvl="0" algn="ctr">
              <a:lnSpc>
                <a:spcPct val="90000"/>
              </a:lnSpc>
            </a:pPr>
            <a:r>
              <a:rPr lang="es-ES_tradnl" sz="1800" dirty="0">
                <a:solidFill>
                  <a:srgbClr val="FFFFFF"/>
                </a:solidFill>
                <a:latin typeface="Calibri"/>
                <a:ea typeface="Roboto"/>
                <a:cs typeface="Calibri"/>
                <a:sym typeface="Roboto"/>
              </a:rPr>
              <a:t>SUSTENTABILIDAD ECOSISTÉMICA Y </a:t>
            </a:r>
            <a:r>
              <a:rPr lang="es-ES_tradnl" sz="1800" b="1" dirty="0">
                <a:solidFill>
                  <a:srgbClr val="FFFFFF"/>
                </a:solidFill>
                <a:latin typeface="Calibri"/>
                <a:ea typeface="Roboto"/>
                <a:cs typeface="Calibri"/>
                <a:sym typeface="Roboto"/>
              </a:rPr>
              <a:t>MANEJO DE RIESGO</a:t>
            </a:r>
            <a:endParaRPr lang="es" sz="1800" b="1" dirty="0">
              <a:solidFill>
                <a:srgbClr val="FFFFFF"/>
              </a:solidFill>
              <a:latin typeface="Calibri"/>
              <a:ea typeface="Roboto"/>
              <a:cs typeface="Calibri"/>
              <a:sym typeface="Roboto"/>
            </a:endParaRPr>
          </a:p>
        </p:txBody>
      </p:sp>
    </p:spTree>
    <p:extLst>
      <p:ext uri="{BB962C8B-B14F-4D97-AF65-F5344CB8AC3E}">
        <p14:creationId xmlns:p14="http://schemas.microsoft.com/office/powerpoint/2010/main" val="21808099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sp>
        <p:nvSpPr>
          <p:cNvPr id="6" name="Rectángulo 5">
            <a:extLst>
              <a:ext uri="{FF2B5EF4-FFF2-40B4-BE49-F238E27FC236}">
                <a16:creationId xmlns:a16="http://schemas.microsoft.com/office/drawing/2014/main" id="{4188EDEB-7D00-4181-8B18-7056021EB08C}"/>
              </a:ext>
            </a:extLst>
          </p:cNvPr>
          <p:cNvSpPr/>
          <p:nvPr/>
        </p:nvSpPr>
        <p:spPr>
          <a:xfrm>
            <a:off x="442160" y="3294561"/>
            <a:ext cx="2791456" cy="523220"/>
          </a:xfrm>
          <a:prstGeom prst="rect">
            <a:avLst/>
          </a:prstGeom>
          <a:ln>
            <a:noFill/>
          </a:ln>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a:ln>
                  <a:noFill/>
                </a:ln>
                <a:solidFill>
                  <a:srgbClr val="595959">
                    <a:lumMod val="75000"/>
                  </a:srgbClr>
                </a:solidFill>
                <a:effectLst/>
                <a:uLnTx/>
                <a:uFillTx/>
                <a:latin typeface="Calibri"/>
                <a:cs typeface="Calibri"/>
                <a:sym typeface="Arial"/>
              </a:rPr>
              <a:t>1 Proyecto Páramos en ejecución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a:ln>
                  <a:noFill/>
                </a:ln>
                <a:solidFill>
                  <a:srgbClr val="595959">
                    <a:lumMod val="75000"/>
                  </a:srgbClr>
                </a:solidFill>
                <a:effectLst/>
                <a:uLnTx/>
                <a:uFillTx/>
                <a:latin typeface="Calibri"/>
                <a:cs typeface="Calibri"/>
                <a:sym typeface="Arial"/>
              </a:rPr>
              <a:t>2017-2019</a:t>
            </a:r>
          </a:p>
        </p:txBody>
      </p:sp>
      <p:sp>
        <p:nvSpPr>
          <p:cNvPr id="11" name="Rectángulo 10">
            <a:extLst>
              <a:ext uri="{FF2B5EF4-FFF2-40B4-BE49-F238E27FC236}">
                <a16:creationId xmlns:a16="http://schemas.microsoft.com/office/drawing/2014/main" id="{97907751-7A96-455A-9494-0AF2D9CDE1F7}"/>
              </a:ext>
            </a:extLst>
          </p:cNvPr>
          <p:cNvSpPr/>
          <p:nvPr/>
        </p:nvSpPr>
        <p:spPr>
          <a:xfrm>
            <a:off x="4025621" y="2698446"/>
            <a:ext cx="496704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srgbClr val="3B3838"/>
                </a:solidFill>
                <a:effectLst/>
                <a:uLnTx/>
                <a:uFillTx/>
                <a:latin typeface="Calibri"/>
                <a:cs typeface="Calibri"/>
                <a:sym typeface="Arial"/>
              </a:rPr>
              <a:t>4675</a:t>
            </a:r>
            <a:r>
              <a:rPr kumimoji="0" lang="es-CO" sz="1400" b="1" i="0" u="none" strike="noStrike" kern="0" cap="none" spc="0" normalizeH="0" baseline="0" noProof="0" dirty="0">
                <a:ln>
                  <a:noFill/>
                </a:ln>
                <a:solidFill>
                  <a:srgbClr val="3B3838"/>
                </a:solidFill>
                <a:effectLst/>
                <a:uLnTx/>
                <a:uFillTx/>
                <a:latin typeface="Calibri"/>
                <a:ea typeface="Calibri" panose="020F0502020204030204" pitchFamily="34" charset="0"/>
                <a:cs typeface="Calibri"/>
                <a:sym typeface="Arial"/>
              </a:rPr>
              <a:t> </a:t>
            </a:r>
            <a:r>
              <a:rPr kumimoji="0" lang="es-CO" sz="1400" b="1" i="0" u="none" strike="noStrike" kern="0" cap="none" spc="0" normalizeH="0" baseline="0" noProof="0" dirty="0">
                <a:ln>
                  <a:noFill/>
                </a:ln>
                <a:solidFill>
                  <a:srgbClr val="3B3838"/>
                </a:solidFill>
                <a:effectLst/>
                <a:uLnTx/>
                <a:uFillTx/>
                <a:latin typeface="Calibri"/>
                <a:cs typeface="Calibri"/>
                <a:sym typeface="Arial"/>
              </a:rPr>
              <a:t>Niños Lideres y 1785 promotores ambientales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a:ln>
                  <a:noFill/>
                </a:ln>
                <a:solidFill>
                  <a:srgbClr val="3B3838"/>
                </a:solidFill>
                <a:effectLst/>
                <a:uLnTx/>
                <a:uFillTx/>
                <a:latin typeface="Calibri"/>
                <a:cs typeface="Calibri"/>
                <a:sym typeface="Arial"/>
              </a:rPr>
              <a:t>Identificados, 12 talleres de fortalecimiento</a:t>
            </a:r>
          </a:p>
        </p:txBody>
      </p:sp>
      <p:sp>
        <p:nvSpPr>
          <p:cNvPr id="22" name="Rectángulo 21">
            <a:extLst>
              <a:ext uri="{FF2B5EF4-FFF2-40B4-BE49-F238E27FC236}">
                <a16:creationId xmlns:a16="http://schemas.microsoft.com/office/drawing/2014/main" id="{67FA71B5-C204-4E9A-91B8-2D4E3746FD70}"/>
              </a:ext>
            </a:extLst>
          </p:cNvPr>
          <p:cNvSpPr/>
          <p:nvPr/>
        </p:nvSpPr>
        <p:spPr>
          <a:xfrm>
            <a:off x="4025622" y="1933388"/>
            <a:ext cx="4600606"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srgbClr val="3B3838"/>
                </a:solidFill>
                <a:effectLst/>
                <a:uLnTx/>
                <a:uFillTx/>
                <a:latin typeface="Calibri"/>
                <a:cs typeface="Calibri"/>
                <a:sym typeface="Arial"/>
              </a:rPr>
              <a:t>1300 familias</a:t>
            </a:r>
            <a:r>
              <a:rPr kumimoji="0" lang="es-CO" sz="1400" b="0" i="0" u="none" strike="noStrike" kern="0" cap="none" spc="0" normalizeH="0" baseline="0" noProof="0" dirty="0">
                <a:ln>
                  <a:noFill/>
                </a:ln>
                <a:solidFill>
                  <a:srgbClr val="3B3838"/>
                </a:solidFill>
                <a:effectLst/>
                <a:uLnTx/>
                <a:uFillTx/>
                <a:latin typeface="Calibri"/>
                <a:cs typeface="Calibri"/>
                <a:sym typeface="Arial"/>
              </a:rPr>
              <a:t> identificadas y priorizadas  con acuerdo de reconversión productiva compatible con la conservación de los ecosistemas</a:t>
            </a:r>
          </a:p>
        </p:txBody>
      </p:sp>
      <p:sp>
        <p:nvSpPr>
          <p:cNvPr id="23" name="Rectángulo 22">
            <a:extLst>
              <a:ext uri="{FF2B5EF4-FFF2-40B4-BE49-F238E27FC236}">
                <a16:creationId xmlns:a16="http://schemas.microsoft.com/office/drawing/2014/main" id="{99D36D4D-CE5C-4E31-BE05-328DF6C3D29C}"/>
              </a:ext>
            </a:extLst>
          </p:cNvPr>
          <p:cNvSpPr/>
          <p:nvPr/>
        </p:nvSpPr>
        <p:spPr>
          <a:xfrm>
            <a:off x="4025621" y="3341231"/>
            <a:ext cx="319733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srgbClr val="3B3838"/>
                </a:solidFill>
                <a:effectLst/>
                <a:uLnTx/>
                <a:uFillTx/>
                <a:latin typeface="Calibri"/>
                <a:ea typeface="Calibri" panose="020F0502020204030204" pitchFamily="34" charset="0"/>
                <a:cs typeface="Calibri"/>
                <a:sym typeface="Arial"/>
              </a:rPr>
              <a:t>1098 Has. </a:t>
            </a:r>
            <a:r>
              <a:rPr kumimoji="0" lang="es-CO" sz="1400" b="0" i="0" u="none" strike="noStrike" kern="0" cap="none" spc="0" normalizeH="0" baseline="0" noProof="0" dirty="0">
                <a:ln>
                  <a:noFill/>
                </a:ln>
                <a:solidFill>
                  <a:srgbClr val="3B3838"/>
                </a:solidFill>
                <a:effectLst/>
                <a:uLnTx/>
                <a:uFillTx/>
                <a:latin typeface="Calibri"/>
                <a:ea typeface="Calibri" panose="020F0502020204030204" pitchFamily="34" charset="0"/>
                <a:cs typeface="Calibri"/>
                <a:sym typeface="Arial"/>
              </a:rPr>
              <a:t>identificadas para restauración</a:t>
            </a:r>
            <a:endParaRPr kumimoji="0" lang="es-CO" sz="1400" b="0" i="0" u="none" strike="noStrike" kern="0" cap="none" spc="0" normalizeH="0" baseline="0" noProof="0" dirty="0">
              <a:ln>
                <a:noFill/>
              </a:ln>
              <a:solidFill>
                <a:srgbClr val="3B3838"/>
              </a:solidFill>
              <a:effectLst/>
              <a:uLnTx/>
              <a:uFillTx/>
              <a:latin typeface="Calibri"/>
              <a:cs typeface="Calibri"/>
              <a:sym typeface="Arial"/>
            </a:endParaRPr>
          </a:p>
        </p:txBody>
      </p:sp>
      <p:sp>
        <p:nvSpPr>
          <p:cNvPr id="25" name="Rectángulo 24">
            <a:extLst>
              <a:ext uri="{FF2B5EF4-FFF2-40B4-BE49-F238E27FC236}">
                <a16:creationId xmlns:a16="http://schemas.microsoft.com/office/drawing/2014/main" id="{94809845-4687-4065-80B6-73456944ACD7}"/>
              </a:ext>
            </a:extLst>
          </p:cNvPr>
          <p:cNvSpPr/>
          <p:nvPr/>
        </p:nvSpPr>
        <p:spPr>
          <a:xfrm>
            <a:off x="4025621" y="3756226"/>
            <a:ext cx="4366145"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a:ln>
                  <a:noFill/>
                </a:ln>
                <a:solidFill>
                  <a:srgbClr val="3B3838"/>
                </a:solidFill>
                <a:effectLst/>
                <a:uLnTx/>
                <a:uFillTx/>
                <a:latin typeface="Calibri"/>
                <a:ea typeface="Calibri" panose="020F0502020204030204" pitchFamily="34" charset="0"/>
                <a:cs typeface="Calibri"/>
                <a:sym typeface="Arial"/>
              </a:rPr>
              <a:t>14 complejos de páramos para intervención en 53 municipios beneficiados</a:t>
            </a:r>
            <a:endParaRPr kumimoji="0" lang="es-CO" sz="1400" b="0" i="0" u="none" strike="noStrike" kern="0" cap="none" spc="0" normalizeH="0" baseline="0" noProof="0" dirty="0">
              <a:ln>
                <a:noFill/>
              </a:ln>
              <a:solidFill>
                <a:srgbClr val="3B3838"/>
              </a:solidFill>
              <a:effectLst/>
              <a:uLnTx/>
              <a:uFillTx/>
              <a:latin typeface="Calibri"/>
              <a:cs typeface="Calibri"/>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dirty="0">
              <a:ln>
                <a:noFill/>
              </a:ln>
              <a:solidFill>
                <a:srgbClr val="3B3838"/>
              </a:solidFill>
              <a:effectLst/>
              <a:uLnTx/>
              <a:uFillTx/>
              <a:latin typeface="Calibri"/>
              <a:cs typeface="Calibri"/>
              <a:sym typeface="Arial"/>
            </a:endParaRPr>
          </a:p>
        </p:txBody>
      </p:sp>
      <p:sp>
        <p:nvSpPr>
          <p:cNvPr id="19" name="Rectángulo 18">
            <a:extLst>
              <a:ext uri="{FF2B5EF4-FFF2-40B4-BE49-F238E27FC236}">
                <a16:creationId xmlns:a16="http://schemas.microsoft.com/office/drawing/2014/main" id="{122AE8A2-65CD-40E4-A199-6BF9709D454F}"/>
              </a:ext>
            </a:extLst>
          </p:cNvPr>
          <p:cNvSpPr/>
          <p:nvPr/>
        </p:nvSpPr>
        <p:spPr>
          <a:xfrm>
            <a:off x="6367913" y="628429"/>
            <a:ext cx="2111780" cy="5847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0" cap="none" spc="0" normalizeH="0" baseline="0" noProof="0" dirty="0">
                <a:ln>
                  <a:noFill/>
                </a:ln>
                <a:solidFill>
                  <a:srgbClr val="D4001E"/>
                </a:solidFill>
                <a:effectLst/>
                <a:uLnTx/>
                <a:uFillTx/>
                <a:latin typeface="Calibri"/>
                <a:cs typeface="Calibri"/>
                <a:sym typeface="Arial"/>
              </a:rPr>
              <a:t>Asignación Total: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srgbClr val="D4001E"/>
                </a:solidFill>
                <a:effectLst/>
                <a:uLnTx/>
                <a:uFillTx/>
                <a:latin typeface="Calibri"/>
                <a:cs typeface="Calibri"/>
                <a:sym typeface="Arial"/>
              </a:rPr>
              <a:t>$30.8 mil millones</a:t>
            </a:r>
          </a:p>
        </p:txBody>
      </p:sp>
      <p:sp>
        <p:nvSpPr>
          <p:cNvPr id="33" name="Rectángulo 32">
            <a:extLst>
              <a:ext uri="{FF2B5EF4-FFF2-40B4-BE49-F238E27FC236}">
                <a16:creationId xmlns:a16="http://schemas.microsoft.com/office/drawing/2014/main" id="{E86F044A-2AE3-4B74-AF7C-60741736AA57}"/>
              </a:ext>
            </a:extLst>
          </p:cNvPr>
          <p:cNvSpPr/>
          <p:nvPr/>
        </p:nvSpPr>
        <p:spPr>
          <a:xfrm>
            <a:off x="3995136" y="628429"/>
            <a:ext cx="2037351" cy="58477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0" cap="none" spc="0" normalizeH="0" baseline="0" noProof="0" dirty="0">
                <a:ln>
                  <a:noFill/>
                </a:ln>
                <a:solidFill>
                  <a:srgbClr val="D4001E"/>
                </a:solidFill>
                <a:effectLst/>
                <a:uLnTx/>
                <a:uFillTx/>
                <a:latin typeface="Calibri"/>
                <a:cs typeface="Calibri"/>
                <a:sym typeface="Arial"/>
              </a:rPr>
              <a:t>Recursos del Sistema General de Regalías</a:t>
            </a:r>
          </a:p>
        </p:txBody>
      </p:sp>
      <p:pic>
        <p:nvPicPr>
          <p:cNvPr id="14" name="Imagen 13"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5" name="CuadroTexto 14"/>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algn="l" defTabSz="1068559" rtl="0" eaLnBrk="1" fontAlgn="auto" latinLnBrk="0" hangingPunct="1">
              <a:lnSpc>
                <a:spcPct val="9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EEEEEE">
                    <a:lumMod val="50000"/>
                  </a:srgbClr>
                </a:solidFill>
                <a:effectLst/>
                <a:uLnTx/>
                <a:uFillTx/>
                <a:latin typeface="Calibri"/>
                <a:ea typeface="+mn-ea"/>
                <a:cs typeface="Calibri"/>
                <a:sym typeface="Arial"/>
              </a:rPr>
              <a:t>Rendición de cuentas 2017</a:t>
            </a:r>
          </a:p>
        </p:txBody>
      </p:sp>
      <p:cxnSp>
        <p:nvCxnSpPr>
          <p:cNvPr id="16" name="Conector recto 15"/>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pic>
        <p:nvPicPr>
          <p:cNvPr id="2" name="Imagen 1" descr="logo-ProyectoParamos-blu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9172" y="701538"/>
            <a:ext cx="1837432" cy="1998728"/>
          </a:xfrm>
          <a:prstGeom prst="rect">
            <a:avLst/>
          </a:prstGeom>
        </p:spPr>
      </p:pic>
      <p:sp>
        <p:nvSpPr>
          <p:cNvPr id="20" name="Rectángulo 19">
            <a:extLst>
              <a:ext uri="{FF2B5EF4-FFF2-40B4-BE49-F238E27FC236}">
                <a16:creationId xmlns:a16="http://schemas.microsoft.com/office/drawing/2014/main" id="{4188EDEB-7D00-4181-8B18-7056021EB08C}"/>
              </a:ext>
            </a:extLst>
          </p:cNvPr>
          <p:cNvSpPr/>
          <p:nvPr/>
        </p:nvSpPr>
        <p:spPr>
          <a:xfrm>
            <a:off x="4025622" y="1526082"/>
            <a:ext cx="2253997" cy="338554"/>
          </a:xfrm>
          <a:prstGeom prst="rect">
            <a:avLst/>
          </a:prstGeom>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srgbClr val="000066"/>
                </a:solidFill>
                <a:effectLst/>
                <a:uLnTx/>
                <a:uFillTx/>
                <a:latin typeface="Calibri"/>
                <a:cs typeface="Calibri"/>
                <a:sym typeface="Arial"/>
              </a:rPr>
              <a:t>ALCANCE</a:t>
            </a:r>
          </a:p>
        </p:txBody>
      </p:sp>
      <p:cxnSp>
        <p:nvCxnSpPr>
          <p:cNvPr id="21" name="Conector recto 20"/>
          <p:cNvCxnSpPr/>
          <p:nvPr/>
        </p:nvCxnSpPr>
        <p:spPr>
          <a:xfrm>
            <a:off x="3815885" y="783394"/>
            <a:ext cx="0" cy="3638028"/>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Conector recto 23"/>
          <p:cNvCxnSpPr/>
          <p:nvPr/>
        </p:nvCxnSpPr>
        <p:spPr>
          <a:xfrm>
            <a:off x="6250691" y="776421"/>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27871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graphicFrame>
        <p:nvGraphicFramePr>
          <p:cNvPr id="19" name="Diagrama 18">
            <a:extLst>
              <a:ext uri="{FF2B5EF4-FFF2-40B4-BE49-F238E27FC236}">
                <a16:creationId xmlns:a16="http://schemas.microsoft.com/office/drawing/2014/main" id="{B0EF699D-8CCD-49A0-A6BE-9021A7BD104E}"/>
              </a:ext>
            </a:extLst>
          </p:cNvPr>
          <p:cNvGraphicFramePr/>
          <p:nvPr>
            <p:extLst/>
          </p:nvPr>
        </p:nvGraphicFramePr>
        <p:xfrm>
          <a:off x="154586" y="664568"/>
          <a:ext cx="8989414" cy="3851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CuadroTexto 20">
            <a:extLst>
              <a:ext uri="{FF2B5EF4-FFF2-40B4-BE49-F238E27FC236}">
                <a16:creationId xmlns:a16="http://schemas.microsoft.com/office/drawing/2014/main" id="{D7324658-A03D-45BA-B350-161FC67991E4}"/>
              </a:ext>
            </a:extLst>
          </p:cNvPr>
          <p:cNvSpPr txBox="1"/>
          <p:nvPr/>
        </p:nvSpPr>
        <p:spPr>
          <a:xfrm>
            <a:off x="4938962" y="1305319"/>
            <a:ext cx="1019197" cy="246221"/>
          </a:xfrm>
          <a:prstGeom prst="rect">
            <a:avLst/>
          </a:prstGeom>
          <a:ln w="6350">
            <a:solidFill>
              <a:srgbClr val="000066"/>
            </a:solidFill>
          </a:ln>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RPr/>
            </a:defPPr>
            <a:lvl1pPr>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a:ln>
                  <a:noFill/>
                </a:ln>
                <a:solidFill>
                  <a:srgbClr val="000000"/>
                </a:solidFill>
                <a:effectLst/>
                <a:uLnTx/>
                <a:uFillTx/>
                <a:latin typeface="Calibri"/>
                <a:ea typeface="+mn-ea"/>
                <a:cs typeface="Calibri"/>
                <a:sym typeface="Arial"/>
              </a:rPr>
              <a:t>1 Contratista</a:t>
            </a:r>
          </a:p>
        </p:txBody>
      </p:sp>
      <p:sp>
        <p:nvSpPr>
          <p:cNvPr id="22" name="CuadroTexto 21">
            <a:extLst>
              <a:ext uri="{FF2B5EF4-FFF2-40B4-BE49-F238E27FC236}">
                <a16:creationId xmlns:a16="http://schemas.microsoft.com/office/drawing/2014/main" id="{EFFF907F-9641-4D31-BF23-C202FAAEE722}"/>
              </a:ext>
            </a:extLst>
          </p:cNvPr>
          <p:cNvSpPr txBox="1"/>
          <p:nvPr/>
        </p:nvSpPr>
        <p:spPr>
          <a:xfrm>
            <a:off x="3085474" y="1826444"/>
            <a:ext cx="1019197" cy="246221"/>
          </a:xfrm>
          <a:prstGeom prst="rect">
            <a:avLst/>
          </a:prstGeom>
          <a:ln w="6350">
            <a:solidFill>
              <a:srgbClr val="000066"/>
            </a:solidFill>
          </a:ln>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RPr/>
            </a:defPPr>
            <a:lvl1pPr>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a:ln>
                  <a:noFill/>
                </a:ln>
                <a:solidFill>
                  <a:srgbClr val="000000"/>
                </a:solidFill>
                <a:effectLst/>
                <a:uLnTx/>
                <a:uFillTx/>
                <a:latin typeface="Calibri"/>
                <a:ea typeface="+mn-ea"/>
                <a:cs typeface="Calibri"/>
                <a:sym typeface="Arial"/>
              </a:rPr>
              <a:t>1 Contratista</a:t>
            </a:r>
          </a:p>
        </p:txBody>
      </p:sp>
      <p:sp>
        <p:nvSpPr>
          <p:cNvPr id="23" name="CuadroTexto 22">
            <a:extLst>
              <a:ext uri="{FF2B5EF4-FFF2-40B4-BE49-F238E27FC236}">
                <a16:creationId xmlns:a16="http://schemas.microsoft.com/office/drawing/2014/main" id="{AA7342B9-222D-4872-A697-DAB9FB02F584}"/>
              </a:ext>
            </a:extLst>
          </p:cNvPr>
          <p:cNvSpPr txBox="1"/>
          <p:nvPr/>
        </p:nvSpPr>
        <p:spPr>
          <a:xfrm>
            <a:off x="449344" y="2968107"/>
            <a:ext cx="1019197" cy="246221"/>
          </a:xfrm>
          <a:prstGeom prst="rect">
            <a:avLst/>
          </a:prstGeom>
          <a:ln w="6350">
            <a:solidFill>
              <a:srgbClr val="000066"/>
            </a:solidFill>
          </a:ln>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RPr/>
            </a:defPPr>
            <a:lvl1pPr>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a:ln>
                  <a:noFill/>
                </a:ln>
                <a:solidFill>
                  <a:srgbClr val="000000"/>
                </a:solidFill>
                <a:effectLst/>
                <a:uLnTx/>
                <a:uFillTx/>
                <a:latin typeface="Calibri"/>
                <a:ea typeface="+mn-ea"/>
                <a:cs typeface="Calibri"/>
                <a:sym typeface="Arial"/>
              </a:rPr>
              <a:t>1 Contratista</a:t>
            </a:r>
          </a:p>
        </p:txBody>
      </p:sp>
      <p:sp>
        <p:nvSpPr>
          <p:cNvPr id="31" name="CuadroTexto 30">
            <a:extLst>
              <a:ext uri="{FF2B5EF4-FFF2-40B4-BE49-F238E27FC236}">
                <a16:creationId xmlns:a16="http://schemas.microsoft.com/office/drawing/2014/main" id="{C4EB496A-A0CF-41F6-9C61-915B1C7D45BC}"/>
              </a:ext>
            </a:extLst>
          </p:cNvPr>
          <p:cNvSpPr txBox="1"/>
          <p:nvPr/>
        </p:nvSpPr>
        <p:spPr>
          <a:xfrm>
            <a:off x="3749204" y="3214328"/>
            <a:ext cx="1019197" cy="246221"/>
          </a:xfrm>
          <a:prstGeom prst="rect">
            <a:avLst/>
          </a:prstGeom>
          <a:ln w="6350">
            <a:solidFill>
              <a:srgbClr val="000066"/>
            </a:solidFill>
          </a:ln>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RPr/>
            </a:defPPr>
            <a:lvl1pPr>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a:ln>
                  <a:noFill/>
                </a:ln>
                <a:solidFill>
                  <a:srgbClr val="000000"/>
                </a:solidFill>
                <a:effectLst/>
                <a:uLnTx/>
                <a:uFillTx/>
                <a:latin typeface="Calibri"/>
                <a:ea typeface="+mn-ea"/>
                <a:cs typeface="Calibri"/>
                <a:sym typeface="Arial"/>
              </a:rPr>
              <a:t>1 Contratista</a:t>
            </a:r>
          </a:p>
        </p:txBody>
      </p:sp>
      <p:sp>
        <p:nvSpPr>
          <p:cNvPr id="32" name="CuadroTexto 31">
            <a:extLst>
              <a:ext uri="{FF2B5EF4-FFF2-40B4-BE49-F238E27FC236}">
                <a16:creationId xmlns:a16="http://schemas.microsoft.com/office/drawing/2014/main" id="{1ABD6BB4-287F-42C8-8BA6-6817942FB5BE}"/>
              </a:ext>
            </a:extLst>
          </p:cNvPr>
          <p:cNvSpPr txBox="1"/>
          <p:nvPr/>
        </p:nvSpPr>
        <p:spPr>
          <a:xfrm>
            <a:off x="7965651" y="3228745"/>
            <a:ext cx="1019197" cy="246221"/>
          </a:xfrm>
          <a:prstGeom prst="rect">
            <a:avLst/>
          </a:prstGeom>
          <a:ln w="6350">
            <a:solidFill>
              <a:srgbClr val="000066"/>
            </a:solidFill>
          </a:ln>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RPr/>
            </a:defPPr>
            <a:lvl1pPr>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a:ln>
                  <a:noFill/>
                </a:ln>
                <a:solidFill>
                  <a:srgbClr val="000000"/>
                </a:solidFill>
                <a:effectLst/>
                <a:uLnTx/>
                <a:uFillTx/>
                <a:latin typeface="Calibri"/>
                <a:ea typeface="+mn-ea"/>
                <a:cs typeface="Calibri"/>
                <a:sym typeface="Arial"/>
              </a:rPr>
              <a:t>4 Contratistas</a:t>
            </a:r>
          </a:p>
        </p:txBody>
      </p:sp>
      <p:sp>
        <p:nvSpPr>
          <p:cNvPr id="33" name="CuadroTexto 32">
            <a:extLst>
              <a:ext uri="{FF2B5EF4-FFF2-40B4-BE49-F238E27FC236}">
                <a16:creationId xmlns:a16="http://schemas.microsoft.com/office/drawing/2014/main" id="{9528785F-ADCC-4F4C-9FB9-730A68DBF62D}"/>
              </a:ext>
            </a:extLst>
          </p:cNvPr>
          <p:cNvSpPr txBox="1"/>
          <p:nvPr/>
        </p:nvSpPr>
        <p:spPr>
          <a:xfrm>
            <a:off x="5643945" y="3214328"/>
            <a:ext cx="1019197" cy="246221"/>
          </a:xfrm>
          <a:prstGeom prst="rect">
            <a:avLst/>
          </a:prstGeom>
          <a:ln w="6350">
            <a:solidFill>
              <a:srgbClr val="000066"/>
            </a:solidFill>
          </a:ln>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RPr/>
            </a:defPPr>
            <a:lvl1pPr>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a:ln>
                  <a:noFill/>
                </a:ln>
                <a:solidFill>
                  <a:srgbClr val="000000"/>
                </a:solidFill>
                <a:effectLst/>
                <a:uLnTx/>
                <a:uFillTx/>
                <a:latin typeface="Calibri"/>
                <a:ea typeface="+mn-ea"/>
                <a:cs typeface="Calibri"/>
                <a:sym typeface="Arial"/>
              </a:rPr>
              <a:t>2 Contratistas</a:t>
            </a:r>
          </a:p>
        </p:txBody>
      </p:sp>
      <p:sp>
        <p:nvSpPr>
          <p:cNvPr id="34" name="CuadroTexto 33">
            <a:extLst>
              <a:ext uri="{FF2B5EF4-FFF2-40B4-BE49-F238E27FC236}">
                <a16:creationId xmlns:a16="http://schemas.microsoft.com/office/drawing/2014/main" id="{7916DF68-90BC-40DE-AD54-561B0F0F0E91}"/>
              </a:ext>
            </a:extLst>
          </p:cNvPr>
          <p:cNvSpPr txBox="1"/>
          <p:nvPr/>
        </p:nvSpPr>
        <p:spPr>
          <a:xfrm>
            <a:off x="3239606" y="4306628"/>
            <a:ext cx="1019197" cy="246221"/>
          </a:xfrm>
          <a:prstGeom prst="rect">
            <a:avLst/>
          </a:prstGeom>
          <a:ln w="6350">
            <a:solidFill>
              <a:srgbClr val="000066"/>
            </a:solidFill>
          </a:ln>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RPr/>
            </a:defPPr>
            <a:lvl1pPr>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a:ln>
                  <a:noFill/>
                </a:ln>
                <a:solidFill>
                  <a:srgbClr val="000000"/>
                </a:solidFill>
                <a:effectLst/>
                <a:uLnTx/>
                <a:uFillTx/>
                <a:latin typeface="Calibri"/>
                <a:ea typeface="+mn-ea"/>
                <a:cs typeface="Calibri"/>
                <a:sym typeface="Arial"/>
              </a:rPr>
              <a:t>4 Contratistas</a:t>
            </a:r>
          </a:p>
        </p:txBody>
      </p:sp>
      <p:sp>
        <p:nvSpPr>
          <p:cNvPr id="35" name="CuadroTexto 34">
            <a:extLst>
              <a:ext uri="{FF2B5EF4-FFF2-40B4-BE49-F238E27FC236}">
                <a16:creationId xmlns:a16="http://schemas.microsoft.com/office/drawing/2014/main" id="{7EA84735-1355-4985-8EDF-48AA51452DD4}"/>
              </a:ext>
            </a:extLst>
          </p:cNvPr>
          <p:cNvSpPr txBox="1"/>
          <p:nvPr/>
        </p:nvSpPr>
        <p:spPr>
          <a:xfrm>
            <a:off x="7242682" y="4245418"/>
            <a:ext cx="1113236" cy="246221"/>
          </a:xfrm>
          <a:prstGeom prst="rect">
            <a:avLst/>
          </a:prstGeom>
          <a:ln w="6350">
            <a:solidFill>
              <a:srgbClr val="000066"/>
            </a:solidFill>
          </a:ln>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RPr/>
            </a:defPPr>
            <a:lvl1pPr>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a:ln>
                  <a:noFill/>
                </a:ln>
                <a:solidFill>
                  <a:srgbClr val="000000"/>
                </a:solidFill>
                <a:effectLst/>
                <a:uLnTx/>
                <a:uFillTx/>
                <a:latin typeface="Calibri"/>
                <a:ea typeface="+mn-ea"/>
                <a:cs typeface="Calibri"/>
                <a:sym typeface="Arial"/>
              </a:rPr>
              <a:t>22 Contratistas</a:t>
            </a:r>
          </a:p>
        </p:txBody>
      </p:sp>
      <p:pic>
        <p:nvPicPr>
          <p:cNvPr id="13" name="Imagen 12" descr="RegionCentral-LogoFinalCMYK_Positivo.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4" name="CuadroTexto 13"/>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algn="l" defTabSz="1068559" rtl="0" eaLnBrk="1" fontAlgn="auto" latinLnBrk="0" hangingPunct="1">
              <a:lnSpc>
                <a:spcPct val="9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EEEEEE">
                    <a:lumMod val="50000"/>
                  </a:srgbClr>
                </a:solidFill>
                <a:effectLst/>
                <a:uLnTx/>
                <a:uFillTx/>
                <a:latin typeface="Calibri"/>
                <a:ea typeface="+mn-ea"/>
                <a:cs typeface="Calibri"/>
                <a:sym typeface="Arial"/>
              </a:rPr>
              <a:t>Rendición de cuentas 2017</a:t>
            </a:r>
          </a:p>
        </p:txBody>
      </p:sp>
      <p:cxnSp>
        <p:nvCxnSpPr>
          <p:cNvPr id="15" name="Conector recto 14"/>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6" name="Rectángulo 15">
            <a:extLst>
              <a:ext uri="{FF2B5EF4-FFF2-40B4-BE49-F238E27FC236}">
                <a16:creationId xmlns:a16="http://schemas.microsoft.com/office/drawing/2014/main" id="{D9011F41-5DD1-41C1-800B-71034CF6BBC4}"/>
              </a:ext>
            </a:extLst>
          </p:cNvPr>
          <p:cNvSpPr/>
          <p:nvPr/>
        </p:nvSpPr>
        <p:spPr>
          <a:xfrm>
            <a:off x="135493" y="199324"/>
            <a:ext cx="3606122" cy="690082"/>
          </a:xfrm>
          <a:prstGeom prst="rect">
            <a:avLst/>
          </a:prstGeom>
        </p:spPr>
        <p:txBody>
          <a:bodyPr wrap="square" lIns="73808" tIns="36904" rIns="73808" bIns="36904">
            <a:spAutoFit/>
          </a:bodyPr>
          <a:lstStyle/>
          <a:p>
            <a:pPr marL="0" marR="0" lvl="0" indent="0" algn="l" defTabSz="40071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002060"/>
                </a:solidFill>
                <a:effectLst/>
                <a:uLnTx/>
                <a:uFillTx/>
                <a:latin typeface="Calibri"/>
                <a:ea typeface="+mn-ea"/>
                <a:cs typeface="Arial"/>
                <a:sym typeface="Arial"/>
              </a:rPr>
              <a:t>ESTRUCTURA DEL</a:t>
            </a:r>
          </a:p>
          <a:p>
            <a:pPr marL="0" marR="0" lvl="0" indent="0" algn="l" defTabSz="40071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002060"/>
                </a:solidFill>
                <a:effectLst/>
                <a:uLnTx/>
                <a:uFillTx/>
                <a:latin typeface="Calibri"/>
                <a:ea typeface="+mn-ea"/>
                <a:cs typeface="Calibri Light"/>
                <a:sym typeface="Arial"/>
              </a:rPr>
              <a:t>PROYECTO</a:t>
            </a:r>
            <a:endParaRPr kumimoji="0" lang="es-CO" sz="2000" b="0" i="0" u="none" strike="noStrike" kern="1200" cap="none" spc="0" normalizeH="0" baseline="0" noProof="0" dirty="0">
              <a:ln>
                <a:noFill/>
              </a:ln>
              <a:solidFill>
                <a:srgbClr val="002060"/>
              </a:solidFill>
              <a:effectLst/>
              <a:uLnTx/>
              <a:uFillTx/>
              <a:latin typeface="Calibri Light"/>
              <a:ea typeface="+mn-ea"/>
              <a:cs typeface="Calibri Light"/>
              <a:sym typeface="Arial"/>
            </a:endParaRPr>
          </a:p>
        </p:txBody>
      </p:sp>
      <p:sp>
        <p:nvSpPr>
          <p:cNvPr id="17" name="Rectángulo 16"/>
          <p:cNvSpPr/>
          <p:nvPr/>
        </p:nvSpPr>
        <p:spPr>
          <a:xfrm>
            <a:off x="0" y="198154"/>
            <a:ext cx="69117" cy="710790"/>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8" name="Imagen 17" descr="logo-ProyectoParamos-blue.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016707" y="138004"/>
            <a:ext cx="968141" cy="1053128"/>
          </a:xfrm>
          <a:prstGeom prst="rect">
            <a:avLst/>
          </a:prstGeom>
        </p:spPr>
      </p:pic>
    </p:spTree>
    <p:extLst>
      <p:ext uri="{BB962C8B-B14F-4D97-AF65-F5344CB8AC3E}">
        <p14:creationId xmlns:p14="http://schemas.microsoft.com/office/powerpoint/2010/main" val="42800121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175C1323-4015-4E95-9B5A-4B6BF4C8B405}"/>
              </a:ext>
            </a:extLst>
          </p:cNvPr>
          <p:cNvGraphicFramePr>
            <a:graphicFrameLocks noGrp="1"/>
          </p:cNvGraphicFramePr>
          <p:nvPr>
            <p:extLst/>
          </p:nvPr>
        </p:nvGraphicFramePr>
        <p:xfrm>
          <a:off x="5727125" y="1604559"/>
          <a:ext cx="2735696" cy="2280614"/>
        </p:xfrm>
        <a:graphic>
          <a:graphicData uri="http://schemas.openxmlformats.org/drawingml/2006/table">
            <a:tbl>
              <a:tblPr>
                <a:tableStyleId>{5C22544A-7EE6-4342-B048-85BDC9FD1C3A}</a:tableStyleId>
              </a:tblPr>
              <a:tblGrid>
                <a:gridCol w="1295004">
                  <a:extLst>
                    <a:ext uri="{9D8B030D-6E8A-4147-A177-3AD203B41FA5}">
                      <a16:colId xmlns:a16="http://schemas.microsoft.com/office/drawing/2014/main" val="1769662789"/>
                    </a:ext>
                  </a:extLst>
                </a:gridCol>
                <a:gridCol w="1440692">
                  <a:extLst>
                    <a:ext uri="{9D8B030D-6E8A-4147-A177-3AD203B41FA5}">
                      <a16:colId xmlns:a16="http://schemas.microsoft.com/office/drawing/2014/main" val="1431447886"/>
                    </a:ext>
                  </a:extLst>
                </a:gridCol>
              </a:tblGrid>
              <a:tr h="325802">
                <a:tc>
                  <a:txBody>
                    <a:bodyPr/>
                    <a:lstStyle/>
                    <a:p>
                      <a:pPr algn="ctr" fontAlgn="ctr"/>
                      <a:r>
                        <a:rPr lang="es-CO" sz="1200" b="1" u="none" strike="noStrike" dirty="0">
                          <a:solidFill>
                            <a:schemeClr val="bg1"/>
                          </a:solidFill>
                          <a:effectLst/>
                          <a:latin typeface="Calibri"/>
                          <a:cs typeface="Calibri"/>
                        </a:rPr>
                        <a:t>Socio</a:t>
                      </a:r>
                      <a:endParaRPr lang="es-CO" sz="1200" b="1" i="0" u="none" strike="noStrike" dirty="0">
                        <a:solidFill>
                          <a:schemeClr val="bg1"/>
                        </a:solidFill>
                        <a:effectLst/>
                        <a:latin typeface="Calibri"/>
                        <a:cs typeface="Calibri"/>
                      </a:endParaRPr>
                    </a:p>
                  </a:txBody>
                  <a:tcPr marL="0" marR="0" marT="0" marB="0" anchor="ctr">
                    <a:solidFill>
                      <a:srgbClr val="000066"/>
                    </a:solidFill>
                  </a:tcPr>
                </a:tc>
                <a:tc>
                  <a:txBody>
                    <a:bodyPr/>
                    <a:lstStyle/>
                    <a:p>
                      <a:pPr algn="ctr" fontAlgn="ctr"/>
                      <a:r>
                        <a:rPr lang="es-CO" sz="1200" b="1" u="none" strike="noStrike" dirty="0">
                          <a:solidFill>
                            <a:schemeClr val="bg1"/>
                          </a:solidFill>
                          <a:effectLst/>
                          <a:latin typeface="Calibri"/>
                          <a:cs typeface="Calibri"/>
                        </a:rPr>
                        <a:t>Aporte</a:t>
                      </a:r>
                      <a:endParaRPr lang="es-CO" sz="1200" b="1" i="0" u="none" strike="noStrike" dirty="0">
                        <a:solidFill>
                          <a:schemeClr val="bg1"/>
                        </a:solidFill>
                        <a:effectLst/>
                        <a:latin typeface="Calibri"/>
                        <a:cs typeface="Calibri"/>
                      </a:endParaRPr>
                    </a:p>
                  </a:txBody>
                  <a:tcPr marL="0" marR="0" marT="0" marB="0" anchor="ctr">
                    <a:solidFill>
                      <a:srgbClr val="000066"/>
                    </a:solidFill>
                  </a:tcPr>
                </a:tc>
                <a:extLst>
                  <a:ext uri="{0D108BD9-81ED-4DB2-BD59-A6C34878D82A}">
                    <a16:rowId xmlns:a16="http://schemas.microsoft.com/office/drawing/2014/main" val="957747792"/>
                  </a:ext>
                </a:extLst>
              </a:tr>
              <a:tr h="325802">
                <a:tc>
                  <a:txBody>
                    <a:bodyPr/>
                    <a:lstStyle/>
                    <a:p>
                      <a:pPr marL="87313" indent="0" algn="l" fontAlgn="ctr"/>
                      <a:r>
                        <a:rPr lang="es-CO" sz="1200" u="none" strike="noStrike" dirty="0">
                          <a:effectLst/>
                          <a:latin typeface="Calibri"/>
                          <a:cs typeface="Calibri"/>
                        </a:rPr>
                        <a:t> Meta </a:t>
                      </a:r>
                      <a:endParaRPr lang="es-CO" sz="1200" b="0" i="0" u="none" strike="noStrike" dirty="0">
                        <a:solidFill>
                          <a:srgbClr val="000000"/>
                        </a:solidFill>
                        <a:effectLst/>
                        <a:latin typeface="Calibri"/>
                        <a:cs typeface="Calibri"/>
                      </a:endParaRPr>
                    </a:p>
                  </a:txBody>
                  <a:tcPr marL="0" marR="0" marT="0" marB="0" anchor="ctr">
                    <a:solidFill>
                      <a:schemeClr val="bg1"/>
                    </a:solidFill>
                  </a:tcPr>
                </a:tc>
                <a:tc>
                  <a:txBody>
                    <a:bodyPr/>
                    <a:lstStyle/>
                    <a:p>
                      <a:pPr algn="l" fontAlgn="ctr"/>
                      <a:r>
                        <a:rPr lang="es-CO" sz="1200" u="none" strike="noStrike" dirty="0">
                          <a:effectLst/>
                          <a:latin typeface="Calibri"/>
                          <a:cs typeface="Calibri"/>
                        </a:rPr>
                        <a:t>          1.000.000.000 </a:t>
                      </a:r>
                      <a:endParaRPr lang="es-CO" sz="1200" b="0" i="0" u="none" strike="noStrike" dirty="0">
                        <a:solidFill>
                          <a:srgbClr val="000000"/>
                        </a:solidFill>
                        <a:effectLst/>
                        <a:latin typeface="Calibri"/>
                        <a:cs typeface="Calibri"/>
                      </a:endParaRPr>
                    </a:p>
                  </a:txBody>
                  <a:tcPr marL="0" marR="0" marT="0" marB="0" anchor="ctr">
                    <a:solidFill>
                      <a:schemeClr val="bg1"/>
                    </a:solidFill>
                  </a:tcPr>
                </a:tc>
                <a:extLst>
                  <a:ext uri="{0D108BD9-81ED-4DB2-BD59-A6C34878D82A}">
                    <a16:rowId xmlns:a16="http://schemas.microsoft.com/office/drawing/2014/main" val="3756317135"/>
                  </a:ext>
                </a:extLst>
              </a:tr>
              <a:tr h="325802">
                <a:tc>
                  <a:txBody>
                    <a:bodyPr/>
                    <a:lstStyle/>
                    <a:p>
                      <a:pPr marL="0" indent="87313" algn="l" fontAlgn="ctr"/>
                      <a:r>
                        <a:rPr lang="es-CO" sz="1200" u="none" strike="noStrike" dirty="0">
                          <a:effectLst/>
                          <a:latin typeface="Calibri"/>
                          <a:cs typeface="Calibri"/>
                        </a:rPr>
                        <a:t>Distrito Capital</a:t>
                      </a:r>
                      <a:endParaRPr lang="es-CO" sz="1200" b="0" i="0" u="none" strike="noStrike" dirty="0">
                        <a:solidFill>
                          <a:srgbClr val="000000"/>
                        </a:solidFill>
                        <a:effectLst/>
                        <a:latin typeface="Calibri"/>
                        <a:cs typeface="Calibri"/>
                      </a:endParaRPr>
                    </a:p>
                  </a:txBody>
                  <a:tcPr marL="0" marR="0" marT="0" marB="0" anchor="ctr">
                    <a:solidFill>
                      <a:schemeClr val="bg1">
                        <a:lumMod val="85000"/>
                      </a:schemeClr>
                    </a:solidFill>
                  </a:tcPr>
                </a:tc>
                <a:tc>
                  <a:txBody>
                    <a:bodyPr/>
                    <a:lstStyle/>
                    <a:p>
                      <a:pPr algn="l" fontAlgn="ctr"/>
                      <a:r>
                        <a:rPr lang="es-CO" sz="1200" u="none" strike="noStrike" dirty="0">
                          <a:effectLst/>
                          <a:latin typeface="Calibri"/>
                          <a:cs typeface="Calibri"/>
                        </a:rPr>
                        <a:t>        25.999.987.282 </a:t>
                      </a:r>
                      <a:endParaRPr lang="es-CO" sz="1200" b="0" i="0" u="none" strike="noStrike" dirty="0">
                        <a:solidFill>
                          <a:srgbClr val="000000"/>
                        </a:solidFill>
                        <a:effectLst/>
                        <a:latin typeface="Calibri"/>
                        <a:cs typeface="Calibri"/>
                      </a:endParaRPr>
                    </a:p>
                  </a:txBody>
                  <a:tcPr marL="0" marR="0" marT="0" marB="0" anchor="ctr">
                    <a:solidFill>
                      <a:schemeClr val="bg1">
                        <a:lumMod val="85000"/>
                      </a:schemeClr>
                    </a:solidFill>
                  </a:tcPr>
                </a:tc>
                <a:extLst>
                  <a:ext uri="{0D108BD9-81ED-4DB2-BD59-A6C34878D82A}">
                    <a16:rowId xmlns:a16="http://schemas.microsoft.com/office/drawing/2014/main" val="471367952"/>
                  </a:ext>
                </a:extLst>
              </a:tr>
              <a:tr h="325802">
                <a:tc>
                  <a:txBody>
                    <a:bodyPr/>
                    <a:lstStyle/>
                    <a:p>
                      <a:pPr marL="0" indent="87313" algn="l" fontAlgn="ctr"/>
                      <a:r>
                        <a:rPr lang="es-CO" sz="1200" u="none" strike="noStrike" dirty="0">
                          <a:effectLst/>
                          <a:latin typeface="Calibri"/>
                          <a:cs typeface="Calibri"/>
                        </a:rPr>
                        <a:t>Cundinamarca</a:t>
                      </a:r>
                      <a:endParaRPr lang="es-CO" sz="1200" b="0" i="0" u="none" strike="noStrike" dirty="0">
                        <a:solidFill>
                          <a:srgbClr val="000000"/>
                        </a:solidFill>
                        <a:effectLst/>
                        <a:latin typeface="Calibri"/>
                        <a:cs typeface="Calibri"/>
                      </a:endParaRPr>
                    </a:p>
                  </a:txBody>
                  <a:tcPr marL="0" marR="0" marT="0" marB="0" anchor="ctr">
                    <a:solidFill>
                      <a:schemeClr val="bg1"/>
                    </a:solidFill>
                  </a:tcPr>
                </a:tc>
                <a:tc>
                  <a:txBody>
                    <a:bodyPr/>
                    <a:lstStyle/>
                    <a:p>
                      <a:pPr algn="l" fontAlgn="ctr"/>
                      <a:r>
                        <a:rPr lang="es-CO" sz="1200" u="none" strike="noStrike">
                          <a:effectLst/>
                          <a:latin typeface="Calibri"/>
                          <a:cs typeface="Calibri"/>
                        </a:rPr>
                        <a:t>             880.077.800 </a:t>
                      </a:r>
                      <a:endParaRPr lang="es-CO" sz="1200" b="0" i="0" u="none" strike="noStrike">
                        <a:solidFill>
                          <a:srgbClr val="000000"/>
                        </a:solidFill>
                        <a:effectLst/>
                        <a:latin typeface="Calibri"/>
                        <a:cs typeface="Calibri"/>
                      </a:endParaRPr>
                    </a:p>
                  </a:txBody>
                  <a:tcPr marL="0" marR="0" marT="0" marB="0" anchor="ctr">
                    <a:solidFill>
                      <a:schemeClr val="bg1"/>
                    </a:solidFill>
                  </a:tcPr>
                </a:tc>
                <a:extLst>
                  <a:ext uri="{0D108BD9-81ED-4DB2-BD59-A6C34878D82A}">
                    <a16:rowId xmlns:a16="http://schemas.microsoft.com/office/drawing/2014/main" val="3222490577"/>
                  </a:ext>
                </a:extLst>
              </a:tr>
              <a:tr h="325802">
                <a:tc>
                  <a:txBody>
                    <a:bodyPr/>
                    <a:lstStyle/>
                    <a:p>
                      <a:pPr marL="0" indent="87313" algn="l" fontAlgn="ctr"/>
                      <a:r>
                        <a:rPr lang="es-CO" sz="1200" u="none" strike="noStrike" dirty="0">
                          <a:effectLst/>
                          <a:latin typeface="Calibri"/>
                          <a:cs typeface="Calibri"/>
                        </a:rPr>
                        <a:t> Boyacá </a:t>
                      </a:r>
                      <a:endParaRPr lang="es-CO" sz="1200" b="0" i="0" u="none" strike="noStrike" dirty="0">
                        <a:solidFill>
                          <a:srgbClr val="000000"/>
                        </a:solidFill>
                        <a:effectLst/>
                        <a:latin typeface="Calibri"/>
                        <a:cs typeface="Calibri"/>
                      </a:endParaRPr>
                    </a:p>
                  </a:txBody>
                  <a:tcPr marL="0" marR="0" marT="0" marB="0" anchor="ctr">
                    <a:solidFill>
                      <a:srgbClr val="D9D9D9"/>
                    </a:solidFill>
                  </a:tcPr>
                </a:tc>
                <a:tc>
                  <a:txBody>
                    <a:bodyPr/>
                    <a:lstStyle/>
                    <a:p>
                      <a:pPr algn="l" fontAlgn="ctr"/>
                      <a:r>
                        <a:rPr lang="es-CO" sz="1200" u="none" strike="noStrike" dirty="0">
                          <a:effectLst/>
                          <a:latin typeface="Calibri"/>
                          <a:cs typeface="Calibri"/>
                        </a:rPr>
                        <a:t>          2.000.000.000 </a:t>
                      </a:r>
                      <a:endParaRPr lang="es-CO" sz="1200" b="0" i="0" u="none" strike="noStrike" dirty="0">
                        <a:solidFill>
                          <a:srgbClr val="000000"/>
                        </a:solidFill>
                        <a:effectLst/>
                        <a:latin typeface="Calibri"/>
                        <a:cs typeface="Calibri"/>
                      </a:endParaRPr>
                    </a:p>
                  </a:txBody>
                  <a:tcPr marL="0" marR="0" marT="0" marB="0" anchor="ctr">
                    <a:solidFill>
                      <a:srgbClr val="D9D9D9"/>
                    </a:solidFill>
                  </a:tcPr>
                </a:tc>
                <a:extLst>
                  <a:ext uri="{0D108BD9-81ED-4DB2-BD59-A6C34878D82A}">
                    <a16:rowId xmlns:a16="http://schemas.microsoft.com/office/drawing/2014/main" val="1829617010"/>
                  </a:ext>
                </a:extLst>
              </a:tr>
              <a:tr h="325802">
                <a:tc>
                  <a:txBody>
                    <a:bodyPr/>
                    <a:lstStyle/>
                    <a:p>
                      <a:pPr marL="0" indent="87313" algn="l" fontAlgn="ctr"/>
                      <a:r>
                        <a:rPr lang="es-CO" sz="1200" u="none" strike="noStrike" dirty="0">
                          <a:effectLst/>
                          <a:latin typeface="Calibri"/>
                          <a:cs typeface="Calibri"/>
                        </a:rPr>
                        <a:t> Tolima </a:t>
                      </a:r>
                      <a:endParaRPr lang="es-CO" sz="1200" b="0" i="0" u="none" strike="noStrike" dirty="0">
                        <a:solidFill>
                          <a:srgbClr val="000000"/>
                        </a:solidFill>
                        <a:effectLst/>
                        <a:latin typeface="Calibri"/>
                        <a:cs typeface="Calibri"/>
                      </a:endParaRPr>
                    </a:p>
                  </a:txBody>
                  <a:tcPr marL="0" marR="0" marT="0" marB="0" anchor="ctr">
                    <a:solidFill>
                      <a:schemeClr val="bg1"/>
                    </a:solidFill>
                  </a:tcPr>
                </a:tc>
                <a:tc>
                  <a:txBody>
                    <a:bodyPr/>
                    <a:lstStyle/>
                    <a:p>
                      <a:pPr algn="l" fontAlgn="ctr"/>
                      <a:r>
                        <a:rPr lang="es-CO" sz="1200" u="none" strike="noStrike" dirty="0">
                          <a:effectLst/>
                          <a:latin typeface="Calibri"/>
                          <a:cs typeface="Calibri"/>
                        </a:rPr>
                        <a:t>          1.000.000.000 </a:t>
                      </a:r>
                      <a:endParaRPr lang="es-CO" sz="1200" b="0" i="0" u="none" strike="noStrike" dirty="0">
                        <a:solidFill>
                          <a:srgbClr val="000000"/>
                        </a:solidFill>
                        <a:effectLst/>
                        <a:latin typeface="Calibri"/>
                        <a:cs typeface="Calibri"/>
                      </a:endParaRPr>
                    </a:p>
                  </a:txBody>
                  <a:tcPr marL="0" marR="0" marT="0" marB="0" anchor="ctr">
                    <a:solidFill>
                      <a:schemeClr val="bg1"/>
                    </a:solidFill>
                  </a:tcPr>
                </a:tc>
                <a:extLst>
                  <a:ext uri="{0D108BD9-81ED-4DB2-BD59-A6C34878D82A}">
                    <a16:rowId xmlns:a16="http://schemas.microsoft.com/office/drawing/2014/main" val="2597690778"/>
                  </a:ext>
                </a:extLst>
              </a:tr>
              <a:tr h="325802">
                <a:tc>
                  <a:txBody>
                    <a:bodyPr/>
                    <a:lstStyle/>
                    <a:p>
                      <a:pPr marL="0" indent="87313" algn="l" fontAlgn="ctr"/>
                      <a:r>
                        <a:rPr lang="es-CO" sz="1200" b="1" u="none" strike="noStrike" dirty="0">
                          <a:effectLst/>
                          <a:latin typeface="Calibri"/>
                          <a:cs typeface="Calibri"/>
                        </a:rPr>
                        <a:t>Total Recursos</a:t>
                      </a:r>
                      <a:endParaRPr lang="es-CO" sz="1200" b="1" i="0" u="none" strike="noStrike" dirty="0">
                        <a:solidFill>
                          <a:srgbClr val="000000"/>
                        </a:solidFill>
                        <a:effectLst/>
                        <a:latin typeface="Calibri"/>
                        <a:cs typeface="Calibri"/>
                      </a:endParaRPr>
                    </a:p>
                  </a:txBody>
                  <a:tcPr marL="0" marR="0" marT="0" marB="0" anchor="ctr">
                    <a:solidFill>
                      <a:srgbClr val="D9D9D9"/>
                    </a:solidFill>
                  </a:tcPr>
                </a:tc>
                <a:tc>
                  <a:txBody>
                    <a:bodyPr/>
                    <a:lstStyle/>
                    <a:p>
                      <a:pPr algn="l" fontAlgn="ctr"/>
                      <a:r>
                        <a:rPr lang="es-CO" sz="1200" b="1" u="none" strike="noStrike" dirty="0">
                          <a:effectLst/>
                          <a:latin typeface="Calibri"/>
                          <a:cs typeface="Calibri"/>
                        </a:rPr>
                        <a:t>        30.880.065.082 </a:t>
                      </a:r>
                      <a:endParaRPr lang="es-CO" sz="1200" b="1" i="0" u="none" strike="noStrike" dirty="0">
                        <a:solidFill>
                          <a:srgbClr val="000000"/>
                        </a:solidFill>
                        <a:effectLst/>
                        <a:latin typeface="Calibri"/>
                        <a:cs typeface="Calibri"/>
                      </a:endParaRPr>
                    </a:p>
                  </a:txBody>
                  <a:tcPr marL="0" marR="0" marT="0" marB="0" anchor="ctr">
                    <a:solidFill>
                      <a:srgbClr val="D9D9D9"/>
                    </a:solidFill>
                  </a:tcPr>
                </a:tc>
                <a:extLst>
                  <a:ext uri="{0D108BD9-81ED-4DB2-BD59-A6C34878D82A}">
                    <a16:rowId xmlns:a16="http://schemas.microsoft.com/office/drawing/2014/main" val="141373351"/>
                  </a:ext>
                </a:extLst>
              </a:tr>
            </a:tbl>
          </a:graphicData>
        </a:graphic>
      </p:graphicFrame>
      <p:graphicFrame>
        <p:nvGraphicFramePr>
          <p:cNvPr id="5" name="Gráfico 4">
            <a:extLst>
              <a:ext uri="{FF2B5EF4-FFF2-40B4-BE49-F238E27FC236}">
                <a16:creationId xmlns:a16="http://schemas.microsoft.com/office/drawing/2014/main" id="{54DE9FD1-3B85-40AB-90AC-E42216D71F06}"/>
              </a:ext>
            </a:extLst>
          </p:cNvPr>
          <p:cNvGraphicFramePr>
            <a:graphicFrameLocks/>
          </p:cNvGraphicFramePr>
          <p:nvPr>
            <p:extLst/>
          </p:nvPr>
        </p:nvGraphicFramePr>
        <p:xfrm>
          <a:off x="848017" y="1362104"/>
          <a:ext cx="4879108" cy="3123222"/>
        </p:xfrm>
        <a:graphic>
          <a:graphicData uri="http://schemas.openxmlformats.org/drawingml/2006/chart">
            <c:chart xmlns:c="http://schemas.openxmlformats.org/drawingml/2006/chart" xmlns:r="http://schemas.openxmlformats.org/officeDocument/2006/relationships" r:id="rId4"/>
          </a:graphicData>
        </a:graphic>
      </p:graphicFrame>
      <p:pic>
        <p:nvPicPr>
          <p:cNvPr id="9" name="Imagen 8" descr="RegionCentral-LogoFinalCMYK_Positiv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0" name="CuadroTexto 9"/>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algn="l" defTabSz="1068559" rtl="0" eaLnBrk="1" fontAlgn="auto" latinLnBrk="0" hangingPunct="1">
              <a:lnSpc>
                <a:spcPct val="9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EEEEEE">
                    <a:lumMod val="50000"/>
                  </a:srgbClr>
                </a:solidFill>
                <a:effectLst/>
                <a:uLnTx/>
                <a:uFillTx/>
                <a:latin typeface="Calibri"/>
                <a:ea typeface="+mn-ea"/>
                <a:cs typeface="Calibri"/>
                <a:sym typeface="Arial"/>
              </a:rPr>
              <a:t>Rendición de cuentas 2017</a:t>
            </a:r>
          </a:p>
        </p:txBody>
      </p:sp>
      <p:cxnSp>
        <p:nvCxnSpPr>
          <p:cNvPr id="11" name="Conector recto 10"/>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ángulo 11">
            <a:extLst>
              <a:ext uri="{FF2B5EF4-FFF2-40B4-BE49-F238E27FC236}">
                <a16:creationId xmlns:a16="http://schemas.microsoft.com/office/drawing/2014/main" id="{D9011F41-5DD1-41C1-800B-71034CF6BBC4}"/>
              </a:ext>
            </a:extLst>
          </p:cNvPr>
          <p:cNvSpPr/>
          <p:nvPr/>
        </p:nvSpPr>
        <p:spPr>
          <a:xfrm>
            <a:off x="135492" y="199324"/>
            <a:ext cx="4436507" cy="690082"/>
          </a:xfrm>
          <a:prstGeom prst="rect">
            <a:avLst/>
          </a:prstGeom>
        </p:spPr>
        <p:txBody>
          <a:bodyPr wrap="square" lIns="73808" tIns="36904" rIns="73808" bIns="36904">
            <a:spAutoFit/>
          </a:bodyPr>
          <a:lstStyle/>
          <a:p>
            <a:pPr marL="0" marR="0" lvl="0" indent="0" algn="l" defTabSz="40071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002060"/>
                </a:solidFill>
                <a:effectLst/>
                <a:uLnTx/>
                <a:uFillTx/>
                <a:latin typeface="Calibri"/>
                <a:ea typeface="+mn-ea"/>
                <a:cs typeface="Arial"/>
                <a:sym typeface="Arial"/>
              </a:rPr>
              <a:t>FUENTES DE</a:t>
            </a:r>
          </a:p>
          <a:p>
            <a:pPr marL="0" marR="0" lvl="0" indent="0" algn="l" defTabSz="40071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002060"/>
                </a:solidFill>
                <a:effectLst/>
                <a:uLnTx/>
                <a:uFillTx/>
                <a:latin typeface="Calibri"/>
                <a:ea typeface="+mn-ea"/>
                <a:cs typeface="Arial"/>
                <a:sym typeface="Arial"/>
              </a:rPr>
              <a:t>FINANCIACIÓN</a:t>
            </a:r>
            <a:endParaRPr kumimoji="0" lang="es-CO" sz="2000" b="0" i="0" u="none" strike="noStrike" kern="1200" cap="none" spc="0" normalizeH="0" baseline="0" noProof="0" dirty="0">
              <a:ln>
                <a:noFill/>
              </a:ln>
              <a:solidFill>
                <a:srgbClr val="002060"/>
              </a:solidFill>
              <a:effectLst/>
              <a:uLnTx/>
              <a:uFillTx/>
              <a:latin typeface="Calibri Light"/>
              <a:ea typeface="+mn-ea"/>
              <a:cs typeface="Calibri Light"/>
              <a:sym typeface="Arial"/>
            </a:endParaRPr>
          </a:p>
        </p:txBody>
      </p:sp>
      <p:sp>
        <p:nvSpPr>
          <p:cNvPr id="13" name="Rectángulo 12"/>
          <p:cNvSpPr/>
          <p:nvPr/>
        </p:nvSpPr>
        <p:spPr>
          <a:xfrm>
            <a:off x="0" y="198154"/>
            <a:ext cx="69117" cy="710790"/>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4" name="Imagen 13" descr="logo-ProyectoParamos-blue.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16707" y="138004"/>
            <a:ext cx="968141" cy="1053128"/>
          </a:xfrm>
          <a:prstGeom prst="rect">
            <a:avLst/>
          </a:prstGeom>
        </p:spPr>
      </p:pic>
    </p:spTree>
    <p:extLst>
      <p:ext uri="{BB962C8B-B14F-4D97-AF65-F5344CB8AC3E}">
        <p14:creationId xmlns:p14="http://schemas.microsoft.com/office/powerpoint/2010/main" val="3700874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2843EEB5-9C8E-451D-96FC-09154D350E9D}"/>
              </a:ext>
            </a:extLst>
          </p:cNvPr>
          <p:cNvGraphicFramePr>
            <a:graphicFrameLocks noGrp="1"/>
          </p:cNvGraphicFramePr>
          <p:nvPr>
            <p:extLst/>
          </p:nvPr>
        </p:nvGraphicFramePr>
        <p:xfrm>
          <a:off x="1152770" y="1328613"/>
          <a:ext cx="7053385" cy="3199670"/>
        </p:xfrm>
        <a:graphic>
          <a:graphicData uri="http://schemas.openxmlformats.org/drawingml/2006/table">
            <a:tbl>
              <a:tblPr/>
              <a:tblGrid>
                <a:gridCol w="4024059">
                  <a:extLst>
                    <a:ext uri="{9D8B030D-6E8A-4147-A177-3AD203B41FA5}">
                      <a16:colId xmlns:a16="http://schemas.microsoft.com/office/drawing/2014/main" val="40628080"/>
                    </a:ext>
                  </a:extLst>
                </a:gridCol>
                <a:gridCol w="3029326">
                  <a:extLst>
                    <a:ext uri="{9D8B030D-6E8A-4147-A177-3AD203B41FA5}">
                      <a16:colId xmlns:a16="http://schemas.microsoft.com/office/drawing/2014/main" val="3850553988"/>
                    </a:ext>
                  </a:extLst>
                </a:gridCol>
              </a:tblGrid>
              <a:tr h="368692">
                <a:tc>
                  <a:txBody>
                    <a:bodyPr/>
                    <a:lstStyle/>
                    <a:p>
                      <a:pPr algn="ctr" fontAlgn="ctr"/>
                      <a:r>
                        <a:rPr lang="es-CO" sz="1400" b="1" i="0" u="none" strike="noStrike" dirty="0">
                          <a:solidFill>
                            <a:srgbClr val="FFFFFF"/>
                          </a:solidFill>
                          <a:effectLst/>
                          <a:latin typeface="Calibri" panose="020F0502020204030204" pitchFamily="34" charset="0"/>
                        </a:rPr>
                        <a:t>Grupo complejo de Paramo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66"/>
                    </a:solidFill>
                  </a:tcPr>
                </a:tc>
                <a:tc>
                  <a:txBody>
                    <a:bodyPr/>
                    <a:lstStyle/>
                    <a:p>
                      <a:pPr algn="ctr" fontAlgn="ctr"/>
                      <a:r>
                        <a:rPr lang="es-CO" sz="1400" b="1" i="0" u="none" strike="noStrike" dirty="0">
                          <a:solidFill>
                            <a:srgbClr val="FFFFFF"/>
                          </a:solidFill>
                          <a:effectLst/>
                          <a:latin typeface="Calibri" panose="020F0502020204030204" pitchFamily="34" charset="0"/>
                        </a:rPr>
                        <a:t>Total por grupo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66"/>
                    </a:solidFill>
                  </a:tcPr>
                </a:tc>
                <a:extLst>
                  <a:ext uri="{0D108BD9-81ED-4DB2-BD59-A6C34878D82A}">
                    <a16:rowId xmlns:a16="http://schemas.microsoft.com/office/drawing/2014/main" val="3799041602"/>
                  </a:ext>
                </a:extLst>
              </a:tr>
              <a:tr h="388194">
                <a:tc>
                  <a:txBody>
                    <a:bodyPr/>
                    <a:lstStyle/>
                    <a:p>
                      <a:pPr algn="l" fontAlgn="b"/>
                      <a:r>
                        <a:rPr lang="es-CO" sz="1200" b="0" i="0" u="none" strike="noStrike" dirty="0">
                          <a:solidFill>
                            <a:schemeClr val="bg2">
                              <a:lumMod val="75000"/>
                            </a:schemeClr>
                          </a:solidFill>
                          <a:effectLst/>
                          <a:latin typeface="Calibri" panose="020F0502020204030204" pitchFamily="34" charset="0"/>
                        </a:rPr>
                        <a:t>Grupo 1: Nevados- Hermosas - Nevado del Huila - Moras, Chili- barragan.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0" i="0" u="none" strike="noStrike" dirty="0">
                          <a:solidFill>
                            <a:schemeClr val="bg2">
                              <a:lumMod val="75000"/>
                            </a:schemeClr>
                          </a:solidFill>
                          <a:effectLst/>
                          <a:latin typeface="Calibri" panose="020F0502020204030204" pitchFamily="34" charset="0"/>
                        </a:rPr>
                        <a:t>$ 1.692.179.746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9583462"/>
                  </a:ext>
                </a:extLst>
              </a:tr>
              <a:tr h="577557">
                <a:tc>
                  <a:txBody>
                    <a:bodyPr/>
                    <a:lstStyle/>
                    <a:p>
                      <a:pPr algn="l" fontAlgn="b"/>
                      <a:r>
                        <a:rPr lang="es-CO" sz="1200" b="0" i="0" u="none" strike="noStrike" dirty="0">
                          <a:solidFill>
                            <a:schemeClr val="bg2">
                              <a:lumMod val="75000"/>
                            </a:schemeClr>
                          </a:solidFill>
                          <a:effectLst/>
                          <a:latin typeface="Calibri" panose="020F0502020204030204" pitchFamily="34" charset="0"/>
                        </a:rPr>
                        <a:t>Grupo 2: Altiplano cundiboyacense, </a:t>
                      </a:r>
                      <a:r>
                        <a:rPr lang="es-CO" sz="1200" b="0" i="0" u="none" strike="noStrike" dirty="0" err="1">
                          <a:solidFill>
                            <a:schemeClr val="bg2">
                              <a:lumMod val="75000"/>
                            </a:schemeClr>
                          </a:solidFill>
                          <a:effectLst/>
                          <a:latin typeface="Calibri" panose="020F0502020204030204" pitchFamily="34" charset="0"/>
                        </a:rPr>
                        <a:t>Iguaque</a:t>
                      </a:r>
                      <a:r>
                        <a:rPr lang="es-CO" sz="1200" b="0" i="0" u="none" strike="noStrike" dirty="0">
                          <a:solidFill>
                            <a:schemeClr val="bg2">
                              <a:lumMod val="75000"/>
                            </a:schemeClr>
                          </a:solidFill>
                          <a:effectLst/>
                          <a:latin typeface="Calibri" panose="020F0502020204030204" pitchFamily="34" charset="0"/>
                        </a:rPr>
                        <a:t>- </a:t>
                      </a:r>
                      <a:r>
                        <a:rPr lang="es-CO" sz="1200" b="0" i="0" u="none" strike="noStrike" dirty="0" err="1">
                          <a:solidFill>
                            <a:schemeClr val="bg2">
                              <a:lumMod val="75000"/>
                            </a:schemeClr>
                          </a:solidFill>
                          <a:effectLst/>
                          <a:latin typeface="Calibri" panose="020F0502020204030204" pitchFamily="34" charset="0"/>
                        </a:rPr>
                        <a:t>merchan</a:t>
                      </a:r>
                      <a:r>
                        <a:rPr lang="es-CO" sz="1200" b="0" i="0" u="none" strike="noStrike" dirty="0">
                          <a:solidFill>
                            <a:schemeClr val="bg2">
                              <a:lumMod val="75000"/>
                            </a:schemeClr>
                          </a:solidFill>
                          <a:effectLst/>
                          <a:latin typeface="Calibri" panose="020F0502020204030204" pitchFamily="34" charset="0"/>
                        </a:rPr>
                        <a:t>, </a:t>
                      </a:r>
                      <a:r>
                        <a:rPr lang="es-CO" sz="1200" b="0" i="0" u="none" strike="noStrike" dirty="0" err="1">
                          <a:solidFill>
                            <a:schemeClr val="bg2">
                              <a:lumMod val="75000"/>
                            </a:schemeClr>
                          </a:solidFill>
                          <a:effectLst/>
                          <a:latin typeface="Calibri" panose="020F0502020204030204" pitchFamily="34" charset="0"/>
                        </a:rPr>
                        <a:t>Guativa</a:t>
                      </a:r>
                      <a:r>
                        <a:rPr lang="es-CO" sz="1200" b="0" i="0" u="none" strike="noStrike" dirty="0">
                          <a:solidFill>
                            <a:schemeClr val="bg2">
                              <a:lumMod val="75000"/>
                            </a:schemeClr>
                          </a:solidFill>
                          <a:effectLst/>
                          <a:latin typeface="Calibri" panose="020F0502020204030204" pitchFamily="34" charset="0"/>
                        </a:rPr>
                        <a:t>- La Rusia, Rabanal- Rio Bogotá.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0" i="0" u="none" strike="noStrike" dirty="0">
                          <a:solidFill>
                            <a:schemeClr val="bg2">
                              <a:lumMod val="75000"/>
                            </a:schemeClr>
                          </a:solidFill>
                          <a:effectLst/>
                          <a:latin typeface="Calibri" panose="020F0502020204030204" pitchFamily="34" charset="0"/>
                        </a:rPr>
                        <a:t>$ 1.684.082.128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586817"/>
                  </a:ext>
                </a:extLst>
              </a:tr>
              <a:tr h="236704">
                <a:tc>
                  <a:txBody>
                    <a:bodyPr/>
                    <a:lstStyle/>
                    <a:p>
                      <a:pPr algn="l" fontAlgn="b"/>
                      <a:r>
                        <a:rPr lang="es-CO" sz="1200" b="0" i="0" u="none" strike="noStrike" dirty="0">
                          <a:solidFill>
                            <a:schemeClr val="bg2">
                              <a:lumMod val="75000"/>
                            </a:schemeClr>
                          </a:solidFill>
                          <a:effectLst/>
                          <a:latin typeface="Calibri" panose="020F0502020204030204" pitchFamily="34" charset="0"/>
                        </a:rPr>
                        <a:t>Grupo 3: Guerrero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0" i="0" u="none" strike="noStrike" dirty="0">
                          <a:solidFill>
                            <a:schemeClr val="bg2">
                              <a:lumMod val="75000"/>
                            </a:schemeClr>
                          </a:solidFill>
                          <a:effectLst/>
                          <a:latin typeface="Calibri" panose="020F0502020204030204" pitchFamily="34" charset="0"/>
                        </a:rPr>
                        <a:t>$ 3.070.875.199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1208730"/>
                  </a:ext>
                </a:extLst>
              </a:tr>
              <a:tr h="388194">
                <a:tc>
                  <a:txBody>
                    <a:bodyPr/>
                    <a:lstStyle/>
                    <a:p>
                      <a:pPr algn="l" fontAlgn="b"/>
                      <a:r>
                        <a:rPr lang="es-CO" sz="1200" b="0" i="0" u="none" strike="noStrike" dirty="0">
                          <a:solidFill>
                            <a:schemeClr val="bg2">
                              <a:lumMod val="75000"/>
                            </a:schemeClr>
                          </a:solidFill>
                          <a:effectLst/>
                          <a:latin typeface="Calibri" panose="020F0502020204030204" pitchFamily="34" charset="0"/>
                        </a:rPr>
                        <a:t>Grupo 4: Cocuy - Pisba - Tota Bijagual - Mamapacha.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0" i="0" u="none" strike="noStrike" dirty="0">
                          <a:solidFill>
                            <a:schemeClr val="bg2">
                              <a:lumMod val="75000"/>
                            </a:schemeClr>
                          </a:solidFill>
                          <a:effectLst/>
                          <a:latin typeface="Calibri" panose="020F0502020204030204" pitchFamily="34" charset="0"/>
                        </a:rPr>
                        <a:t>$ 1.882.625.872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077957"/>
                  </a:ext>
                </a:extLst>
              </a:tr>
              <a:tr h="236704">
                <a:tc>
                  <a:txBody>
                    <a:bodyPr/>
                    <a:lstStyle/>
                    <a:p>
                      <a:pPr algn="l" fontAlgn="b"/>
                      <a:r>
                        <a:rPr lang="es-CO" sz="1200" b="0" i="0" u="none" strike="noStrike" dirty="0">
                          <a:solidFill>
                            <a:schemeClr val="bg2">
                              <a:lumMod val="75000"/>
                            </a:schemeClr>
                          </a:solidFill>
                          <a:effectLst/>
                          <a:latin typeface="Calibri" panose="020F0502020204030204" pitchFamily="34" charset="0"/>
                        </a:rPr>
                        <a:t>Grupo 5:  Chingaza.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0" i="0" u="none" strike="noStrike" dirty="0">
                          <a:solidFill>
                            <a:schemeClr val="bg2">
                              <a:lumMod val="75000"/>
                            </a:schemeClr>
                          </a:solidFill>
                          <a:effectLst/>
                          <a:latin typeface="Calibri" panose="020F0502020204030204" pitchFamily="34" charset="0"/>
                        </a:rPr>
                        <a:t>$ 3.771.363.433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12884"/>
                  </a:ext>
                </a:extLst>
              </a:tr>
              <a:tr h="236704">
                <a:tc>
                  <a:txBody>
                    <a:bodyPr/>
                    <a:lstStyle/>
                    <a:p>
                      <a:pPr algn="l" fontAlgn="b"/>
                      <a:r>
                        <a:rPr lang="pt-BR" sz="1200" b="0" i="0" u="none" strike="noStrike" dirty="0">
                          <a:solidFill>
                            <a:schemeClr val="bg2">
                              <a:lumMod val="75000"/>
                            </a:schemeClr>
                          </a:solidFill>
                          <a:effectLst/>
                          <a:latin typeface="Calibri" panose="020F0502020204030204" pitchFamily="34" charset="0"/>
                        </a:rPr>
                        <a:t>Grupo 6:  </a:t>
                      </a:r>
                      <a:r>
                        <a:rPr lang="pt-BR" sz="1200" b="0" i="0" u="none" strike="noStrike" dirty="0" err="1">
                          <a:solidFill>
                            <a:schemeClr val="bg2">
                              <a:lumMod val="75000"/>
                            </a:schemeClr>
                          </a:solidFill>
                          <a:effectLst/>
                          <a:latin typeface="Calibri" panose="020F0502020204030204" pitchFamily="34" charset="0"/>
                        </a:rPr>
                        <a:t>Sumapaz</a:t>
                      </a:r>
                      <a:r>
                        <a:rPr lang="pt-BR" sz="1200" b="0" i="0" u="none" strike="noStrike" dirty="0">
                          <a:solidFill>
                            <a:schemeClr val="bg2">
                              <a:lumMod val="75000"/>
                            </a:schemeClr>
                          </a:solidFill>
                          <a:effectLst/>
                          <a:latin typeface="Calibri" panose="020F0502020204030204" pitchFamily="34" charset="0"/>
                        </a:rPr>
                        <a:t> </a:t>
                      </a:r>
                      <a:r>
                        <a:rPr lang="pt-BR" sz="1200" b="0" i="0" u="none" strike="noStrike" dirty="0" err="1">
                          <a:solidFill>
                            <a:schemeClr val="bg2">
                              <a:lumMod val="75000"/>
                            </a:schemeClr>
                          </a:solidFill>
                          <a:effectLst/>
                          <a:latin typeface="Calibri" panose="020F0502020204030204" pitchFamily="34" charset="0"/>
                        </a:rPr>
                        <a:t>Sur</a:t>
                      </a:r>
                      <a:r>
                        <a:rPr lang="pt-BR" sz="1200" b="0" i="0" u="none" strike="noStrike" dirty="0">
                          <a:solidFill>
                            <a:schemeClr val="bg2">
                              <a:lumMod val="75000"/>
                            </a:schemeClr>
                          </a:solidFill>
                          <a:effectLst/>
                          <a:latin typeface="Calibri" panose="020F0502020204030204" pitchFamily="34" charset="0"/>
                        </a:rPr>
                        <a:t> Oriente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0" i="0" u="none" strike="noStrike" dirty="0">
                          <a:solidFill>
                            <a:schemeClr val="bg2">
                              <a:lumMod val="75000"/>
                            </a:schemeClr>
                          </a:solidFill>
                          <a:effectLst/>
                          <a:latin typeface="Calibri" panose="020F0502020204030204" pitchFamily="34" charset="0"/>
                        </a:rPr>
                        <a:t>$ 3.770.279.604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3202150"/>
                  </a:ext>
                </a:extLst>
              </a:tr>
              <a:tr h="236704">
                <a:tc>
                  <a:txBody>
                    <a:bodyPr/>
                    <a:lstStyle/>
                    <a:p>
                      <a:pPr algn="l" fontAlgn="b"/>
                      <a:r>
                        <a:rPr lang="pt-BR" sz="1200" b="0" i="0" u="none" strike="noStrike" dirty="0">
                          <a:solidFill>
                            <a:schemeClr val="bg2">
                              <a:lumMod val="75000"/>
                            </a:schemeClr>
                          </a:solidFill>
                          <a:effectLst/>
                          <a:latin typeface="Calibri" panose="020F0502020204030204" pitchFamily="34" charset="0"/>
                        </a:rPr>
                        <a:t>Grupo 7: </a:t>
                      </a:r>
                      <a:r>
                        <a:rPr lang="pt-BR" sz="1200" b="0" i="0" u="none" strike="noStrike" dirty="0" err="1">
                          <a:solidFill>
                            <a:schemeClr val="bg2">
                              <a:lumMod val="75000"/>
                            </a:schemeClr>
                          </a:solidFill>
                          <a:effectLst/>
                          <a:latin typeface="Calibri" panose="020F0502020204030204" pitchFamily="34" charset="0"/>
                        </a:rPr>
                        <a:t>Sumapaz</a:t>
                      </a:r>
                      <a:r>
                        <a:rPr lang="pt-BR" sz="1200" b="0" i="0" u="none" strike="noStrike" dirty="0">
                          <a:solidFill>
                            <a:schemeClr val="bg2">
                              <a:lumMod val="75000"/>
                            </a:schemeClr>
                          </a:solidFill>
                          <a:effectLst/>
                          <a:latin typeface="Calibri" panose="020F0502020204030204" pitchFamily="34" charset="0"/>
                        </a:rPr>
                        <a:t> Bogotá.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0" i="0" u="none" strike="noStrike" dirty="0">
                          <a:solidFill>
                            <a:schemeClr val="bg2">
                              <a:lumMod val="75000"/>
                            </a:schemeClr>
                          </a:solidFill>
                          <a:effectLst/>
                          <a:latin typeface="Calibri" panose="020F0502020204030204" pitchFamily="34" charset="0"/>
                        </a:rPr>
                        <a:t>$ 2.984.489.038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7356402"/>
                  </a:ext>
                </a:extLst>
              </a:tr>
              <a:tr h="236704">
                <a:tc>
                  <a:txBody>
                    <a:bodyPr/>
                    <a:lstStyle/>
                    <a:p>
                      <a:pPr algn="l" fontAlgn="b"/>
                      <a:r>
                        <a:rPr lang="pt-BR" sz="1200" b="0" i="0" u="none" strike="noStrike" dirty="0">
                          <a:solidFill>
                            <a:schemeClr val="bg2">
                              <a:lumMod val="75000"/>
                            </a:schemeClr>
                          </a:solidFill>
                          <a:effectLst/>
                          <a:latin typeface="Calibri" panose="020F0502020204030204" pitchFamily="34" charset="0"/>
                        </a:rPr>
                        <a:t>Grupo 8: Cruz verde - </a:t>
                      </a:r>
                      <a:r>
                        <a:rPr lang="pt-BR" sz="1200" b="0" i="0" u="none" strike="noStrike" dirty="0" err="1">
                          <a:solidFill>
                            <a:schemeClr val="bg2">
                              <a:lumMod val="75000"/>
                            </a:schemeClr>
                          </a:solidFill>
                          <a:effectLst/>
                          <a:latin typeface="Calibri" panose="020F0502020204030204" pitchFamily="34" charset="0"/>
                        </a:rPr>
                        <a:t>Chingaza</a:t>
                      </a:r>
                      <a:endParaRPr lang="pt-BR" sz="1200" b="0" i="0" u="none" strike="noStrike" dirty="0">
                        <a:solidFill>
                          <a:schemeClr val="bg2">
                            <a:lumMod val="75000"/>
                          </a:schemeClr>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0" i="0" u="none" strike="noStrike" dirty="0">
                          <a:solidFill>
                            <a:schemeClr val="bg2">
                              <a:lumMod val="75000"/>
                            </a:schemeClr>
                          </a:solidFill>
                          <a:effectLst/>
                          <a:latin typeface="Calibri" panose="020F0502020204030204" pitchFamily="34" charset="0"/>
                        </a:rPr>
                        <a:t>$ 4.143.210.780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3830483"/>
                  </a:ext>
                </a:extLst>
              </a:tr>
              <a:tr h="293513">
                <a:tc>
                  <a:txBody>
                    <a:bodyPr/>
                    <a:lstStyle/>
                    <a:p>
                      <a:pPr algn="ctr" fontAlgn="b"/>
                      <a:r>
                        <a:rPr lang="es-CO" sz="1800" b="1" i="0" u="none" strike="noStrike" dirty="0">
                          <a:solidFill>
                            <a:schemeClr val="bg1"/>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001E"/>
                    </a:solidFill>
                  </a:tcPr>
                </a:tc>
                <a:tc>
                  <a:txBody>
                    <a:bodyPr/>
                    <a:lstStyle/>
                    <a:p>
                      <a:pPr algn="ctr" fontAlgn="b"/>
                      <a:r>
                        <a:rPr lang="es-CO" sz="1800" b="1" i="0" u="none" strike="noStrike" dirty="0">
                          <a:solidFill>
                            <a:schemeClr val="bg1"/>
                          </a:solidFill>
                          <a:effectLst/>
                          <a:latin typeface="Calibri" panose="020F0502020204030204" pitchFamily="34" charset="0"/>
                        </a:rPr>
                        <a:t>$ 22.999.105.800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001E"/>
                    </a:solidFill>
                  </a:tcPr>
                </a:tc>
                <a:extLst>
                  <a:ext uri="{0D108BD9-81ED-4DB2-BD59-A6C34878D82A}">
                    <a16:rowId xmlns:a16="http://schemas.microsoft.com/office/drawing/2014/main" val="3148668422"/>
                  </a:ext>
                </a:extLst>
              </a:tr>
            </a:tbl>
          </a:graphicData>
        </a:graphic>
      </p:graphicFrame>
      <p:pic>
        <p:nvPicPr>
          <p:cNvPr id="6" name="Imagen 5"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7" name="CuadroTexto 6"/>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algn="l" defTabSz="1068559" rtl="0" eaLnBrk="1" fontAlgn="auto" latinLnBrk="0" hangingPunct="1">
              <a:lnSpc>
                <a:spcPct val="9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EEEEEE">
                    <a:lumMod val="50000"/>
                  </a:srgbClr>
                </a:solidFill>
                <a:effectLst/>
                <a:uLnTx/>
                <a:uFillTx/>
                <a:latin typeface="Calibri"/>
                <a:ea typeface="+mn-ea"/>
                <a:cs typeface="Calibri"/>
                <a:sym typeface="Arial"/>
              </a:rPr>
              <a:t>Rendición de cuentas 2017</a:t>
            </a:r>
          </a:p>
        </p:txBody>
      </p:sp>
      <p:cxnSp>
        <p:nvCxnSpPr>
          <p:cNvPr id="8" name="Conector recto 7"/>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9" name="CuadroTexto 8">
            <a:extLst>
              <a:ext uri="{FF2B5EF4-FFF2-40B4-BE49-F238E27FC236}">
                <a16:creationId xmlns:a16="http://schemas.microsoft.com/office/drawing/2014/main" id="{D8AEEBE9-1962-486D-9ADD-06582FB86292}"/>
              </a:ext>
            </a:extLst>
          </p:cNvPr>
          <p:cNvSpPr txBox="1"/>
          <p:nvPr/>
        </p:nvSpPr>
        <p:spPr>
          <a:xfrm>
            <a:off x="135493" y="521325"/>
            <a:ext cx="474533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a:ln>
                  <a:noFill/>
                </a:ln>
                <a:solidFill>
                  <a:srgbClr val="002060"/>
                </a:solidFill>
                <a:effectLst/>
                <a:uLnTx/>
                <a:uFillTx/>
                <a:latin typeface="Calibri"/>
                <a:cs typeface="Calibri"/>
                <a:sym typeface="Arial"/>
              </a:rPr>
              <a:t>Componentes de Reconversión y Restauración</a:t>
            </a:r>
          </a:p>
        </p:txBody>
      </p:sp>
      <p:sp>
        <p:nvSpPr>
          <p:cNvPr id="10" name="Rectángulo 9">
            <a:extLst>
              <a:ext uri="{FF2B5EF4-FFF2-40B4-BE49-F238E27FC236}">
                <a16:creationId xmlns:a16="http://schemas.microsoft.com/office/drawing/2014/main" id="{D9011F41-5DD1-41C1-800B-71034CF6BBC4}"/>
              </a:ext>
            </a:extLst>
          </p:cNvPr>
          <p:cNvSpPr/>
          <p:nvPr/>
        </p:nvSpPr>
        <p:spPr>
          <a:xfrm>
            <a:off x="135493" y="228631"/>
            <a:ext cx="4221584" cy="382305"/>
          </a:xfrm>
          <a:prstGeom prst="rect">
            <a:avLst/>
          </a:prstGeom>
        </p:spPr>
        <p:txBody>
          <a:bodyPr wrap="square" lIns="73808" tIns="36904" rIns="73808" bIns="36904">
            <a:spAutoFit/>
          </a:bodyPr>
          <a:lstStyle/>
          <a:p>
            <a:pPr marL="0" marR="0" lvl="0" indent="0" algn="l" defTabSz="40071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002060"/>
                </a:solidFill>
                <a:effectLst/>
                <a:uLnTx/>
                <a:uFillTx/>
                <a:latin typeface="Calibri"/>
                <a:ea typeface="+mn-ea"/>
                <a:cs typeface="Arial"/>
                <a:sym typeface="Arial"/>
              </a:rPr>
              <a:t>VALOR POR GRUPO DE LICITACIÓN</a:t>
            </a:r>
            <a:endParaRPr kumimoji="0" lang="es-CO" sz="2000" b="0" i="0" u="none" strike="noStrike" kern="1200" cap="none" spc="0" normalizeH="0" baseline="0" noProof="0" dirty="0">
              <a:ln>
                <a:noFill/>
              </a:ln>
              <a:solidFill>
                <a:srgbClr val="002060"/>
              </a:solidFill>
              <a:effectLst/>
              <a:uLnTx/>
              <a:uFillTx/>
              <a:latin typeface="Calibri Light"/>
              <a:ea typeface="+mn-ea"/>
              <a:cs typeface="Calibri Light"/>
              <a:sym typeface="Arial"/>
            </a:endParaRPr>
          </a:p>
        </p:txBody>
      </p:sp>
      <p:sp>
        <p:nvSpPr>
          <p:cNvPr id="11" name="Rectángulo 10"/>
          <p:cNvSpPr/>
          <p:nvPr/>
        </p:nvSpPr>
        <p:spPr>
          <a:xfrm>
            <a:off x="0" y="198154"/>
            <a:ext cx="69117" cy="710790"/>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2" name="Imagen 11" descr="logo-ProyectoParamos-blu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16707" y="138004"/>
            <a:ext cx="968141" cy="1053128"/>
          </a:xfrm>
          <a:prstGeom prst="rect">
            <a:avLst/>
          </a:prstGeom>
        </p:spPr>
      </p:pic>
    </p:spTree>
    <p:extLst>
      <p:ext uri="{BB962C8B-B14F-4D97-AF65-F5344CB8AC3E}">
        <p14:creationId xmlns:p14="http://schemas.microsoft.com/office/powerpoint/2010/main" val="37071050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sp>
        <p:nvSpPr>
          <p:cNvPr id="20" name="Rectángulo 19">
            <a:extLst>
              <a:ext uri="{FF2B5EF4-FFF2-40B4-BE49-F238E27FC236}">
                <a16:creationId xmlns:a16="http://schemas.microsoft.com/office/drawing/2014/main" id="{E2689D71-76C1-4F9B-BFE5-7A25C2F2DCB6}"/>
              </a:ext>
            </a:extLst>
          </p:cNvPr>
          <p:cNvSpPr/>
          <p:nvPr/>
        </p:nvSpPr>
        <p:spPr>
          <a:xfrm>
            <a:off x="4031673" y="1351980"/>
            <a:ext cx="5122657"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srgbClr val="595959">
                    <a:lumMod val="75000"/>
                  </a:srgbClr>
                </a:solidFill>
                <a:effectLst/>
                <a:uLnTx/>
                <a:uFillTx/>
                <a:latin typeface="Calibri"/>
                <a:cs typeface="Calibri"/>
                <a:sym typeface="Arial"/>
              </a:rPr>
              <a:t>100% Cumplimiento de requisitos de ejecución. </a:t>
            </a:r>
          </a:p>
        </p:txBody>
      </p:sp>
      <p:sp>
        <p:nvSpPr>
          <p:cNvPr id="26" name="Rectángulo 25">
            <a:extLst>
              <a:ext uri="{FF2B5EF4-FFF2-40B4-BE49-F238E27FC236}">
                <a16:creationId xmlns:a16="http://schemas.microsoft.com/office/drawing/2014/main" id="{EA81F51F-09D9-4CD4-8EC9-DF9EC60B67B5}"/>
              </a:ext>
            </a:extLst>
          </p:cNvPr>
          <p:cNvSpPr/>
          <p:nvPr/>
        </p:nvSpPr>
        <p:spPr>
          <a:xfrm>
            <a:off x="4031673" y="1729566"/>
            <a:ext cx="403076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srgbClr val="595959">
                    <a:lumMod val="75000"/>
                  </a:srgbClr>
                </a:solidFill>
                <a:effectLst/>
                <a:uLnTx/>
                <a:uFillTx/>
                <a:latin typeface="Calibri"/>
                <a:ea typeface="Calibri" panose="020F0502020204030204" pitchFamily="34" charset="0"/>
                <a:cs typeface="Calibri"/>
                <a:sym typeface="Arial"/>
              </a:rPr>
              <a:t>22 gestores sociales y 4 coordinadores en territorio</a:t>
            </a:r>
            <a:r>
              <a:rPr kumimoji="0" lang="es-CO" sz="1400" b="0" i="0" u="none" strike="noStrike" kern="0" cap="none" spc="0" normalizeH="0" baseline="0" noProof="0" dirty="0">
                <a:ln>
                  <a:noFill/>
                </a:ln>
                <a:solidFill>
                  <a:srgbClr val="595959">
                    <a:lumMod val="75000"/>
                  </a:srgbClr>
                </a:solidFill>
                <a:effectLst/>
                <a:uLnTx/>
                <a:uFillTx/>
                <a:latin typeface="Calibri"/>
                <a:ea typeface="Calibri" panose="020F0502020204030204" pitchFamily="34" charset="0"/>
                <a:cs typeface="Calibri"/>
                <a:sym typeface="Arial"/>
              </a:rPr>
              <a:t>, </a:t>
            </a:r>
            <a:r>
              <a:rPr kumimoji="0" lang="es-CO" sz="1400" b="0" i="0" u="none" strike="noStrike" kern="0" cap="none" spc="0" normalizeH="0" baseline="0" noProof="0" dirty="0">
                <a:ln>
                  <a:noFill/>
                </a:ln>
                <a:solidFill>
                  <a:srgbClr val="595959">
                    <a:lumMod val="75000"/>
                  </a:srgbClr>
                </a:solidFill>
                <a:effectLst/>
                <a:uLnTx/>
                <a:uFillTx/>
                <a:latin typeface="Calibri"/>
                <a:cs typeface="Calibri"/>
                <a:sym typeface="Arial"/>
              </a:rPr>
              <a:t>98% del equipo técnico contratado.</a:t>
            </a:r>
          </a:p>
        </p:txBody>
      </p:sp>
      <p:sp>
        <p:nvSpPr>
          <p:cNvPr id="27" name="Rectángulo 26">
            <a:extLst>
              <a:ext uri="{FF2B5EF4-FFF2-40B4-BE49-F238E27FC236}">
                <a16:creationId xmlns:a16="http://schemas.microsoft.com/office/drawing/2014/main" id="{9541835F-F099-40A6-BA6C-B3CAE8F35089}"/>
              </a:ext>
            </a:extLst>
          </p:cNvPr>
          <p:cNvSpPr/>
          <p:nvPr/>
        </p:nvSpPr>
        <p:spPr>
          <a:xfrm>
            <a:off x="4031673" y="2436738"/>
            <a:ext cx="433078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srgbClr val="595959">
                    <a:lumMod val="75000"/>
                  </a:srgbClr>
                </a:solidFill>
                <a:effectLst/>
                <a:uLnTx/>
                <a:uFillTx/>
                <a:latin typeface="Calibri"/>
                <a:cs typeface="Calibri"/>
                <a:sym typeface="Arial"/>
              </a:rPr>
              <a:t>Presencia institucional en el 100% </a:t>
            </a:r>
            <a:r>
              <a:rPr kumimoji="0" lang="es-CO" sz="1400" b="0" i="0" u="none" strike="noStrike" kern="0" cap="none" spc="0" normalizeH="0" baseline="0" noProof="0" dirty="0">
                <a:ln>
                  <a:noFill/>
                </a:ln>
                <a:solidFill>
                  <a:srgbClr val="595959">
                    <a:lumMod val="75000"/>
                  </a:srgbClr>
                </a:solidFill>
                <a:effectLst/>
                <a:uLnTx/>
                <a:uFillTx/>
                <a:latin typeface="Calibri"/>
                <a:cs typeface="Calibri"/>
                <a:sym typeface="Arial"/>
              </a:rPr>
              <a:t>de los 53 municipios a intervenir.</a:t>
            </a:r>
          </a:p>
        </p:txBody>
      </p:sp>
      <p:sp>
        <p:nvSpPr>
          <p:cNvPr id="28" name="Rectángulo 27">
            <a:extLst>
              <a:ext uri="{FF2B5EF4-FFF2-40B4-BE49-F238E27FC236}">
                <a16:creationId xmlns:a16="http://schemas.microsoft.com/office/drawing/2014/main" id="{132B7BD5-6C53-4821-846F-42D14120BBF8}"/>
              </a:ext>
            </a:extLst>
          </p:cNvPr>
          <p:cNvSpPr/>
          <p:nvPr/>
        </p:nvSpPr>
        <p:spPr>
          <a:xfrm>
            <a:off x="4031673" y="3143911"/>
            <a:ext cx="443824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srgbClr val="595959">
                    <a:lumMod val="75000"/>
                  </a:srgbClr>
                </a:solidFill>
                <a:effectLst/>
                <a:uLnTx/>
                <a:uFillTx/>
                <a:latin typeface="Calibri"/>
                <a:cs typeface="Calibri"/>
                <a:sym typeface="Arial"/>
              </a:rPr>
              <a:t>1.300 familias visitadas </a:t>
            </a:r>
            <a:r>
              <a:rPr kumimoji="0" lang="es-CO" sz="1400" b="0" i="0" u="none" strike="noStrike" kern="0" cap="none" spc="0" normalizeH="0" baseline="0" noProof="0" dirty="0">
                <a:ln>
                  <a:noFill/>
                </a:ln>
                <a:solidFill>
                  <a:srgbClr val="595959">
                    <a:lumMod val="75000"/>
                  </a:srgbClr>
                </a:solidFill>
                <a:effectLst/>
                <a:uLnTx/>
                <a:uFillTx/>
                <a:latin typeface="Calibri"/>
                <a:cs typeface="Calibri"/>
                <a:sym typeface="Arial"/>
              </a:rPr>
              <a:t>y confirmadas en acciones de reconversión productiva. </a:t>
            </a:r>
          </a:p>
        </p:txBody>
      </p:sp>
      <p:sp>
        <p:nvSpPr>
          <p:cNvPr id="29" name="Rectángulo 28">
            <a:extLst>
              <a:ext uri="{FF2B5EF4-FFF2-40B4-BE49-F238E27FC236}">
                <a16:creationId xmlns:a16="http://schemas.microsoft.com/office/drawing/2014/main" id="{5046FC7D-6BA2-40F9-AECA-C0B332A5631E}"/>
              </a:ext>
            </a:extLst>
          </p:cNvPr>
          <p:cNvSpPr/>
          <p:nvPr/>
        </p:nvSpPr>
        <p:spPr>
          <a:xfrm>
            <a:off x="4031673" y="3732639"/>
            <a:ext cx="4115865"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srgbClr val="595959">
                    <a:lumMod val="75000"/>
                  </a:srgbClr>
                </a:solidFill>
                <a:effectLst/>
                <a:uLnTx/>
                <a:uFillTx/>
                <a:latin typeface="Calibri"/>
                <a:cs typeface="Calibri"/>
                <a:sym typeface="Arial"/>
              </a:rPr>
              <a:t>Estudios previos </a:t>
            </a:r>
            <a:r>
              <a:rPr kumimoji="0" lang="es-CO" sz="1400" b="0" i="0" u="none" strike="noStrike" kern="0" cap="none" spc="0" normalizeH="0" baseline="0" noProof="0" dirty="0">
                <a:ln>
                  <a:noFill/>
                </a:ln>
                <a:solidFill>
                  <a:srgbClr val="595959">
                    <a:lumMod val="75000"/>
                  </a:srgbClr>
                </a:solidFill>
                <a:effectLst/>
                <a:uLnTx/>
                <a:uFillTx/>
                <a:latin typeface="Calibri"/>
                <a:cs typeface="Calibri"/>
                <a:sym typeface="Arial"/>
              </a:rPr>
              <a:t>de los componentes de restauración, reconversión y estrategia pedagógica y de comunicaciones en proceso de publicación.</a:t>
            </a:r>
          </a:p>
        </p:txBody>
      </p:sp>
      <p:pic>
        <p:nvPicPr>
          <p:cNvPr id="11" name="Imagen 10"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2" name="CuadroTexto 11"/>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algn="l" defTabSz="1068559" rtl="0" eaLnBrk="1" fontAlgn="auto" latinLnBrk="0" hangingPunct="1">
              <a:lnSpc>
                <a:spcPct val="9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EEEEEE">
                    <a:lumMod val="50000"/>
                  </a:srgbClr>
                </a:solidFill>
                <a:effectLst/>
                <a:uLnTx/>
                <a:uFillTx/>
                <a:latin typeface="Calibri"/>
                <a:ea typeface="+mn-ea"/>
                <a:cs typeface="Calibri"/>
                <a:sym typeface="Arial"/>
              </a:rPr>
              <a:t>Rendición de cuentas 2017</a:t>
            </a:r>
          </a:p>
        </p:txBody>
      </p:sp>
      <p:cxnSp>
        <p:nvCxnSpPr>
          <p:cNvPr id="13" name="Conector recto 12"/>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pic>
        <p:nvPicPr>
          <p:cNvPr id="23" name="Imagen 22" descr="logo-ProyectoParamos-blu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9439" y="1253422"/>
            <a:ext cx="1837432" cy="1998728"/>
          </a:xfrm>
          <a:prstGeom prst="rect">
            <a:avLst/>
          </a:prstGeom>
        </p:spPr>
      </p:pic>
      <p:sp>
        <p:nvSpPr>
          <p:cNvPr id="25" name="Rectángulo 24">
            <a:extLst>
              <a:ext uri="{FF2B5EF4-FFF2-40B4-BE49-F238E27FC236}">
                <a16:creationId xmlns:a16="http://schemas.microsoft.com/office/drawing/2014/main" id="{4188EDEB-7D00-4181-8B18-7056021EB08C}"/>
              </a:ext>
            </a:extLst>
          </p:cNvPr>
          <p:cNvSpPr/>
          <p:nvPr/>
        </p:nvSpPr>
        <p:spPr>
          <a:xfrm>
            <a:off x="4031673" y="976890"/>
            <a:ext cx="2943688" cy="338554"/>
          </a:xfrm>
          <a:prstGeom prst="rect">
            <a:avLst/>
          </a:prstGeom>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srgbClr val="000066"/>
                </a:solidFill>
                <a:effectLst/>
                <a:uLnTx/>
                <a:uFillTx/>
                <a:latin typeface="Calibri"/>
                <a:cs typeface="Calibri"/>
                <a:sym typeface="Arial"/>
              </a:rPr>
              <a:t>PRINCIPALES LOGROS</a:t>
            </a:r>
          </a:p>
        </p:txBody>
      </p:sp>
      <p:cxnSp>
        <p:nvCxnSpPr>
          <p:cNvPr id="30" name="Conector recto 29"/>
          <p:cNvCxnSpPr/>
          <p:nvPr/>
        </p:nvCxnSpPr>
        <p:spPr>
          <a:xfrm>
            <a:off x="3815885" y="783394"/>
            <a:ext cx="0" cy="3638028"/>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53561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sp>
        <p:nvSpPr>
          <p:cNvPr id="34" name="Rectángulo 33">
            <a:extLst>
              <a:ext uri="{FF2B5EF4-FFF2-40B4-BE49-F238E27FC236}">
                <a16:creationId xmlns:a16="http://schemas.microsoft.com/office/drawing/2014/main" id="{153C2669-CFD6-4FFE-9745-7385BE2A9851}"/>
              </a:ext>
            </a:extLst>
          </p:cNvPr>
          <p:cNvSpPr/>
          <p:nvPr/>
        </p:nvSpPr>
        <p:spPr>
          <a:xfrm>
            <a:off x="3682201" y="2857330"/>
            <a:ext cx="4828745"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rgbClr val="434343"/>
                </a:solidFill>
                <a:effectLst/>
                <a:uLnTx/>
                <a:uFillTx/>
                <a:latin typeface="Calibri"/>
                <a:cs typeface="Calibri"/>
                <a:sym typeface="Arial"/>
              </a:rPr>
              <a:t>3 </a:t>
            </a:r>
            <a:r>
              <a:rPr kumimoji="0" lang="es-CO" sz="1400" b="1" i="0" u="none" strike="noStrike" kern="0" cap="none" spc="0" normalizeH="0" baseline="0" noProof="0" dirty="0">
                <a:ln>
                  <a:noFill/>
                </a:ln>
                <a:solidFill>
                  <a:srgbClr val="434343"/>
                </a:solidFill>
                <a:effectLst/>
                <a:uLnTx/>
                <a:uFillTx/>
                <a:latin typeface="Calibri"/>
                <a:cs typeface="Calibri"/>
                <a:sym typeface="Arial"/>
              </a:rPr>
              <a:t>proyectos piloto </a:t>
            </a:r>
            <a:r>
              <a:rPr kumimoji="0" lang="es-CO" sz="1400" b="0" i="0" u="none" strike="noStrike" kern="0" cap="none" spc="0" normalizeH="0" baseline="0" noProof="0" dirty="0">
                <a:ln>
                  <a:noFill/>
                </a:ln>
                <a:solidFill>
                  <a:srgbClr val="434343"/>
                </a:solidFill>
                <a:effectLst/>
                <a:uLnTx/>
                <a:uFillTx/>
                <a:latin typeface="Calibri"/>
                <a:cs typeface="Calibri"/>
                <a:sym typeface="Arial"/>
              </a:rPr>
              <a:t>en los departamentos de Meta (San Juanito) – Boyacá y Tolima</a:t>
            </a:r>
          </a:p>
        </p:txBody>
      </p:sp>
      <p:sp>
        <p:nvSpPr>
          <p:cNvPr id="18" name="Rectángulo 24">
            <a:extLst>
              <a:ext uri="{FF2B5EF4-FFF2-40B4-BE49-F238E27FC236}">
                <a16:creationId xmlns:a16="http://schemas.microsoft.com/office/drawing/2014/main" id="{94809845-4687-4065-80B6-73456944ACD7}"/>
              </a:ext>
            </a:extLst>
          </p:cNvPr>
          <p:cNvSpPr/>
          <p:nvPr/>
        </p:nvSpPr>
        <p:spPr>
          <a:xfrm>
            <a:off x="3725550" y="1345761"/>
            <a:ext cx="199363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1 </a:t>
            </a:r>
            <a:r>
              <a:rPr kumimoji="0" lang="es-CO" sz="1400"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Alianza estratégica: </a:t>
            </a:r>
          </a:p>
        </p:txBody>
      </p:sp>
      <p:sp>
        <p:nvSpPr>
          <p:cNvPr id="19" name="Rectángulo 24">
            <a:extLst>
              <a:ext uri="{FF2B5EF4-FFF2-40B4-BE49-F238E27FC236}">
                <a16:creationId xmlns:a16="http://schemas.microsoft.com/office/drawing/2014/main" id="{98FEC90E-E0CA-4D70-86FC-EAA89CBAC300}"/>
              </a:ext>
            </a:extLst>
          </p:cNvPr>
          <p:cNvSpPr/>
          <p:nvPr/>
        </p:nvSpPr>
        <p:spPr>
          <a:xfrm>
            <a:off x="3674598" y="1870264"/>
            <a:ext cx="4836348" cy="104644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17 </a:t>
            </a:r>
            <a:r>
              <a:rPr kumimoji="0" lang="es-CO" sz="1400"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municipios priorizados </a:t>
            </a:r>
            <a:r>
              <a:rPr kumimoji="0" lang="es-CO" sz="1400"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bajo los siguientes criterios: Área en paramo, Población, Cambio Climático, Conflicto armado, Acueductos veredales, Capacidad Regulación Hídrica, Áreas de Importancia estratégica</a:t>
            </a:r>
          </a:p>
        </p:txBody>
      </p:sp>
      <p:pic>
        <p:nvPicPr>
          <p:cNvPr id="2050" name="Picture 2" descr="Resultado de imagen para patrimonio natural+logo">
            <a:extLst>
              <a:ext uri="{FF2B5EF4-FFF2-40B4-BE49-F238E27FC236}">
                <a16:creationId xmlns:a16="http://schemas.microsoft.com/office/drawing/2014/main" id="{D273BDD6-1C4E-43DF-884D-B02BDEFBAFB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153164" y="871374"/>
            <a:ext cx="1638737" cy="95410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ángulo 1">
            <a:extLst>
              <a:ext uri="{FF2B5EF4-FFF2-40B4-BE49-F238E27FC236}">
                <a16:creationId xmlns:a16="http://schemas.microsoft.com/office/drawing/2014/main" id="{73B12531-D406-4975-9466-C32A5F8FEA6A}"/>
              </a:ext>
            </a:extLst>
          </p:cNvPr>
          <p:cNvSpPr/>
          <p:nvPr/>
        </p:nvSpPr>
        <p:spPr>
          <a:xfrm>
            <a:off x="3614267" y="3457198"/>
            <a:ext cx="1988323" cy="61555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1</a:t>
            </a:r>
            <a:r>
              <a:rPr kumimoji="0" lang="es-CO" sz="1400"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 modelo estructurado </a:t>
            </a:r>
            <a:r>
              <a:rPr kumimoji="0" lang="es-CO" sz="1400"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con énfasis en:</a:t>
            </a:r>
          </a:p>
        </p:txBody>
      </p:sp>
      <p:sp>
        <p:nvSpPr>
          <p:cNvPr id="20" name="Rectángulo 19">
            <a:extLst>
              <a:ext uri="{FF2B5EF4-FFF2-40B4-BE49-F238E27FC236}">
                <a16:creationId xmlns:a16="http://schemas.microsoft.com/office/drawing/2014/main" id="{7475DE2F-30F3-48B8-9CAF-6F72A457BC69}"/>
              </a:ext>
            </a:extLst>
          </p:cNvPr>
          <p:cNvSpPr/>
          <p:nvPr/>
        </p:nvSpPr>
        <p:spPr>
          <a:xfrm>
            <a:off x="5487608" y="3578049"/>
            <a:ext cx="2969847" cy="138499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s-CO" sz="1400" b="0" i="0" u="none" strike="noStrike" kern="0" cap="none" spc="0" normalizeH="0" baseline="0" noProof="0" dirty="0">
                <a:ln>
                  <a:noFill/>
                </a:ln>
                <a:solidFill>
                  <a:srgbClr val="434343"/>
                </a:solidFill>
                <a:effectLst/>
                <a:uLnTx/>
                <a:uFillTx/>
                <a:latin typeface="Calibri"/>
                <a:cs typeface="Calibri"/>
                <a:sym typeface="Arial"/>
              </a:rPr>
              <a:t>Provisión y regulación Hídrica.</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s-CO" sz="1400" b="0" i="0" u="none" strike="noStrike" kern="0" cap="none" spc="0" normalizeH="0" baseline="0" noProof="0" dirty="0">
                <a:ln>
                  <a:noFill/>
                </a:ln>
                <a:solidFill>
                  <a:srgbClr val="434343"/>
                </a:solidFill>
                <a:effectLst/>
                <a:uLnTx/>
                <a:uFillTx/>
                <a:latin typeface="Calibri"/>
                <a:cs typeface="Calibri"/>
                <a:sym typeface="Arial"/>
              </a:rPr>
              <a:t>Pequeño productor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s-CO" sz="1400" b="0" i="0" u="none" strike="noStrike" kern="0" cap="none" spc="0" normalizeH="0" baseline="0" noProof="0" dirty="0">
                <a:ln>
                  <a:noFill/>
                </a:ln>
                <a:solidFill>
                  <a:srgbClr val="434343"/>
                </a:solidFill>
                <a:effectLst/>
                <a:uLnTx/>
                <a:uFillTx/>
                <a:latin typeface="Calibri"/>
                <a:cs typeface="Calibri"/>
                <a:sym typeface="Arial"/>
              </a:rPr>
              <a:t>Conectividad corredores biológicos. (continuidad predial).</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s-CO" sz="1400" b="0" i="0" u="none" strike="noStrike" kern="0" cap="none" spc="0" normalizeH="0" baseline="0" noProof="0" dirty="0">
                <a:ln>
                  <a:noFill/>
                </a:ln>
                <a:solidFill>
                  <a:srgbClr val="434343"/>
                </a:solidFill>
                <a:effectLst/>
                <a:uLnTx/>
                <a:uFillTx/>
                <a:latin typeface="Calibri"/>
                <a:cs typeface="Calibri"/>
                <a:sym typeface="Arial"/>
              </a:rPr>
              <a:t>Vulnerabilidad climática.</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s-CO" sz="1400" b="0" i="0" u="none" strike="noStrike" kern="0" cap="none" spc="0" normalizeH="0" baseline="0" noProof="0" dirty="0">
                <a:ln>
                  <a:noFill/>
                </a:ln>
                <a:solidFill>
                  <a:srgbClr val="434343"/>
                </a:solidFill>
                <a:effectLst/>
                <a:uLnTx/>
                <a:uFillTx/>
                <a:latin typeface="Calibri"/>
                <a:cs typeface="Calibri"/>
                <a:sym typeface="Arial"/>
              </a:rPr>
              <a:t>Incentivos o pagos en especie. </a:t>
            </a:r>
          </a:p>
        </p:txBody>
      </p:sp>
      <p:pic>
        <p:nvPicPr>
          <p:cNvPr id="12" name="Imagen 11" descr="RegionCentral-LogoFinalCMYK_Positiv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3" name="CuadroTexto 12"/>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algn="l" defTabSz="1068559" rtl="0" eaLnBrk="1" fontAlgn="auto" latinLnBrk="0" hangingPunct="1">
              <a:lnSpc>
                <a:spcPct val="9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EEEEEE">
                    <a:lumMod val="50000"/>
                  </a:srgbClr>
                </a:solidFill>
                <a:effectLst/>
                <a:uLnTx/>
                <a:uFillTx/>
                <a:latin typeface="Calibri"/>
                <a:ea typeface="+mn-ea"/>
                <a:cs typeface="Calibri"/>
                <a:sym typeface="Arial"/>
              </a:rPr>
              <a:t>Rendición de cuentas 2017</a:t>
            </a:r>
          </a:p>
        </p:txBody>
      </p:sp>
      <p:cxnSp>
        <p:nvCxnSpPr>
          <p:cNvPr id="14" name="Conector recto 13"/>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ángulo 14">
            <a:extLst>
              <a:ext uri="{FF2B5EF4-FFF2-40B4-BE49-F238E27FC236}">
                <a16:creationId xmlns:a16="http://schemas.microsoft.com/office/drawing/2014/main" id="{D9011F41-5DD1-41C1-800B-71034CF6BBC4}"/>
              </a:ext>
            </a:extLst>
          </p:cNvPr>
          <p:cNvSpPr/>
          <p:nvPr/>
        </p:nvSpPr>
        <p:spPr>
          <a:xfrm>
            <a:off x="72024" y="166915"/>
            <a:ext cx="5828355" cy="505416"/>
          </a:xfrm>
          <a:prstGeom prst="rect">
            <a:avLst/>
          </a:prstGeom>
        </p:spPr>
        <p:txBody>
          <a:bodyPr wrap="square" lIns="73808" tIns="36904" rIns="73808" bIns="36904">
            <a:spAutoFit/>
          </a:bodyPr>
          <a:lstStyle/>
          <a:p>
            <a:pPr marL="0" marR="0" lvl="0" indent="0" algn="l" defTabSz="40071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rgbClr val="002060"/>
                </a:solidFill>
                <a:effectLst/>
                <a:uLnTx/>
                <a:uFillTx/>
                <a:latin typeface="Calibri"/>
                <a:ea typeface="+mn-ea"/>
                <a:cs typeface="Arial"/>
                <a:sym typeface="Arial"/>
              </a:rPr>
              <a:t>PAGO POR SERVICIOS AMBIENTALES</a:t>
            </a:r>
            <a:endParaRPr kumimoji="0" lang="es-CO" sz="2800" b="0" i="0" u="none" strike="noStrike" kern="1200" cap="none" spc="0" normalizeH="0" baseline="0" noProof="0" dirty="0">
              <a:ln>
                <a:noFill/>
              </a:ln>
              <a:solidFill>
                <a:srgbClr val="002060"/>
              </a:solidFill>
              <a:effectLst/>
              <a:uLnTx/>
              <a:uFillTx/>
              <a:latin typeface="Calibri Light"/>
              <a:ea typeface="+mn-ea"/>
              <a:cs typeface="Calibri Light"/>
              <a:sym typeface="Arial"/>
            </a:endParaRPr>
          </a:p>
        </p:txBody>
      </p:sp>
      <p:sp>
        <p:nvSpPr>
          <p:cNvPr id="16" name="Rectángulo 15"/>
          <p:cNvSpPr/>
          <p:nvPr/>
        </p:nvSpPr>
        <p:spPr>
          <a:xfrm>
            <a:off x="0" y="198154"/>
            <a:ext cx="69117" cy="710790"/>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21" name="Conector recto 20">
            <a:extLst>
              <a:ext uri="{FF2B5EF4-FFF2-40B4-BE49-F238E27FC236}">
                <a16:creationId xmlns:a16="http://schemas.microsoft.com/office/drawing/2014/main" id="{C998A6D2-D295-4356-A0F6-87B2346E62D1}"/>
              </a:ext>
            </a:extLst>
          </p:cNvPr>
          <p:cNvCxnSpPr>
            <a:cxnSpLocks/>
          </p:cNvCxnSpPr>
          <p:nvPr/>
        </p:nvCxnSpPr>
        <p:spPr>
          <a:xfrm>
            <a:off x="3536055" y="1592794"/>
            <a:ext cx="0" cy="288197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22" name="Grupo 21">
            <a:extLst>
              <a:ext uri="{FF2B5EF4-FFF2-40B4-BE49-F238E27FC236}">
                <a16:creationId xmlns:a16="http://schemas.microsoft.com/office/drawing/2014/main" id="{4655A831-48AE-4D05-82BA-BB16974CCBC2}"/>
              </a:ext>
            </a:extLst>
          </p:cNvPr>
          <p:cNvGrpSpPr/>
          <p:nvPr/>
        </p:nvGrpSpPr>
        <p:grpSpPr>
          <a:xfrm>
            <a:off x="571870" y="1717123"/>
            <a:ext cx="2594370" cy="2420570"/>
            <a:chOff x="3055683" y="1006742"/>
            <a:chExt cx="5919948" cy="5672366"/>
          </a:xfrm>
        </p:grpSpPr>
        <p:pic>
          <p:nvPicPr>
            <p:cNvPr id="23" name="Imagen 22">
              <a:extLst>
                <a:ext uri="{FF2B5EF4-FFF2-40B4-BE49-F238E27FC236}">
                  <a16:creationId xmlns:a16="http://schemas.microsoft.com/office/drawing/2014/main" id="{74A3F52E-05A0-4488-861F-048816EA7E54}"/>
                </a:ext>
              </a:extLst>
            </p:cNvPr>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4538856" y="2360165"/>
              <a:ext cx="2989470" cy="2989470"/>
            </a:xfrm>
            <a:prstGeom prst="rect">
              <a:avLst/>
            </a:prstGeom>
          </p:spPr>
        </p:pic>
        <p:sp>
          <p:nvSpPr>
            <p:cNvPr id="24" name="Elipse 23">
              <a:extLst>
                <a:ext uri="{FF2B5EF4-FFF2-40B4-BE49-F238E27FC236}">
                  <a16:creationId xmlns:a16="http://schemas.microsoft.com/office/drawing/2014/main" id="{F42EF19D-2743-493B-8550-CE9DC9C55216}"/>
                </a:ext>
              </a:extLst>
            </p:cNvPr>
            <p:cNvSpPr/>
            <p:nvPr/>
          </p:nvSpPr>
          <p:spPr>
            <a:xfrm>
              <a:off x="6970091" y="1276900"/>
              <a:ext cx="821635" cy="821635"/>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0" cap="none" spc="0" normalizeH="0" baseline="0" noProof="0">
                <a:ln>
                  <a:noFill/>
                </a:ln>
                <a:solidFill>
                  <a:srgbClr val="000000"/>
                </a:solidFill>
                <a:effectLst/>
                <a:uLnTx/>
                <a:uFillTx/>
                <a:latin typeface="Arial"/>
                <a:ea typeface="+mn-ea"/>
                <a:cs typeface="+mn-cs"/>
                <a:sym typeface="Arial"/>
              </a:endParaRPr>
            </a:p>
          </p:txBody>
        </p:sp>
        <p:pic>
          <p:nvPicPr>
            <p:cNvPr id="25" name="Imagen 24">
              <a:extLst>
                <a:ext uri="{FF2B5EF4-FFF2-40B4-BE49-F238E27FC236}">
                  <a16:creationId xmlns:a16="http://schemas.microsoft.com/office/drawing/2014/main" id="{4407DF43-7CDA-4DE8-B1DB-C69569C67BB9}"/>
                </a:ext>
              </a:extLst>
            </p:cNvPr>
            <p:cNvPicPr>
              <a:picLocks noChangeAspect="1"/>
            </p:cNvPicPr>
            <p:nvPr/>
          </p:nvPicPr>
          <p:blipFill>
            <a:blip r:embed="rId7" cstate="screen">
              <a:grayscl/>
              <a:extLst>
                <a:ext uri="{BEBA8EAE-BF5A-486C-A8C5-ECC9F3942E4B}">
                  <a14:imgProps xmlns:a14="http://schemas.microsoft.com/office/drawing/2010/main">
                    <a14:imgLayer r:embed="rId8">
                      <a14:imgEffect>
                        <a14:backgroundRemoval t="0" b="100000" l="280" r="99720"/>
                      </a14:imgEffect>
                    </a14:imgLayer>
                  </a14:imgProps>
                </a:ext>
                <a:ext uri="{28A0092B-C50C-407E-A947-70E740481C1C}">
                  <a14:useLocalDpi xmlns:a14="http://schemas.microsoft.com/office/drawing/2010/main"/>
                </a:ext>
              </a:extLst>
            </a:blip>
            <a:stretch>
              <a:fillRect/>
            </a:stretch>
          </p:blipFill>
          <p:spPr>
            <a:xfrm>
              <a:off x="7045738" y="1392682"/>
              <a:ext cx="743226" cy="637051"/>
            </a:xfrm>
            <a:prstGeom prst="rect">
              <a:avLst/>
            </a:prstGeom>
          </p:spPr>
        </p:pic>
        <p:sp>
          <p:nvSpPr>
            <p:cNvPr id="26" name="Cheurón 12">
              <a:extLst>
                <a:ext uri="{FF2B5EF4-FFF2-40B4-BE49-F238E27FC236}">
                  <a16:creationId xmlns:a16="http://schemas.microsoft.com/office/drawing/2014/main" id="{B379CB3B-8CB0-4E6F-B931-3194AB04D8CB}"/>
                </a:ext>
              </a:extLst>
            </p:cNvPr>
            <p:cNvSpPr/>
            <p:nvPr/>
          </p:nvSpPr>
          <p:spPr>
            <a:xfrm rot="3705919">
              <a:off x="7908027" y="2196870"/>
              <a:ext cx="457633" cy="635529"/>
            </a:xfrm>
            <a:prstGeom prst="chevron">
              <a:avLst>
                <a:gd name="adj" fmla="val 597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7" name="Elipse 26">
              <a:extLst>
                <a:ext uri="{FF2B5EF4-FFF2-40B4-BE49-F238E27FC236}">
                  <a16:creationId xmlns:a16="http://schemas.microsoft.com/office/drawing/2014/main" id="{40FAA9DF-4945-4795-B79F-B8F507263E4E}"/>
                </a:ext>
              </a:extLst>
            </p:cNvPr>
            <p:cNvSpPr/>
            <p:nvPr/>
          </p:nvSpPr>
          <p:spPr>
            <a:xfrm>
              <a:off x="8153996" y="3413002"/>
              <a:ext cx="821635" cy="821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8" name="Imagen 27">
              <a:extLst>
                <a:ext uri="{FF2B5EF4-FFF2-40B4-BE49-F238E27FC236}">
                  <a16:creationId xmlns:a16="http://schemas.microsoft.com/office/drawing/2014/main" id="{89C8DB31-809B-449C-BEF1-EF331B0147E5}"/>
                </a:ext>
              </a:extLst>
            </p:cNvPr>
            <p:cNvPicPr>
              <a:picLocks noChangeAspect="1"/>
            </p:cNvPicPr>
            <p:nvPr/>
          </p:nvPicPr>
          <p:blipFill rotWithShape="1">
            <a:blip r:embed="rId9" cstate="screen">
              <a:grayscl/>
              <a:extLst>
                <a:ext uri="{BEBA8EAE-BF5A-486C-A8C5-ECC9F3942E4B}">
                  <a14:imgProps xmlns:a14="http://schemas.microsoft.com/office/drawing/2010/main">
                    <a14:imgLayer r:embed="rId10">
                      <a14:imgEffect>
                        <a14:backgroundRemoval t="472" b="100000" l="27667" r="100000"/>
                      </a14:imgEffect>
                      <a14:imgEffect>
                        <a14:colorTemperature colorTemp="2233"/>
                      </a14:imgEffect>
                      <a14:imgEffect>
                        <a14:saturation sat="114000"/>
                      </a14:imgEffect>
                    </a14:imgLayer>
                  </a14:imgProps>
                </a:ext>
                <a:ext uri="{28A0092B-C50C-407E-A947-70E740481C1C}">
                  <a14:useLocalDpi xmlns:a14="http://schemas.microsoft.com/office/drawing/2010/main"/>
                </a:ext>
              </a:extLst>
            </a:blip>
            <a:srcRect l="26812"/>
            <a:stretch/>
          </p:blipFill>
          <p:spPr>
            <a:xfrm>
              <a:off x="8275546" y="3563830"/>
              <a:ext cx="578534" cy="558600"/>
            </a:xfrm>
            <a:prstGeom prst="rect">
              <a:avLst/>
            </a:prstGeom>
          </p:spPr>
        </p:pic>
        <p:sp>
          <p:nvSpPr>
            <p:cNvPr id="29" name="Cheurón 16">
              <a:extLst>
                <a:ext uri="{FF2B5EF4-FFF2-40B4-BE49-F238E27FC236}">
                  <a16:creationId xmlns:a16="http://schemas.microsoft.com/office/drawing/2014/main" id="{525113ED-A7B6-4083-89E7-AB89775E992E}"/>
                </a:ext>
              </a:extLst>
            </p:cNvPr>
            <p:cNvSpPr/>
            <p:nvPr/>
          </p:nvSpPr>
          <p:spPr>
            <a:xfrm rot="7469867">
              <a:off x="7997459" y="4694414"/>
              <a:ext cx="457633" cy="635529"/>
            </a:xfrm>
            <a:prstGeom prst="chevron">
              <a:avLst>
                <a:gd name="adj" fmla="val 597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0" name="Elipse 29">
              <a:extLst>
                <a:ext uri="{FF2B5EF4-FFF2-40B4-BE49-F238E27FC236}">
                  <a16:creationId xmlns:a16="http://schemas.microsoft.com/office/drawing/2014/main" id="{54E7C9AC-2DE0-49C6-BADE-8721137B8C08}"/>
                </a:ext>
              </a:extLst>
            </p:cNvPr>
            <p:cNvSpPr/>
            <p:nvPr/>
          </p:nvSpPr>
          <p:spPr>
            <a:xfrm>
              <a:off x="6927003" y="5603548"/>
              <a:ext cx="821635" cy="82163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Cheurón 24">
              <a:extLst>
                <a:ext uri="{FF2B5EF4-FFF2-40B4-BE49-F238E27FC236}">
                  <a16:creationId xmlns:a16="http://schemas.microsoft.com/office/drawing/2014/main" id="{DE979088-5DED-4724-B9F4-66B58F011B1B}"/>
                </a:ext>
              </a:extLst>
            </p:cNvPr>
            <p:cNvSpPr/>
            <p:nvPr/>
          </p:nvSpPr>
          <p:spPr>
            <a:xfrm rot="10623444">
              <a:off x="5876425" y="6043579"/>
              <a:ext cx="457633" cy="635529"/>
            </a:xfrm>
            <a:prstGeom prst="chevron">
              <a:avLst>
                <a:gd name="adj" fmla="val 597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2" name="Elipse 31">
              <a:extLst>
                <a:ext uri="{FF2B5EF4-FFF2-40B4-BE49-F238E27FC236}">
                  <a16:creationId xmlns:a16="http://schemas.microsoft.com/office/drawing/2014/main" id="{EE956B32-E267-4973-90C4-CE65B5A54FDC}"/>
                </a:ext>
              </a:extLst>
            </p:cNvPr>
            <p:cNvSpPr/>
            <p:nvPr/>
          </p:nvSpPr>
          <p:spPr>
            <a:xfrm>
              <a:off x="4263316" y="5603548"/>
              <a:ext cx="821635" cy="82163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3" name="Imagen 32">
              <a:extLst>
                <a:ext uri="{FF2B5EF4-FFF2-40B4-BE49-F238E27FC236}">
                  <a16:creationId xmlns:a16="http://schemas.microsoft.com/office/drawing/2014/main" id="{C996AAB4-FF62-41B3-A10C-65081770B495}"/>
                </a:ext>
              </a:extLst>
            </p:cNvPr>
            <p:cNvPicPr>
              <a:picLocks noChangeAspect="1"/>
            </p:cNvPicPr>
            <p:nvPr/>
          </p:nvPicPr>
          <p:blipFill>
            <a:blip r:embed="rId11" cstate="screen">
              <a:grayscl/>
              <a:extLst>
                <a:ext uri="{28A0092B-C50C-407E-A947-70E740481C1C}">
                  <a14:useLocalDpi xmlns:a14="http://schemas.microsoft.com/office/drawing/2010/main"/>
                </a:ext>
              </a:extLst>
            </a:blip>
            <a:stretch>
              <a:fillRect/>
            </a:stretch>
          </p:blipFill>
          <p:spPr>
            <a:xfrm>
              <a:off x="4424433" y="5768176"/>
              <a:ext cx="504687" cy="492377"/>
            </a:xfrm>
            <a:prstGeom prst="rect">
              <a:avLst/>
            </a:prstGeom>
          </p:spPr>
        </p:pic>
        <p:pic>
          <p:nvPicPr>
            <p:cNvPr id="35" name="Imagen 34">
              <a:extLst>
                <a:ext uri="{FF2B5EF4-FFF2-40B4-BE49-F238E27FC236}">
                  <a16:creationId xmlns:a16="http://schemas.microsoft.com/office/drawing/2014/main" id="{57FC0310-F18F-4770-A9E0-BB7FC01167E0}"/>
                </a:ext>
              </a:extLst>
            </p:cNvPr>
            <p:cNvPicPr>
              <a:picLocks noChangeAspect="1"/>
            </p:cNvPicPr>
            <p:nvPr/>
          </p:nvPicPr>
          <p:blipFill>
            <a:blip r:embed="rId12" cstate="screen">
              <a:grayscl/>
              <a:extLst>
                <a:ext uri="{28A0092B-C50C-407E-A947-70E740481C1C}">
                  <a14:useLocalDpi xmlns:a14="http://schemas.microsoft.com/office/drawing/2010/main"/>
                </a:ext>
              </a:extLst>
            </a:blip>
            <a:stretch>
              <a:fillRect/>
            </a:stretch>
          </p:blipFill>
          <p:spPr>
            <a:xfrm>
              <a:off x="7058238" y="5706757"/>
              <a:ext cx="559164" cy="559164"/>
            </a:xfrm>
            <a:prstGeom prst="rect">
              <a:avLst/>
            </a:prstGeom>
          </p:spPr>
        </p:pic>
        <p:sp>
          <p:nvSpPr>
            <p:cNvPr id="36" name="Cheurón 32">
              <a:extLst>
                <a:ext uri="{FF2B5EF4-FFF2-40B4-BE49-F238E27FC236}">
                  <a16:creationId xmlns:a16="http://schemas.microsoft.com/office/drawing/2014/main" id="{13B83153-9DB6-452E-91A6-1F388CE49424}"/>
                </a:ext>
              </a:extLst>
            </p:cNvPr>
            <p:cNvSpPr/>
            <p:nvPr/>
          </p:nvSpPr>
          <p:spPr>
            <a:xfrm rot="14444990">
              <a:off x="3648502" y="4840175"/>
              <a:ext cx="457633" cy="635529"/>
            </a:xfrm>
            <a:prstGeom prst="chevron">
              <a:avLst>
                <a:gd name="adj" fmla="val 597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7" name="Elipse 36">
              <a:extLst>
                <a:ext uri="{FF2B5EF4-FFF2-40B4-BE49-F238E27FC236}">
                  <a16:creationId xmlns:a16="http://schemas.microsoft.com/office/drawing/2014/main" id="{B3045956-5A03-46F2-BA0E-0987C3444238}"/>
                </a:ext>
              </a:extLst>
            </p:cNvPr>
            <p:cNvSpPr/>
            <p:nvPr/>
          </p:nvSpPr>
          <p:spPr>
            <a:xfrm>
              <a:off x="3055683" y="3413002"/>
              <a:ext cx="821635" cy="821635"/>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0" cap="none" spc="0" normalizeH="0" baseline="0" noProof="0">
                <a:ln>
                  <a:noFill/>
                </a:ln>
                <a:solidFill>
                  <a:srgbClr val="000000"/>
                </a:solidFill>
                <a:effectLst/>
                <a:uLnTx/>
                <a:uFillTx/>
                <a:latin typeface="Arial"/>
                <a:ea typeface="+mn-ea"/>
                <a:cs typeface="+mn-cs"/>
                <a:sym typeface="Arial"/>
              </a:endParaRPr>
            </a:p>
          </p:txBody>
        </p:sp>
        <p:pic>
          <p:nvPicPr>
            <p:cNvPr id="38" name="Imagen 37">
              <a:extLst>
                <a:ext uri="{FF2B5EF4-FFF2-40B4-BE49-F238E27FC236}">
                  <a16:creationId xmlns:a16="http://schemas.microsoft.com/office/drawing/2014/main" id="{AD51EAD2-16E9-4E15-B025-D37335A0AEAE}"/>
                </a:ext>
              </a:extLst>
            </p:cNvPr>
            <p:cNvPicPr>
              <a:picLocks noChangeAspect="1"/>
            </p:cNvPicPr>
            <p:nvPr/>
          </p:nvPicPr>
          <p:blipFill>
            <a:blip r:embed="rId13" cstate="screen">
              <a:grayscl/>
              <a:extLst>
                <a:ext uri="{BEBA8EAE-BF5A-486C-A8C5-ECC9F3942E4B}">
                  <a14:imgProps xmlns:a14="http://schemas.microsoft.com/office/drawing/2010/main">
                    <a14:imgLayer r:embed="rId14">
                      <a14:imgEffect>
                        <a14:colorTemperature colorTemp="10387"/>
                      </a14:imgEffect>
                      <a14:imgEffect>
                        <a14:saturation sat="33000"/>
                      </a14:imgEffect>
                    </a14:imgLayer>
                  </a14:imgProps>
                </a:ext>
                <a:ext uri="{28A0092B-C50C-407E-A947-70E740481C1C}">
                  <a14:useLocalDpi xmlns:a14="http://schemas.microsoft.com/office/drawing/2010/main"/>
                </a:ext>
              </a:extLst>
            </a:blip>
            <a:stretch>
              <a:fillRect/>
            </a:stretch>
          </p:blipFill>
          <p:spPr>
            <a:xfrm>
              <a:off x="3163425" y="3525342"/>
              <a:ext cx="566853" cy="566853"/>
            </a:xfrm>
            <a:prstGeom prst="rect">
              <a:avLst/>
            </a:prstGeom>
          </p:spPr>
        </p:pic>
        <p:sp>
          <p:nvSpPr>
            <p:cNvPr id="39" name="Cheurón 27">
              <a:extLst>
                <a:ext uri="{FF2B5EF4-FFF2-40B4-BE49-F238E27FC236}">
                  <a16:creationId xmlns:a16="http://schemas.microsoft.com/office/drawing/2014/main" id="{75FB3444-E85C-4D9E-B36F-0E230ED2CB13}"/>
                </a:ext>
              </a:extLst>
            </p:cNvPr>
            <p:cNvSpPr/>
            <p:nvPr/>
          </p:nvSpPr>
          <p:spPr>
            <a:xfrm rot="18443113">
              <a:off x="3585829" y="2348869"/>
              <a:ext cx="457633" cy="635529"/>
            </a:xfrm>
            <a:prstGeom prst="chevron">
              <a:avLst>
                <a:gd name="adj" fmla="val 597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40" name="Elipse 39">
              <a:extLst>
                <a:ext uri="{FF2B5EF4-FFF2-40B4-BE49-F238E27FC236}">
                  <a16:creationId xmlns:a16="http://schemas.microsoft.com/office/drawing/2014/main" id="{724A828B-DBDF-4AC2-BB86-5566451A6149}"/>
                </a:ext>
              </a:extLst>
            </p:cNvPr>
            <p:cNvSpPr/>
            <p:nvPr/>
          </p:nvSpPr>
          <p:spPr>
            <a:xfrm>
              <a:off x="4267713" y="1222347"/>
              <a:ext cx="821635" cy="82163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1" name="Imagen 40">
              <a:extLst>
                <a:ext uri="{FF2B5EF4-FFF2-40B4-BE49-F238E27FC236}">
                  <a16:creationId xmlns:a16="http://schemas.microsoft.com/office/drawing/2014/main" id="{F33CEC46-69CD-4237-8783-154961B416EB}"/>
                </a:ext>
              </a:extLst>
            </p:cNvPr>
            <p:cNvPicPr>
              <a:picLocks noChangeAspect="1"/>
            </p:cNvPicPr>
            <p:nvPr/>
          </p:nvPicPr>
          <p:blipFill>
            <a:blip r:embed="rId15" cstate="screen">
              <a:duotone>
                <a:schemeClr val="accent2">
                  <a:shade val="45000"/>
                  <a:satMod val="135000"/>
                </a:schemeClr>
                <a:prstClr val="white"/>
              </a:duotone>
              <a:extLst>
                <a:ext uri="{BEBA8EAE-BF5A-486C-A8C5-ECC9F3942E4B}">
                  <a14:imgProps xmlns:a14="http://schemas.microsoft.com/office/drawing/2010/main">
                    <a14:imgLayer r:embed="rId16">
                      <a14:imgEffect>
                        <a14:backgroundRemoval t="664" b="92699" l="13966" r="87069">
                          <a14:foregroundMark x1="43103" y1="26327" x2="43103" y2="26327"/>
                          <a14:foregroundMark x1="41552" y1="22566" x2="41552" y2="22566"/>
                          <a14:foregroundMark x1="35862" y1="24779" x2="35862" y2="24779"/>
                        </a14:backgroundRemoval>
                      </a14:imgEffect>
                      <a14:imgEffect>
                        <a14:saturation sat="0"/>
                      </a14:imgEffect>
                    </a14:imgLayer>
                  </a14:imgProps>
                </a:ext>
                <a:ext uri="{28A0092B-C50C-407E-A947-70E740481C1C}">
                  <a14:useLocalDpi xmlns:a14="http://schemas.microsoft.com/office/drawing/2010/main"/>
                </a:ext>
              </a:extLst>
            </a:blip>
            <a:stretch>
              <a:fillRect/>
            </a:stretch>
          </p:blipFill>
          <p:spPr>
            <a:xfrm>
              <a:off x="4239919" y="1317836"/>
              <a:ext cx="868427" cy="676774"/>
            </a:xfrm>
            <a:prstGeom prst="rect">
              <a:avLst/>
            </a:prstGeom>
          </p:spPr>
        </p:pic>
        <p:cxnSp>
          <p:nvCxnSpPr>
            <p:cNvPr id="42" name="Conector recto 41">
              <a:extLst>
                <a:ext uri="{FF2B5EF4-FFF2-40B4-BE49-F238E27FC236}">
                  <a16:creationId xmlns:a16="http://schemas.microsoft.com/office/drawing/2014/main" id="{D091703F-E646-4D99-B6C6-75CDC517D715}"/>
                </a:ext>
              </a:extLst>
            </p:cNvPr>
            <p:cNvCxnSpPr/>
            <p:nvPr/>
          </p:nvCxnSpPr>
          <p:spPr>
            <a:xfrm>
              <a:off x="6016486" y="1006742"/>
              <a:ext cx="0" cy="62642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Rectángulo 42">
            <a:extLst>
              <a:ext uri="{FF2B5EF4-FFF2-40B4-BE49-F238E27FC236}">
                <a16:creationId xmlns:a16="http://schemas.microsoft.com/office/drawing/2014/main" id="{90175E4F-1EA4-4BB2-9C81-134D99B0D2D4}"/>
              </a:ext>
            </a:extLst>
          </p:cNvPr>
          <p:cNvSpPr/>
          <p:nvPr/>
        </p:nvSpPr>
        <p:spPr>
          <a:xfrm>
            <a:off x="3682201" y="878824"/>
            <a:ext cx="2943688" cy="338554"/>
          </a:xfrm>
          <a:prstGeom prst="rect">
            <a:avLst/>
          </a:prstGeom>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srgbClr val="000066"/>
                </a:solidFill>
                <a:effectLst/>
                <a:uLnTx/>
                <a:uFillTx/>
                <a:latin typeface="Calibri"/>
                <a:cs typeface="Calibri"/>
                <a:sym typeface="Arial"/>
              </a:rPr>
              <a:t>PRINCIPALES LOGROS</a:t>
            </a:r>
          </a:p>
        </p:txBody>
      </p:sp>
      <p:sp>
        <p:nvSpPr>
          <p:cNvPr id="4" name="Elipse 3">
            <a:extLst>
              <a:ext uri="{FF2B5EF4-FFF2-40B4-BE49-F238E27FC236}">
                <a16:creationId xmlns:a16="http://schemas.microsoft.com/office/drawing/2014/main" id="{B6D5F126-B39C-4CB3-B2DE-EAD7499FE681}"/>
              </a:ext>
            </a:extLst>
          </p:cNvPr>
          <p:cNvSpPr/>
          <p:nvPr/>
        </p:nvSpPr>
        <p:spPr>
          <a:xfrm>
            <a:off x="1090852" y="2246788"/>
            <a:ext cx="1480153" cy="13875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5" name="Rectángulo 44">
            <a:extLst>
              <a:ext uri="{FF2B5EF4-FFF2-40B4-BE49-F238E27FC236}">
                <a16:creationId xmlns:a16="http://schemas.microsoft.com/office/drawing/2014/main" id="{D6093775-762F-4EEA-99D2-17D5B49055BB}"/>
              </a:ext>
            </a:extLst>
          </p:cNvPr>
          <p:cNvSpPr/>
          <p:nvPr/>
        </p:nvSpPr>
        <p:spPr>
          <a:xfrm>
            <a:off x="999304" y="2162634"/>
            <a:ext cx="2943688" cy="1323439"/>
          </a:xfrm>
          <a:prstGeom prst="rect">
            <a:avLst/>
          </a:prstGeom>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CO" sz="8000" b="1" i="0" u="none" strike="noStrike" kern="0" cap="none" spc="0" normalizeH="0" baseline="0" noProof="0" dirty="0">
                <a:ln>
                  <a:noFill/>
                </a:ln>
                <a:solidFill>
                  <a:srgbClr val="000066"/>
                </a:solidFill>
                <a:effectLst/>
                <a:uLnTx/>
                <a:uFillTx/>
                <a:latin typeface="Calibri"/>
                <a:cs typeface="Calibri"/>
                <a:sym typeface="Arial"/>
              </a:rPr>
              <a:t>PSA</a:t>
            </a:r>
          </a:p>
        </p:txBody>
      </p:sp>
    </p:spTree>
    <p:extLst>
      <p:ext uri="{BB962C8B-B14F-4D97-AF65-F5344CB8AC3E}">
        <p14:creationId xmlns:p14="http://schemas.microsoft.com/office/powerpoint/2010/main" val="1693410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111"/>
        <p:cNvGrpSpPr/>
        <p:nvPr/>
      </p:nvGrpSpPr>
      <p:grpSpPr>
        <a:xfrm>
          <a:off x="0" y="0"/>
          <a:ext cx="0" cy="0"/>
          <a:chOff x="0" y="0"/>
          <a:chExt cx="0" cy="0"/>
        </a:xfrm>
      </p:grpSpPr>
      <p:sp>
        <p:nvSpPr>
          <p:cNvPr id="112" name="Shape 112"/>
          <p:cNvSpPr txBox="1"/>
          <p:nvPr/>
        </p:nvSpPr>
        <p:spPr>
          <a:xfrm>
            <a:off x="186598" y="2392318"/>
            <a:ext cx="2580273" cy="732000"/>
          </a:xfrm>
          <a:prstGeom prst="rect">
            <a:avLst/>
          </a:prstGeom>
          <a:noFill/>
          <a:ln>
            <a:noFill/>
          </a:ln>
        </p:spPr>
        <p:txBody>
          <a:bodyPr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s-CO" sz="2000" i="0" u="none" strike="noStrike" kern="0" cap="none" spc="0" normalizeH="0" baseline="0" noProof="0" dirty="0">
                <a:ln>
                  <a:noFill/>
                </a:ln>
                <a:solidFill>
                  <a:schemeClr val="bg2">
                    <a:lumMod val="75000"/>
                  </a:schemeClr>
                </a:solidFill>
                <a:effectLst/>
                <a:uLnTx/>
                <a:uFillTx/>
                <a:latin typeface="Calibri"/>
                <a:ea typeface="Roboto"/>
                <a:cs typeface="Calibri"/>
                <a:sym typeface="Roboto"/>
              </a:rPr>
              <a:t>(Modifica la LOOT, Ley 1454 de 2011)</a:t>
            </a:r>
            <a:endParaRPr kumimoji="0" lang="es" sz="2000" i="0" u="none" strike="noStrike" kern="0" cap="none" spc="0" normalizeH="0" baseline="0" noProof="0" dirty="0">
              <a:ln>
                <a:noFill/>
              </a:ln>
              <a:solidFill>
                <a:schemeClr val="bg2">
                  <a:lumMod val="75000"/>
                </a:schemeClr>
              </a:solidFill>
              <a:effectLst/>
              <a:uLnTx/>
              <a:uFillTx/>
              <a:latin typeface="Calibri"/>
              <a:ea typeface="Roboto"/>
              <a:cs typeface="Calibri"/>
              <a:sym typeface="Roboto"/>
            </a:endParaRPr>
          </a:p>
        </p:txBody>
      </p:sp>
      <p:sp>
        <p:nvSpPr>
          <p:cNvPr id="114" name="Shape 114"/>
          <p:cNvSpPr txBox="1"/>
          <p:nvPr/>
        </p:nvSpPr>
        <p:spPr>
          <a:xfrm>
            <a:off x="3840760" y="4730077"/>
            <a:ext cx="1078800" cy="334800"/>
          </a:xfrm>
          <a:prstGeom prst="rect">
            <a:avLst/>
          </a:prstGeom>
          <a:noFill/>
          <a:ln>
            <a:noFill/>
          </a:ln>
        </p:spPr>
        <p:txBody>
          <a:bodyPr wrap="square" lIns="91425" tIns="45700" rIns="91425" bIns="45700" anchor="b" anchorCtr="0">
            <a:noAutofit/>
          </a:bodyPr>
          <a:lstStyle/>
          <a:p>
            <a:pPr marL="0" marR="0" lvl="0" indent="-69850" algn="l" defTabSz="914400" rtl="0" eaLnBrk="1" fontAlgn="auto" latinLnBrk="0" hangingPunct="1">
              <a:lnSpc>
                <a:spcPct val="100000"/>
              </a:lnSpc>
              <a:spcBef>
                <a:spcPts val="0"/>
              </a:spcBef>
              <a:spcAft>
                <a:spcPts val="0"/>
              </a:spcAft>
              <a:buClr>
                <a:srgbClr val="000000"/>
              </a:buClr>
              <a:buSzPct val="45833"/>
              <a:buFont typeface="Arial"/>
              <a:buNone/>
              <a:tabLst/>
              <a:defRPr/>
            </a:pPr>
            <a:endParaRPr kumimoji="0" lang="es" sz="2400" b="1" i="0" u="none" strike="noStrike" kern="0" cap="none" spc="0" normalizeH="0" baseline="0" noProof="0" dirty="0">
              <a:ln>
                <a:noFill/>
              </a:ln>
              <a:solidFill>
                <a:srgbClr val="162365"/>
              </a:solidFill>
              <a:effectLst/>
              <a:uLnTx/>
              <a:uFillTx/>
              <a:latin typeface="Calibri"/>
              <a:ea typeface="Roboto"/>
              <a:cs typeface="Calibri"/>
              <a:sym typeface="Roboto"/>
            </a:endParaRPr>
          </a:p>
        </p:txBody>
      </p:sp>
      <p:cxnSp>
        <p:nvCxnSpPr>
          <p:cNvPr id="3" name="Conector recto 2"/>
          <p:cNvCxnSpPr>
            <a:cxnSpLocks/>
          </p:cNvCxnSpPr>
          <p:nvPr/>
        </p:nvCxnSpPr>
        <p:spPr>
          <a:xfrm>
            <a:off x="3238848" y="1405266"/>
            <a:ext cx="0" cy="2885006"/>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6" name="Rectángulo 25">
            <a:extLst>
              <a:ext uri="{FF2B5EF4-FFF2-40B4-BE49-F238E27FC236}">
                <a16:creationId xmlns:a16="http://schemas.microsoft.com/office/drawing/2014/main" id="{2DD97996-A384-4CEE-9888-C796ED88F327}"/>
              </a:ext>
            </a:extLst>
          </p:cNvPr>
          <p:cNvSpPr/>
          <p:nvPr/>
        </p:nvSpPr>
        <p:spPr>
          <a:xfrm>
            <a:off x="10922000" y="918491"/>
            <a:ext cx="12522200" cy="1176885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 name="Imagen 9"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1" name="CuadroTexto 10"/>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de cuentas 2017</a:t>
            </a:r>
          </a:p>
        </p:txBody>
      </p:sp>
      <p:cxnSp>
        <p:nvCxnSpPr>
          <p:cNvPr id="12" name="Conector recto 11"/>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ángulo 12"/>
          <p:cNvSpPr/>
          <p:nvPr/>
        </p:nvSpPr>
        <p:spPr>
          <a:xfrm>
            <a:off x="0" y="159078"/>
            <a:ext cx="69117" cy="1091978"/>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Shape 112"/>
          <p:cNvSpPr txBox="1"/>
          <p:nvPr/>
        </p:nvSpPr>
        <p:spPr>
          <a:xfrm>
            <a:off x="89382" y="133161"/>
            <a:ext cx="3062630" cy="1091978"/>
          </a:xfrm>
          <a:prstGeom prst="rect">
            <a:avLst/>
          </a:prstGeom>
          <a:noFill/>
          <a:ln>
            <a:noFill/>
          </a:ln>
        </p:spPr>
        <p:txBody>
          <a:bodyPr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s-CO" sz="2800" u="none" strike="noStrike" kern="0" cap="none" spc="0" normalizeH="0" baseline="0" noProof="0" dirty="0">
                <a:ln>
                  <a:noFill/>
                </a:ln>
                <a:solidFill>
                  <a:srgbClr val="000066"/>
                </a:solidFill>
                <a:effectLst/>
                <a:uLnTx/>
                <a:uFillTx/>
                <a:latin typeface="Calibri Light"/>
                <a:ea typeface="Roboto"/>
                <a:cs typeface="Calibri Light"/>
                <a:sym typeface="Roboto"/>
              </a:rPr>
              <a:t>PROYECTO DE LEY </a:t>
            </a:r>
            <a:r>
              <a:rPr kumimoji="0" lang="es-CO" sz="2800" b="1" i="0" u="none" strike="noStrike" kern="0" cap="none" spc="0" normalizeH="0" baseline="0" noProof="0" dirty="0">
                <a:ln>
                  <a:noFill/>
                </a:ln>
                <a:solidFill>
                  <a:srgbClr val="000066"/>
                </a:solidFill>
                <a:effectLst/>
                <a:uLnTx/>
                <a:uFillTx/>
                <a:latin typeface="Calibri"/>
                <a:ea typeface="Roboto"/>
                <a:cs typeface="Calibri"/>
                <a:sym typeface="Roboto"/>
              </a:rPr>
              <a:t>FORTALECIMIENTO DE REGIONES</a:t>
            </a:r>
          </a:p>
        </p:txBody>
      </p:sp>
      <p:sp>
        <p:nvSpPr>
          <p:cNvPr id="15" name="Rectángulo 14">
            <a:extLst>
              <a:ext uri="{FF2B5EF4-FFF2-40B4-BE49-F238E27FC236}">
                <a16:creationId xmlns:a16="http://schemas.microsoft.com/office/drawing/2014/main" id="{A026ED91-ACAC-4734-A742-3CA9312879E2}"/>
              </a:ext>
            </a:extLst>
          </p:cNvPr>
          <p:cNvSpPr/>
          <p:nvPr/>
        </p:nvSpPr>
        <p:spPr>
          <a:xfrm>
            <a:off x="3502453" y="1714081"/>
            <a:ext cx="5493259" cy="2400657"/>
          </a:xfrm>
          <a:prstGeom prst="rect">
            <a:avLst/>
          </a:prstGeom>
          <a:effectLst/>
        </p:spPr>
        <p:txBody>
          <a:bodyPr wrap="square">
            <a:spAutoFit/>
          </a:bodyPr>
          <a:lstStyle/>
          <a:p>
            <a:pPr marL="0" marR="0" lvl="0" indent="0" algn="l" defTabSz="914400" rtl="0" eaLnBrk="1" fontAlgn="auto" latinLnBrk="0" hangingPunct="1">
              <a:lnSpc>
                <a:spcPct val="100000"/>
              </a:lnSpc>
              <a:spcBef>
                <a:spcPts val="0"/>
              </a:spcBef>
              <a:spcAft>
                <a:spcPts val="0"/>
              </a:spcAft>
              <a:buClr>
                <a:srgbClr val="EA0064"/>
              </a:buClr>
              <a:buSzTx/>
              <a:buFontTx/>
              <a:buNone/>
              <a:tabLst/>
              <a:defRPr/>
            </a:pPr>
            <a:r>
              <a:rPr kumimoji="0" lang="es-ES" sz="1500" b="1" i="0" u="none" strike="noStrike" kern="0" cap="none" spc="0" normalizeH="0" baseline="0" noProof="0" dirty="0">
                <a:ln>
                  <a:noFill/>
                </a:ln>
                <a:solidFill>
                  <a:srgbClr val="D4001E"/>
                </a:solidFill>
                <a:effectLst/>
                <a:uLnTx/>
                <a:uFillTx/>
                <a:latin typeface="Myriad Pro"/>
                <a:cs typeface="Myriad Pro"/>
                <a:sym typeface="Arial"/>
              </a:rPr>
              <a:t>2. </a:t>
            </a:r>
            <a:r>
              <a:rPr kumimoji="0" lang="es-ES" sz="1500" b="0" i="0" u="none" strike="noStrike" kern="0" cap="none" spc="0" normalizeH="0" baseline="0" noProof="0" dirty="0">
                <a:ln>
                  <a:noFill/>
                </a:ln>
                <a:solidFill>
                  <a:srgbClr val="434343"/>
                </a:solidFill>
                <a:effectLst/>
                <a:uLnTx/>
                <a:uFillTx/>
                <a:latin typeface="Myriad Pro"/>
                <a:cs typeface="Myriad Pro"/>
                <a:sym typeface="Arial"/>
              </a:rPr>
              <a:t>Reglamentación de las Regiones Entidad Territorial -</a:t>
            </a:r>
            <a:r>
              <a:rPr kumimoji="0" lang="es-ES" sz="1500" b="1" i="0" u="none" strike="noStrike" kern="0" cap="none" spc="0" normalizeH="0" baseline="0" noProof="0" dirty="0">
                <a:ln>
                  <a:noFill/>
                </a:ln>
                <a:solidFill>
                  <a:srgbClr val="434343"/>
                </a:solidFill>
                <a:effectLst/>
                <a:uLnTx/>
                <a:uFillTx/>
                <a:latin typeface="Myriad Pro"/>
                <a:cs typeface="Myriad Pro"/>
                <a:sym typeface="Arial"/>
              </a:rPr>
              <a:t>RET</a:t>
            </a:r>
            <a:r>
              <a:rPr kumimoji="0" lang="es-ES" sz="1500" b="0" i="0" u="none" strike="noStrike" kern="0" cap="none" spc="0" normalizeH="0" baseline="0" noProof="0" dirty="0">
                <a:ln>
                  <a:noFill/>
                </a:ln>
                <a:solidFill>
                  <a:srgbClr val="434343"/>
                </a:solidFill>
                <a:effectLst/>
                <a:uLnTx/>
                <a:uFillTx/>
                <a:latin typeface="Myriad Pro"/>
                <a:cs typeface="Myriad Pro"/>
                <a:sym typeface="Arial"/>
              </a:rPr>
              <a:t>-(art 306 de la Constitución Política).</a:t>
            </a:r>
          </a:p>
          <a:p>
            <a:pPr marL="0" marR="0" lvl="0" indent="0" algn="l" defTabSz="914400" rtl="0" eaLnBrk="1" fontAlgn="auto" latinLnBrk="0" hangingPunct="1">
              <a:lnSpc>
                <a:spcPct val="100000"/>
              </a:lnSpc>
              <a:spcBef>
                <a:spcPts val="0"/>
              </a:spcBef>
              <a:spcAft>
                <a:spcPts val="0"/>
              </a:spcAft>
              <a:buClr>
                <a:srgbClr val="EA0064"/>
              </a:buClr>
              <a:buSzTx/>
              <a:buFontTx/>
              <a:buNone/>
              <a:tabLst/>
              <a:defRPr/>
            </a:pPr>
            <a:endParaRPr kumimoji="0" lang="es-ES" sz="1500" b="0" i="0" u="none" strike="noStrike" kern="0" cap="none" spc="0" normalizeH="0" baseline="0" noProof="0" dirty="0">
              <a:ln>
                <a:noFill/>
              </a:ln>
              <a:solidFill>
                <a:srgbClr val="434343"/>
              </a:solidFill>
              <a:effectLst/>
              <a:uLnTx/>
              <a:uFillTx/>
              <a:latin typeface="Myriad Pro"/>
              <a:cs typeface="Myriad Pro"/>
              <a:sym typeface="Arial"/>
            </a:endParaRPr>
          </a:p>
          <a:p>
            <a:pPr marL="342900" marR="0" lvl="0" indent="-342900" algn="l" defTabSz="914400" rtl="0" eaLnBrk="1" fontAlgn="auto" latinLnBrk="0" hangingPunct="1">
              <a:lnSpc>
                <a:spcPct val="100000"/>
              </a:lnSpc>
              <a:spcBef>
                <a:spcPts val="0"/>
              </a:spcBef>
              <a:spcAft>
                <a:spcPts val="0"/>
              </a:spcAft>
              <a:buClr>
                <a:srgbClr val="D4001E"/>
              </a:buClr>
              <a:buSzTx/>
              <a:buFont typeface="Arial"/>
              <a:buChar char="•"/>
              <a:tabLst/>
              <a:defRPr/>
            </a:pPr>
            <a:r>
              <a:rPr kumimoji="0" lang="es-ES" sz="1500" b="0" i="0" u="none" strike="noStrike" kern="0" cap="none" spc="0" normalizeH="0" baseline="0" noProof="0" dirty="0">
                <a:ln>
                  <a:noFill/>
                </a:ln>
                <a:solidFill>
                  <a:srgbClr val="434343"/>
                </a:solidFill>
                <a:effectLst/>
                <a:uLnTx/>
                <a:uFillTx/>
                <a:latin typeface="Myriad Pro"/>
                <a:cs typeface="Myriad Pro"/>
                <a:sym typeface="Arial"/>
              </a:rPr>
              <a:t>Requisitos para pasar de RAP  a RET (funcionar 1 año como RAP, solicitud de los asociados previa ordenanza que los autoriza  -acuerdo para el caso de Bogotá-, concepto previo COT Senado, referendo, creación por Ley de la RET)</a:t>
            </a:r>
          </a:p>
          <a:p>
            <a:pPr marL="342900" marR="0" lvl="0" indent="-342900" algn="l" defTabSz="914400" rtl="0" eaLnBrk="1" fontAlgn="auto" latinLnBrk="0" hangingPunct="1">
              <a:lnSpc>
                <a:spcPct val="100000"/>
              </a:lnSpc>
              <a:spcBef>
                <a:spcPts val="0"/>
              </a:spcBef>
              <a:spcAft>
                <a:spcPts val="0"/>
              </a:spcAft>
              <a:buClr>
                <a:srgbClr val="D4001E"/>
              </a:buClr>
              <a:buSzTx/>
              <a:buFont typeface="Arial"/>
              <a:buChar char="•"/>
              <a:tabLst/>
              <a:defRPr/>
            </a:pPr>
            <a:r>
              <a:rPr kumimoji="0" lang="es-ES" sz="1500" b="0" i="0" u="none" strike="noStrike" kern="0" cap="none" spc="0" normalizeH="0" baseline="0" noProof="0" dirty="0">
                <a:ln>
                  <a:noFill/>
                </a:ln>
                <a:solidFill>
                  <a:srgbClr val="434343"/>
                </a:solidFill>
                <a:effectLst/>
                <a:uLnTx/>
                <a:uFillTx/>
                <a:latin typeface="Myriad Pro"/>
                <a:cs typeface="Myriad Pro"/>
                <a:sym typeface="Arial"/>
              </a:rPr>
              <a:t>Gobernadores y Asambleas Regionales.</a:t>
            </a:r>
          </a:p>
          <a:p>
            <a:pPr marL="342900" marR="0" lvl="0" indent="-342900" algn="l" defTabSz="914400" rtl="0" eaLnBrk="1" fontAlgn="auto" latinLnBrk="0" hangingPunct="1">
              <a:lnSpc>
                <a:spcPct val="100000"/>
              </a:lnSpc>
              <a:spcBef>
                <a:spcPts val="0"/>
              </a:spcBef>
              <a:spcAft>
                <a:spcPts val="0"/>
              </a:spcAft>
              <a:buClr>
                <a:srgbClr val="D4001E"/>
              </a:buClr>
              <a:buSzTx/>
              <a:buFont typeface="Arial"/>
              <a:buChar char="•"/>
              <a:tabLst/>
              <a:defRPr/>
            </a:pPr>
            <a:r>
              <a:rPr kumimoji="0" lang="es-ES" sz="1500" b="0" i="0" u="none" strike="noStrike" kern="0" cap="none" spc="0" normalizeH="0" baseline="0" noProof="0" dirty="0">
                <a:ln>
                  <a:noFill/>
                </a:ln>
                <a:solidFill>
                  <a:srgbClr val="434343"/>
                </a:solidFill>
                <a:effectLst/>
                <a:uLnTx/>
                <a:uFillTx/>
                <a:latin typeface="Myriad Pro"/>
                <a:cs typeface="Myriad Pro"/>
                <a:sym typeface="Arial"/>
              </a:rPr>
              <a:t>Financiación presupuesto general de la Nación</a:t>
            </a:r>
          </a:p>
          <a:p>
            <a:pPr marL="342900" marR="0" lvl="0" indent="-342900" algn="l" defTabSz="914400" rtl="0" eaLnBrk="1" fontAlgn="auto" latinLnBrk="0" hangingPunct="1">
              <a:lnSpc>
                <a:spcPct val="100000"/>
              </a:lnSpc>
              <a:spcBef>
                <a:spcPts val="0"/>
              </a:spcBef>
              <a:spcAft>
                <a:spcPts val="0"/>
              </a:spcAft>
              <a:buClr>
                <a:srgbClr val="EA0064"/>
              </a:buClr>
              <a:buSzTx/>
              <a:buFont typeface="Arial" panose="020B0604020202020204" pitchFamily="34" charset="0"/>
              <a:buChar char="•"/>
              <a:tabLst/>
              <a:defRPr/>
            </a:pPr>
            <a:endParaRPr kumimoji="0" lang="es-ES" sz="1500" b="0" i="0" u="none" strike="noStrike" kern="0" cap="none" spc="0" normalizeH="0" baseline="0" noProof="0" dirty="0">
              <a:ln>
                <a:noFill/>
              </a:ln>
              <a:solidFill>
                <a:srgbClr val="434343"/>
              </a:solidFill>
              <a:effectLst/>
              <a:uLnTx/>
              <a:uFillTx/>
              <a:latin typeface="Myriad Pro"/>
              <a:cs typeface="Myriad Pro"/>
              <a:sym typeface="Arial"/>
            </a:endParaRPr>
          </a:p>
        </p:txBody>
      </p:sp>
    </p:spTree>
    <p:extLst>
      <p:ext uri="{BB962C8B-B14F-4D97-AF65-F5344CB8AC3E}">
        <p14:creationId xmlns:p14="http://schemas.microsoft.com/office/powerpoint/2010/main" val="14493291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sp>
        <p:nvSpPr>
          <p:cNvPr id="19" name="Rectángulo 18">
            <a:extLst>
              <a:ext uri="{FF2B5EF4-FFF2-40B4-BE49-F238E27FC236}">
                <a16:creationId xmlns:a16="http://schemas.microsoft.com/office/drawing/2014/main" id="{C71A58A3-D916-41B8-8DC6-CD7E9990BD53}"/>
              </a:ext>
            </a:extLst>
          </p:cNvPr>
          <p:cNvSpPr/>
          <p:nvPr/>
        </p:nvSpPr>
        <p:spPr>
          <a:xfrm>
            <a:off x="3548393" y="1907548"/>
            <a:ext cx="4606777" cy="218521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srgbClr val="434343"/>
                </a:solidFill>
                <a:effectLst/>
                <a:uLnTx/>
                <a:uFillTx/>
                <a:latin typeface="Calibri"/>
                <a:cs typeface="Calibri"/>
                <a:sym typeface="Arial"/>
              </a:rPr>
              <a:t>Formulación del Proyecto con: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+ 1000 </a:t>
            </a:r>
            <a:r>
              <a:rPr kumimoji="0" lang="es-CO" sz="1400"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actores identificados </a:t>
            </a:r>
            <a:r>
              <a:rPr kumimoji="0" lang="es-CO" sz="1400"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interesados en la protección de los ecosistemas de páramos y bosque, de los cuales </a:t>
            </a:r>
            <a:r>
              <a:rPr kumimoji="0" lang="es-CO" sz="1400"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se convocan </a:t>
            </a:r>
            <a:r>
              <a:rPr kumimoji="0" lang="es-CO" sz="2000"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500 </a:t>
            </a:r>
            <a:r>
              <a:rPr kumimoji="0" lang="es-CO" sz="1400"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y se seleccionan </a:t>
            </a:r>
            <a:r>
              <a:rPr kumimoji="0" lang="es-CO" sz="2000"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120 </a:t>
            </a:r>
            <a:r>
              <a:rPr kumimoji="0" lang="es-CO" sz="1400"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voluntarios</a:t>
            </a:r>
            <a:r>
              <a:rPr kumimoji="0" lang="es-CO" sz="1400"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 para iniciar proceso de formación de los cuales </a:t>
            </a:r>
            <a:r>
              <a:rPr kumimoji="0" lang="es-CO" sz="2000"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8</a:t>
            </a:r>
            <a:r>
              <a:rPr kumimoji="0" lang="es-CO" sz="1400"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 tendrán intercambio de experiencias con Ecuador</a:t>
            </a:r>
            <a:r>
              <a:rPr kumimoji="0" lang="es-CO" sz="1400" b="0"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 distribuidos en los </a:t>
            </a:r>
            <a:r>
              <a:rPr kumimoji="0" lang="es-CO" sz="2000"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166</a:t>
            </a:r>
            <a:r>
              <a:rPr kumimoji="0" lang="es-CO" sz="1400" b="1" i="0" u="none" strike="noStrike" kern="0" cap="none" spc="0" normalizeH="0" baseline="0" noProof="0" dirty="0">
                <a:ln>
                  <a:noFill/>
                </a:ln>
                <a:solidFill>
                  <a:srgbClr val="434343"/>
                </a:solidFill>
                <a:effectLst/>
                <a:uLnTx/>
                <a:uFillTx/>
                <a:latin typeface="Calibri"/>
                <a:ea typeface="Calibri" panose="020F0502020204030204" pitchFamily="34" charset="0"/>
                <a:cs typeface="Calibri"/>
                <a:sym typeface="Arial"/>
              </a:rPr>
              <a:t> municipios con páramos de la Región Central.</a:t>
            </a:r>
          </a:p>
        </p:txBody>
      </p:sp>
      <p:pic>
        <p:nvPicPr>
          <p:cNvPr id="8" name="Imagen 7"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9" name="CuadroTexto 8"/>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algn="l" defTabSz="1068559" rtl="0" eaLnBrk="1" fontAlgn="auto" latinLnBrk="0" hangingPunct="1">
              <a:lnSpc>
                <a:spcPct val="9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EEEEEE">
                    <a:lumMod val="50000"/>
                  </a:srgbClr>
                </a:solidFill>
                <a:effectLst/>
                <a:uLnTx/>
                <a:uFillTx/>
                <a:latin typeface="Calibri"/>
                <a:ea typeface="+mn-ea"/>
                <a:cs typeface="Calibri"/>
                <a:sym typeface="Arial"/>
              </a:rPr>
              <a:t>Rendición de cuentas 2017</a:t>
            </a:r>
          </a:p>
        </p:txBody>
      </p:sp>
      <p:cxnSp>
        <p:nvCxnSpPr>
          <p:cNvPr id="10" name="Conector recto 9"/>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ángulo 10">
            <a:extLst>
              <a:ext uri="{FF2B5EF4-FFF2-40B4-BE49-F238E27FC236}">
                <a16:creationId xmlns:a16="http://schemas.microsoft.com/office/drawing/2014/main" id="{D9011F41-5DD1-41C1-800B-71034CF6BBC4}"/>
              </a:ext>
            </a:extLst>
          </p:cNvPr>
          <p:cNvSpPr/>
          <p:nvPr/>
        </p:nvSpPr>
        <p:spPr>
          <a:xfrm>
            <a:off x="213777" y="81544"/>
            <a:ext cx="6198632" cy="936303"/>
          </a:xfrm>
          <a:prstGeom prst="rect">
            <a:avLst/>
          </a:prstGeom>
        </p:spPr>
        <p:txBody>
          <a:bodyPr wrap="square" lIns="73808" tIns="36904" rIns="73808" bIns="36904">
            <a:spAutoFit/>
          </a:bodyPr>
          <a:lstStyle/>
          <a:p>
            <a:pPr marL="0" marR="0" lvl="0" indent="0" algn="l" defTabSz="40071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srgbClr val="002060"/>
                </a:solidFill>
                <a:effectLst/>
                <a:uLnTx/>
                <a:uFillTx/>
                <a:latin typeface="Calibri"/>
                <a:ea typeface="+mn-ea"/>
                <a:cs typeface="Arial"/>
                <a:sym typeface="Arial"/>
              </a:rPr>
              <a:t>PROYECTO REGIONAL DE</a:t>
            </a:r>
            <a:r>
              <a:rPr kumimoji="0" lang="es-CO" sz="2800" b="1" i="0" u="none" strike="noStrike" kern="1200" cap="none" spc="0" normalizeH="0" baseline="0" noProof="0" dirty="0">
                <a:ln>
                  <a:noFill/>
                </a:ln>
                <a:solidFill>
                  <a:srgbClr val="002060"/>
                </a:solidFill>
                <a:effectLst/>
                <a:uLnTx/>
                <a:uFillTx/>
                <a:latin typeface="Calibri"/>
                <a:ea typeface="+mn-ea"/>
                <a:cs typeface="Arial"/>
                <a:sym typeface="Arial"/>
              </a:rPr>
              <a:t> VOLUNTARIADO DE GUARDAPÁRAMOS</a:t>
            </a:r>
          </a:p>
        </p:txBody>
      </p:sp>
      <p:sp>
        <p:nvSpPr>
          <p:cNvPr id="12" name="Rectángulo 11"/>
          <p:cNvSpPr/>
          <p:nvPr/>
        </p:nvSpPr>
        <p:spPr>
          <a:xfrm>
            <a:off x="0" y="198154"/>
            <a:ext cx="69117" cy="999028"/>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 name="Rectángulo 12">
            <a:extLst>
              <a:ext uri="{FF2B5EF4-FFF2-40B4-BE49-F238E27FC236}">
                <a16:creationId xmlns:a16="http://schemas.microsoft.com/office/drawing/2014/main" id="{4188EDEB-7D00-4181-8B18-7056021EB08C}"/>
              </a:ext>
            </a:extLst>
          </p:cNvPr>
          <p:cNvSpPr/>
          <p:nvPr/>
        </p:nvSpPr>
        <p:spPr>
          <a:xfrm>
            <a:off x="3551098" y="1343676"/>
            <a:ext cx="2259712" cy="338554"/>
          </a:xfrm>
          <a:prstGeom prst="rect">
            <a:avLst/>
          </a:prstGeom>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srgbClr val="000066"/>
                </a:solidFill>
                <a:effectLst/>
                <a:uLnTx/>
                <a:uFillTx/>
                <a:latin typeface="Calibri"/>
                <a:cs typeface="Calibri"/>
                <a:sym typeface="Arial"/>
              </a:rPr>
              <a:t>PRINCIPALES LOGROS</a:t>
            </a:r>
          </a:p>
        </p:txBody>
      </p:sp>
      <p:cxnSp>
        <p:nvCxnSpPr>
          <p:cNvPr id="14" name="Conector recto 13"/>
          <p:cNvCxnSpPr/>
          <p:nvPr/>
        </p:nvCxnSpPr>
        <p:spPr>
          <a:xfrm>
            <a:off x="3313093" y="1340730"/>
            <a:ext cx="0" cy="3034191"/>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5" name="Imagen 14" descr="Imagen que contiene interior&#10;&#10;Descripción generada con confianza alta">
            <a:extLst>
              <a:ext uri="{FF2B5EF4-FFF2-40B4-BE49-F238E27FC236}">
                <a16:creationId xmlns:a16="http://schemas.microsoft.com/office/drawing/2014/main" id="{49CA94F1-0D9F-497B-BE25-56A8C1146F8A}"/>
              </a:ext>
            </a:extLst>
          </p:cNvPr>
          <p:cNvPicPr>
            <a:picLocks noChangeAspect="1"/>
          </p:cNvPicPr>
          <p:nvPr/>
        </p:nvPicPr>
        <p:blipFill rotWithShape="1">
          <a:blip r:embed="rId5"/>
          <a:srcRect t="29274"/>
          <a:stretch/>
        </p:blipFill>
        <p:spPr>
          <a:xfrm>
            <a:off x="228437" y="1907548"/>
            <a:ext cx="3084656" cy="1993556"/>
          </a:xfrm>
          <a:prstGeom prst="rect">
            <a:avLst/>
          </a:prstGeom>
        </p:spPr>
      </p:pic>
    </p:spTree>
    <p:extLst>
      <p:ext uri="{BB962C8B-B14F-4D97-AF65-F5344CB8AC3E}">
        <p14:creationId xmlns:p14="http://schemas.microsoft.com/office/powerpoint/2010/main" val="39076146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403"/>
        <p:cNvGrpSpPr/>
        <p:nvPr/>
      </p:nvGrpSpPr>
      <p:grpSpPr>
        <a:xfrm>
          <a:off x="0" y="0"/>
          <a:ext cx="0" cy="0"/>
          <a:chOff x="0" y="0"/>
          <a:chExt cx="0" cy="0"/>
        </a:xfrm>
      </p:grpSpPr>
      <p:sp>
        <p:nvSpPr>
          <p:cNvPr id="404" name="Shape 404"/>
          <p:cNvSpPr txBox="1"/>
          <p:nvPr/>
        </p:nvSpPr>
        <p:spPr>
          <a:xfrm>
            <a:off x="180078" y="1751824"/>
            <a:ext cx="3119700" cy="482400"/>
          </a:xfrm>
          <a:prstGeom prst="rect">
            <a:avLst/>
          </a:prstGeom>
          <a:noFill/>
          <a:ln>
            <a:noFill/>
          </a:ln>
        </p:spPr>
        <p:txBody>
          <a:bodyPr wrap="square" lIns="213700" tIns="106850" rIns="213700" bIns="106850" anchor="ctr" anchorCtr="0">
            <a:noAutofit/>
          </a:bodyPr>
          <a:lstStyle/>
          <a:p>
            <a:pPr marL="0" marR="0" lvl="0" indent="0" algn="l" rtl="0">
              <a:spcBef>
                <a:spcPts val="0"/>
              </a:spcBef>
              <a:buClr>
                <a:srgbClr val="FFFFFF"/>
              </a:buClr>
              <a:buSzPct val="25000"/>
              <a:buFont typeface="PT Sans"/>
              <a:buNone/>
            </a:pPr>
            <a:r>
              <a:rPr lang="es" sz="1000" dirty="0">
                <a:solidFill>
                  <a:srgbClr val="FFFFFF"/>
                </a:solidFill>
                <a:latin typeface="Times"/>
                <a:ea typeface="Roboto"/>
                <a:cs typeface="Times"/>
                <a:sym typeface="Roboto"/>
              </a:rPr>
              <a:t>Bogotá, Av. Calle 26 # 59-41/65</a:t>
            </a:r>
            <a:r>
              <a:rPr lang="es-ES_tradnl" sz="1000" dirty="0">
                <a:solidFill>
                  <a:srgbClr val="FFFFFF"/>
                </a:solidFill>
                <a:latin typeface="Times"/>
                <a:ea typeface="Roboto"/>
                <a:cs typeface="Times"/>
                <a:sym typeface="Roboto"/>
              </a:rPr>
              <a:t>, </a:t>
            </a:r>
            <a:r>
              <a:rPr lang="es" sz="1000" dirty="0">
                <a:solidFill>
                  <a:srgbClr val="FFFFFF"/>
                </a:solidFill>
                <a:latin typeface="Times"/>
                <a:ea typeface="Roboto"/>
                <a:cs typeface="Times"/>
                <a:sym typeface="Roboto"/>
              </a:rPr>
              <a:t>Oficina 702</a:t>
            </a:r>
            <a:br>
              <a:rPr lang="es" sz="1000" dirty="0">
                <a:solidFill>
                  <a:srgbClr val="FFFFFF"/>
                </a:solidFill>
                <a:latin typeface="Times"/>
                <a:ea typeface="Roboto"/>
                <a:cs typeface="Times"/>
                <a:sym typeface="Roboto"/>
              </a:rPr>
            </a:br>
            <a:r>
              <a:rPr lang="es" sz="1000" dirty="0">
                <a:solidFill>
                  <a:srgbClr val="FFFFFF"/>
                </a:solidFill>
                <a:latin typeface="Times"/>
                <a:ea typeface="Roboto"/>
                <a:cs typeface="Times"/>
                <a:sym typeface="Roboto"/>
              </a:rPr>
              <a:t>PBX: (1) 329 7380</a:t>
            </a:r>
          </a:p>
        </p:txBody>
      </p:sp>
      <p:sp>
        <p:nvSpPr>
          <p:cNvPr id="405" name="Shape 405"/>
          <p:cNvSpPr txBox="1"/>
          <p:nvPr/>
        </p:nvSpPr>
        <p:spPr>
          <a:xfrm>
            <a:off x="155028" y="915768"/>
            <a:ext cx="3169800" cy="308400"/>
          </a:xfrm>
          <a:prstGeom prst="rect">
            <a:avLst/>
          </a:prstGeom>
          <a:noFill/>
          <a:ln>
            <a:noFill/>
          </a:ln>
        </p:spPr>
        <p:txBody>
          <a:bodyPr wrap="square" lIns="213700" tIns="106850" rIns="213700" bIns="106850" anchor="ctr" anchorCtr="0">
            <a:noAutofit/>
          </a:bodyPr>
          <a:lstStyle/>
          <a:p>
            <a:pPr marL="0" marR="0" lvl="0" indent="0" algn="l" rtl="0">
              <a:spcBef>
                <a:spcPts val="0"/>
              </a:spcBef>
              <a:buClr>
                <a:srgbClr val="FFFFFF"/>
              </a:buClr>
              <a:buSzPct val="25000"/>
              <a:buFont typeface="PT Sans"/>
              <a:buNone/>
            </a:pPr>
            <a:r>
              <a:rPr lang="es" sz="1200" i="1" dirty="0">
                <a:solidFill>
                  <a:srgbClr val="FFFFFF"/>
                </a:solidFill>
                <a:latin typeface="Times"/>
                <a:ea typeface="Roboto"/>
                <a:cs typeface="Times"/>
                <a:sym typeface="Roboto"/>
              </a:rPr>
              <a:t>www.regioncentralrape.gov.co</a:t>
            </a:r>
          </a:p>
        </p:txBody>
      </p:sp>
      <p:sp>
        <p:nvSpPr>
          <p:cNvPr id="406" name="Shape 406"/>
          <p:cNvSpPr txBox="1"/>
          <p:nvPr/>
        </p:nvSpPr>
        <p:spPr>
          <a:xfrm>
            <a:off x="2108276" y="1295894"/>
            <a:ext cx="2103600" cy="275100"/>
          </a:xfrm>
          <a:prstGeom prst="rect">
            <a:avLst/>
          </a:prstGeom>
          <a:noFill/>
          <a:ln>
            <a:noFill/>
          </a:ln>
        </p:spPr>
        <p:txBody>
          <a:bodyPr wrap="square" lIns="213700" tIns="106850" rIns="213700" bIns="106850" anchor="ctr" anchorCtr="0">
            <a:noAutofit/>
          </a:bodyPr>
          <a:lstStyle/>
          <a:p>
            <a:pPr marL="0" marR="0" lvl="0" indent="0" algn="l" rtl="0">
              <a:spcBef>
                <a:spcPts val="0"/>
              </a:spcBef>
              <a:buClr>
                <a:srgbClr val="FFFFFF"/>
              </a:buClr>
              <a:buSzPct val="25000"/>
              <a:buFont typeface="PT Sans"/>
              <a:buNone/>
            </a:pPr>
            <a:r>
              <a:rPr lang="es" sz="1000" dirty="0">
                <a:solidFill>
                  <a:srgbClr val="FFFFFF"/>
                </a:solidFill>
                <a:latin typeface="Times"/>
                <a:ea typeface="Roboto"/>
                <a:cs typeface="Times"/>
                <a:sym typeface="Roboto"/>
              </a:rPr>
              <a:t>/LaRegionCentral</a:t>
            </a:r>
          </a:p>
        </p:txBody>
      </p:sp>
      <p:pic>
        <p:nvPicPr>
          <p:cNvPr id="407" name="Shape 407" descr="FB_2.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934985" y="1266762"/>
            <a:ext cx="333372" cy="333365"/>
          </a:xfrm>
          <a:prstGeom prst="rect">
            <a:avLst/>
          </a:prstGeom>
          <a:noFill/>
          <a:ln>
            <a:noFill/>
          </a:ln>
        </p:spPr>
      </p:pic>
      <p:sp>
        <p:nvSpPr>
          <p:cNvPr id="408" name="Shape 408"/>
          <p:cNvSpPr txBox="1"/>
          <p:nvPr/>
        </p:nvSpPr>
        <p:spPr>
          <a:xfrm>
            <a:off x="533438" y="1288094"/>
            <a:ext cx="1482827" cy="290700"/>
          </a:xfrm>
          <a:prstGeom prst="rect">
            <a:avLst/>
          </a:prstGeom>
          <a:noFill/>
          <a:ln>
            <a:noFill/>
          </a:ln>
        </p:spPr>
        <p:txBody>
          <a:bodyPr wrap="square" lIns="213700" tIns="106850" rIns="213700" bIns="106850" anchor="ctr" anchorCtr="0">
            <a:noAutofit/>
          </a:bodyPr>
          <a:lstStyle/>
          <a:p>
            <a:pPr marL="0" marR="0" lvl="0" indent="0" algn="l" rtl="0">
              <a:spcBef>
                <a:spcPts val="0"/>
              </a:spcBef>
              <a:buClr>
                <a:srgbClr val="FFFFFF"/>
              </a:buClr>
              <a:buSzPct val="25000"/>
              <a:buFont typeface="PT Sans"/>
              <a:buNone/>
            </a:pPr>
            <a:r>
              <a:rPr lang="es" sz="1000" dirty="0">
                <a:solidFill>
                  <a:srgbClr val="FFFFFF"/>
                </a:solidFill>
                <a:latin typeface="Times"/>
                <a:ea typeface="Roboto"/>
                <a:cs typeface="Times"/>
                <a:sym typeface="Roboto"/>
              </a:rPr>
              <a:t>@LaRegionCentral</a:t>
            </a:r>
          </a:p>
        </p:txBody>
      </p:sp>
      <p:pic>
        <p:nvPicPr>
          <p:cNvPr id="409" name="Shape 409" descr="TW_2.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82234" y="1266762"/>
            <a:ext cx="333372" cy="333365"/>
          </a:xfrm>
          <a:prstGeom prst="rect">
            <a:avLst/>
          </a:prstGeom>
          <a:noFill/>
          <a:ln>
            <a:noFill/>
          </a:ln>
        </p:spPr>
      </p:pic>
      <p:sp>
        <p:nvSpPr>
          <p:cNvPr id="410" name="Shape 410"/>
          <p:cNvSpPr txBox="1"/>
          <p:nvPr/>
        </p:nvSpPr>
        <p:spPr>
          <a:xfrm>
            <a:off x="139360" y="216442"/>
            <a:ext cx="3983932" cy="352500"/>
          </a:xfrm>
          <a:prstGeom prst="rect">
            <a:avLst/>
          </a:prstGeom>
          <a:noFill/>
          <a:ln>
            <a:noFill/>
          </a:ln>
        </p:spPr>
        <p:txBody>
          <a:bodyPr wrap="square" lIns="213700" tIns="106850" rIns="213700" bIns="106850" anchor="ctr" anchorCtr="0">
            <a:noAutofit/>
          </a:bodyPr>
          <a:lstStyle/>
          <a:p>
            <a:pPr marL="0" marR="0" lvl="0" indent="0" algn="l" rtl="0">
              <a:spcBef>
                <a:spcPts val="0"/>
              </a:spcBef>
              <a:buClr>
                <a:srgbClr val="FFFFFF"/>
              </a:buClr>
              <a:buSzPct val="25000"/>
              <a:buFont typeface="PT Sans"/>
              <a:buNone/>
            </a:pPr>
            <a:r>
              <a:rPr lang="es-CO" sz="1800" b="1" dirty="0">
                <a:solidFill>
                  <a:srgbClr val="FFFFFF"/>
                </a:solidFill>
                <a:latin typeface="Calibri"/>
                <a:ea typeface="Roboto"/>
                <a:cs typeface="Calibri"/>
                <a:sym typeface="Roboto"/>
              </a:rPr>
              <a:t>DIEGO RAMIRO GARCIA BEJARANO</a:t>
            </a:r>
            <a:endParaRPr lang="es" sz="1800" b="1" dirty="0">
              <a:solidFill>
                <a:srgbClr val="FFFFFF"/>
              </a:solidFill>
              <a:latin typeface="Calibri"/>
              <a:ea typeface="Roboto"/>
              <a:cs typeface="Calibri"/>
              <a:sym typeface="Roboto"/>
            </a:endParaRPr>
          </a:p>
        </p:txBody>
      </p:sp>
      <p:sp>
        <p:nvSpPr>
          <p:cNvPr id="411" name="Shape 411"/>
          <p:cNvSpPr txBox="1"/>
          <p:nvPr/>
        </p:nvSpPr>
        <p:spPr>
          <a:xfrm>
            <a:off x="139360" y="451837"/>
            <a:ext cx="2370600" cy="352500"/>
          </a:xfrm>
          <a:prstGeom prst="rect">
            <a:avLst/>
          </a:prstGeom>
          <a:noFill/>
          <a:ln>
            <a:noFill/>
          </a:ln>
        </p:spPr>
        <p:txBody>
          <a:bodyPr wrap="square" lIns="213700" tIns="106850" rIns="213700" bIns="106850" anchor="ctr" anchorCtr="0">
            <a:noAutofit/>
          </a:bodyPr>
          <a:lstStyle/>
          <a:p>
            <a:pPr marL="0" marR="0" lvl="0" indent="0" algn="l" rtl="0">
              <a:spcBef>
                <a:spcPts val="0"/>
              </a:spcBef>
              <a:buClr>
                <a:srgbClr val="FFFFFF"/>
              </a:buClr>
              <a:buSzPct val="25000"/>
              <a:buFont typeface="PT Sans"/>
              <a:buNone/>
            </a:pPr>
            <a:r>
              <a:rPr lang="es-CO" sz="1800" dirty="0">
                <a:solidFill>
                  <a:srgbClr val="FFFFFF"/>
                </a:solidFill>
                <a:latin typeface="Calibri"/>
                <a:ea typeface="Roboto"/>
                <a:cs typeface="Calibri"/>
                <a:sym typeface="Roboto"/>
              </a:rPr>
              <a:t>Dirección Ejecutiva</a:t>
            </a:r>
            <a:endParaRPr lang="es" sz="1800" dirty="0">
              <a:solidFill>
                <a:srgbClr val="FFFFFF"/>
              </a:solidFill>
              <a:latin typeface="Calibri"/>
              <a:ea typeface="Roboto"/>
              <a:cs typeface="Calibri"/>
              <a:sym typeface="Roboto"/>
            </a:endParaRPr>
          </a:p>
        </p:txBody>
      </p:sp>
      <p:cxnSp>
        <p:nvCxnSpPr>
          <p:cNvPr id="412" name="Shape 412"/>
          <p:cNvCxnSpPr/>
          <p:nvPr/>
        </p:nvCxnSpPr>
        <p:spPr>
          <a:xfrm>
            <a:off x="382234" y="955289"/>
            <a:ext cx="1252200" cy="0"/>
          </a:xfrm>
          <a:prstGeom prst="straightConnector1">
            <a:avLst/>
          </a:prstGeom>
          <a:noFill/>
          <a:ln w="9525" cap="flat" cmpd="sng">
            <a:solidFill>
              <a:srgbClr val="FFFFFF"/>
            </a:solidFill>
            <a:prstDash val="solid"/>
            <a:round/>
            <a:headEnd type="none" w="lg" len="lg"/>
            <a:tailEnd type="none" w="lg" len="lg"/>
          </a:ln>
        </p:spPr>
      </p:cxnSp>
      <p:pic>
        <p:nvPicPr>
          <p:cNvPr id="3" name="Imagen 2" descr="escudos.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9360" y="4335559"/>
            <a:ext cx="3119700" cy="645381"/>
          </a:xfrm>
          <a:prstGeom prst="rect">
            <a:avLst/>
          </a:prstGeom>
        </p:spPr>
      </p:pic>
      <p:cxnSp>
        <p:nvCxnSpPr>
          <p:cNvPr id="13" name="Shape 412"/>
          <p:cNvCxnSpPr/>
          <p:nvPr/>
        </p:nvCxnSpPr>
        <p:spPr>
          <a:xfrm>
            <a:off x="382234" y="1741664"/>
            <a:ext cx="1252200" cy="0"/>
          </a:xfrm>
          <a:prstGeom prst="straightConnector1">
            <a:avLst/>
          </a:prstGeom>
          <a:noFill/>
          <a:ln w="9525" cap="flat" cmpd="sng">
            <a:solidFill>
              <a:srgbClr val="FFFFFF"/>
            </a:solidFill>
            <a:prstDash val="solid"/>
            <a:round/>
            <a:headEnd type="none" w="lg" len="lg"/>
            <a:tailEnd type="none" w="lg" len="lg"/>
          </a:ln>
        </p:spPr>
      </p:cxnSp>
      <p:pic>
        <p:nvPicPr>
          <p:cNvPr id="15" name="Imagen 14" descr="RegionCentral-Logo-Negativo.png">
            <a:extLst>
              <a:ext uri="{FF2B5EF4-FFF2-40B4-BE49-F238E27FC236}">
                <a16:creationId xmlns:a16="http://schemas.microsoft.com/office/drawing/2014/main" id="{115B13EE-59B1-43CF-AE9A-D8D7BF2BD06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44207" y="1069968"/>
            <a:ext cx="4096782" cy="31656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87"/>
        <p:cNvGrpSpPr/>
        <p:nvPr/>
      </p:nvGrpSpPr>
      <p:grpSpPr>
        <a:xfrm>
          <a:off x="0" y="0"/>
          <a:ext cx="0" cy="0"/>
          <a:chOff x="0" y="0"/>
          <a:chExt cx="0" cy="0"/>
        </a:xfrm>
      </p:grpSpPr>
      <p:pic>
        <p:nvPicPr>
          <p:cNvPr id="9" name="Imagen 8" descr="MAPA-plan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57831" y="552369"/>
            <a:ext cx="3104915" cy="4297459"/>
          </a:xfrm>
          <a:prstGeom prst="rect">
            <a:avLst/>
          </a:prstGeom>
        </p:spPr>
      </p:pic>
      <p:pic>
        <p:nvPicPr>
          <p:cNvPr id="7" name="Imagen 6" descr="mapa-rap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54431" y="547663"/>
            <a:ext cx="3111714" cy="4306870"/>
          </a:xfrm>
          <a:prstGeom prst="rect">
            <a:avLst/>
          </a:prstGeom>
        </p:spPr>
      </p:pic>
      <p:pic>
        <p:nvPicPr>
          <p:cNvPr id="2" name="Imagen 1" descr="mapa-pacifico.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51740" y="547664"/>
            <a:ext cx="3117096" cy="4306868"/>
          </a:xfrm>
          <a:prstGeom prst="rect">
            <a:avLst/>
          </a:prstGeom>
        </p:spPr>
      </p:pic>
      <p:pic>
        <p:nvPicPr>
          <p:cNvPr id="4" name="Imagen 3" descr="mapa-caribe.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57123" y="547663"/>
            <a:ext cx="3106330" cy="4306870"/>
          </a:xfrm>
          <a:prstGeom prst="rect">
            <a:avLst/>
          </a:prstGeom>
        </p:spPr>
      </p:pic>
      <p:sp>
        <p:nvSpPr>
          <p:cNvPr id="88" name="Shape 88"/>
          <p:cNvSpPr txBox="1"/>
          <p:nvPr/>
        </p:nvSpPr>
        <p:spPr>
          <a:xfrm>
            <a:off x="42375" y="48901"/>
            <a:ext cx="2906605" cy="1844087"/>
          </a:xfrm>
          <a:prstGeom prst="rect">
            <a:avLst/>
          </a:prstGeom>
          <a:noFill/>
          <a:ln>
            <a:noFill/>
          </a:ln>
        </p:spPr>
        <p:txBody>
          <a:bodyPr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s" sz="2800" b="0" i="0" u="none" strike="noStrike" kern="0" cap="none" spc="0" normalizeH="0" baseline="0" noProof="0" dirty="0">
                <a:ln>
                  <a:noFill/>
                </a:ln>
                <a:solidFill>
                  <a:srgbClr val="162365"/>
                </a:solidFill>
                <a:effectLst/>
                <a:uLnTx/>
                <a:uFillTx/>
                <a:latin typeface="Calibri Light" panose="020F0302020204030204" pitchFamily="34" charset="0"/>
                <a:ea typeface="Roboto"/>
                <a:cs typeface="Calibri Light" panose="020F0302020204030204" pitchFamily="34" charset="0"/>
                <a:sym typeface="Roboto"/>
              </a:rPr>
              <a:t>REGIONES ADMINISTRATIVAS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s" sz="2800" b="0" i="0" u="none" strike="noStrike" kern="0" cap="none" spc="0" normalizeH="0" baseline="0" noProof="0" dirty="0">
                <a:ln>
                  <a:noFill/>
                </a:ln>
                <a:solidFill>
                  <a:srgbClr val="162365"/>
                </a:solidFill>
                <a:effectLst/>
                <a:uLnTx/>
                <a:uFillTx/>
                <a:latin typeface="Calibri Light" panose="020F0302020204030204" pitchFamily="34" charset="0"/>
                <a:ea typeface="Roboto"/>
                <a:cs typeface="Calibri Light" panose="020F0302020204030204" pitchFamily="34" charset="0"/>
                <a:sym typeface="Roboto"/>
              </a:rPr>
              <a:t>DE</a:t>
            </a:r>
            <a:r>
              <a:rPr kumimoji="0" lang="es" sz="2800" b="1" i="0" u="none" strike="noStrike" kern="0" cap="none" spc="0" normalizeH="0" baseline="0" noProof="0" dirty="0">
                <a:ln>
                  <a:noFill/>
                </a:ln>
                <a:solidFill>
                  <a:srgbClr val="162365"/>
                </a:solidFill>
                <a:effectLst/>
                <a:uLnTx/>
                <a:uFillTx/>
                <a:latin typeface="Calibri Light" panose="020F0302020204030204" pitchFamily="34" charset="0"/>
                <a:ea typeface="Roboto"/>
                <a:cs typeface="Calibri Light" panose="020F0302020204030204" pitchFamily="34" charset="0"/>
                <a:sym typeface="Roboto"/>
              </a:rPr>
              <a:t> PLANEACIÓN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s" sz="2800" b="1" i="0" u="none" strike="noStrike" kern="0" cap="none" spc="0" normalizeH="0" baseline="0" noProof="0" dirty="0">
                <a:ln>
                  <a:noFill/>
                </a:ln>
                <a:solidFill>
                  <a:srgbClr val="162365"/>
                </a:solidFill>
                <a:effectLst/>
                <a:uLnTx/>
                <a:uFillTx/>
                <a:latin typeface="Calibri Light" panose="020F0302020204030204" pitchFamily="34" charset="0"/>
                <a:ea typeface="Roboto"/>
                <a:cs typeface="Calibri Light" panose="020F0302020204030204" pitchFamily="34" charset="0"/>
                <a:sym typeface="Roboto"/>
              </a:rPr>
              <a:t>RAP EN COLOMBIA</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sz="2800" b="1" i="0" u="none" strike="noStrike" kern="0" cap="none" spc="0" normalizeH="0" baseline="0" noProof="0" dirty="0">
              <a:ln>
                <a:noFill/>
              </a:ln>
              <a:solidFill>
                <a:srgbClr val="162365"/>
              </a:solidFill>
              <a:effectLst/>
              <a:uLnTx/>
              <a:uFillTx/>
              <a:latin typeface="Calibri Light" panose="020F0302020204030204" pitchFamily="34" charset="0"/>
              <a:ea typeface="Roboto"/>
              <a:cs typeface="Calibri Light" panose="020F0302020204030204" pitchFamily="34" charset="0"/>
              <a:sym typeface="Roboto"/>
            </a:endParaRPr>
          </a:p>
        </p:txBody>
      </p:sp>
      <p:pic>
        <p:nvPicPr>
          <p:cNvPr id="90" name="Shape 90" descr="regionesss.png"/>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5785100" y="641675"/>
            <a:ext cx="931332" cy="4349425"/>
          </a:xfrm>
          <a:prstGeom prst="rect">
            <a:avLst/>
          </a:prstGeom>
          <a:noFill/>
          <a:ln>
            <a:noFill/>
          </a:ln>
        </p:spPr>
      </p:pic>
      <p:sp>
        <p:nvSpPr>
          <p:cNvPr id="91" name="Shape 91"/>
          <p:cNvSpPr txBox="1"/>
          <p:nvPr/>
        </p:nvSpPr>
        <p:spPr>
          <a:xfrm>
            <a:off x="5785099" y="670520"/>
            <a:ext cx="1048319" cy="255355"/>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900" b="1" i="0" u="none" strike="noStrike" kern="0" cap="none" spc="0" normalizeH="0" baseline="0" noProof="0" dirty="0">
                <a:ln>
                  <a:noFill/>
                </a:ln>
                <a:solidFill>
                  <a:srgbClr val="FFFFFF"/>
                </a:solidFill>
                <a:effectLst/>
                <a:uLnTx/>
                <a:uFillTx/>
                <a:latin typeface="Calibri"/>
                <a:ea typeface="Roboto"/>
                <a:cs typeface="Calibri"/>
                <a:sym typeface="Roboto"/>
              </a:rPr>
              <a:t>CONF</a:t>
            </a:r>
            <a:r>
              <a:rPr kumimoji="0" lang="es-ES_tradnl" sz="900" b="1" i="0" u="none" strike="noStrike" kern="0" cap="none" spc="0" normalizeH="0" baseline="0" noProof="0" dirty="0">
                <a:ln>
                  <a:noFill/>
                </a:ln>
                <a:solidFill>
                  <a:srgbClr val="FFFFFF"/>
                </a:solidFill>
                <a:effectLst/>
                <a:uLnTx/>
                <a:uFillTx/>
                <a:latin typeface="Calibri"/>
                <a:ea typeface="Roboto"/>
                <a:cs typeface="Calibri"/>
                <a:sym typeface="Roboto"/>
              </a:rPr>
              <a:t>O</a:t>
            </a:r>
            <a:r>
              <a:rPr kumimoji="0" lang="es" sz="900" b="1" i="0" u="none" strike="noStrike" kern="0" cap="none" spc="0" normalizeH="0" baseline="0" noProof="0" dirty="0">
                <a:ln>
                  <a:noFill/>
                </a:ln>
                <a:solidFill>
                  <a:srgbClr val="FFFFFF"/>
                </a:solidFill>
                <a:effectLst/>
                <a:uLnTx/>
                <a:uFillTx/>
                <a:latin typeface="Calibri"/>
                <a:ea typeface="Roboto"/>
                <a:cs typeface="Calibri"/>
                <a:sym typeface="Roboto"/>
              </a:rPr>
              <a:t>RMADAS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1" i="0" u="none" strike="noStrike" kern="0" cap="none" spc="0" normalizeH="0" baseline="0" noProof="0" dirty="0">
              <a:ln>
                <a:noFill/>
              </a:ln>
              <a:solidFill>
                <a:srgbClr val="162365"/>
              </a:solidFill>
              <a:effectLst/>
              <a:uLnTx/>
              <a:uFillTx/>
              <a:latin typeface="Calibri"/>
              <a:ea typeface="Roboto"/>
              <a:cs typeface="Calibri"/>
              <a:sym typeface="Roboto"/>
            </a:endParaRPr>
          </a:p>
        </p:txBody>
      </p:sp>
      <p:sp>
        <p:nvSpPr>
          <p:cNvPr id="92" name="Shape 92"/>
          <p:cNvSpPr txBox="1"/>
          <p:nvPr/>
        </p:nvSpPr>
        <p:spPr>
          <a:xfrm>
            <a:off x="5741629" y="2349656"/>
            <a:ext cx="1355632" cy="426900"/>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900" b="1" i="0" u="none" strike="noStrike" kern="0" cap="none" spc="0" normalizeH="0" baseline="0" noProof="0" dirty="0">
                <a:ln>
                  <a:noFill/>
                </a:ln>
                <a:solidFill>
                  <a:srgbClr val="FFFFFF"/>
                </a:solidFill>
                <a:effectLst/>
                <a:uLnTx/>
                <a:uFillTx/>
                <a:latin typeface="Calibri"/>
                <a:ea typeface="Roboto"/>
                <a:cs typeface="Calibri"/>
                <a:sym typeface="Roboto"/>
              </a:rPr>
              <a:t>POR CONF</a:t>
            </a:r>
            <a:r>
              <a:rPr kumimoji="0" lang="es-ES" sz="900" b="1" i="0" u="none" strike="noStrike" kern="0" cap="none" spc="0" normalizeH="0" baseline="0" noProof="0" dirty="0">
                <a:ln>
                  <a:noFill/>
                </a:ln>
                <a:solidFill>
                  <a:srgbClr val="FFFFFF"/>
                </a:solidFill>
                <a:effectLst/>
                <a:uLnTx/>
                <a:uFillTx/>
                <a:latin typeface="Calibri"/>
                <a:ea typeface="Roboto"/>
                <a:cs typeface="Calibri"/>
                <a:sym typeface="Roboto"/>
              </a:rPr>
              <a:t>0</a:t>
            </a:r>
            <a:r>
              <a:rPr kumimoji="0" lang="es" sz="900" b="1" i="0" u="none" strike="noStrike" kern="0" cap="none" spc="0" normalizeH="0" baseline="0" noProof="0" dirty="0">
                <a:ln>
                  <a:noFill/>
                </a:ln>
                <a:solidFill>
                  <a:srgbClr val="FFFFFF"/>
                </a:solidFill>
                <a:effectLst/>
                <a:uLnTx/>
                <a:uFillTx/>
                <a:latin typeface="Calibri"/>
                <a:ea typeface="Roboto"/>
                <a:cs typeface="Calibri"/>
                <a:sym typeface="Roboto"/>
              </a:rPr>
              <a:t>RMAR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1" i="0" u="none" strike="noStrike" kern="0" cap="none" spc="0" normalizeH="0" baseline="0" noProof="0" dirty="0">
              <a:ln>
                <a:noFill/>
              </a:ln>
              <a:solidFill>
                <a:srgbClr val="162365"/>
              </a:solidFill>
              <a:effectLst/>
              <a:uLnTx/>
              <a:uFillTx/>
              <a:latin typeface="Calibri"/>
              <a:ea typeface="Roboto"/>
              <a:cs typeface="Calibri"/>
              <a:sym typeface="Roboto"/>
            </a:endParaRPr>
          </a:p>
        </p:txBody>
      </p:sp>
      <p:sp>
        <p:nvSpPr>
          <p:cNvPr id="93" name="Shape 93"/>
          <p:cNvSpPr txBox="1"/>
          <p:nvPr/>
        </p:nvSpPr>
        <p:spPr>
          <a:xfrm>
            <a:off x="5851140" y="3582730"/>
            <a:ext cx="855132" cy="426900"/>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900" b="1" i="0" u="none" strike="noStrike" kern="0" cap="none" spc="0" normalizeH="0" baseline="0" noProof="0" dirty="0">
                <a:ln>
                  <a:noFill/>
                </a:ln>
                <a:solidFill>
                  <a:srgbClr val="FFFFFF"/>
                </a:solidFill>
                <a:effectLst/>
                <a:uLnTx/>
                <a:uFillTx/>
                <a:latin typeface="Calibri"/>
                <a:ea typeface="Roboto"/>
                <a:cs typeface="Calibri"/>
                <a:sym typeface="Roboto"/>
              </a:rPr>
              <a:t>EN DIÁLOGOS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1" i="0" u="none" strike="noStrike" kern="0" cap="none" spc="0" normalizeH="0" baseline="0" noProof="0" dirty="0">
              <a:ln>
                <a:noFill/>
              </a:ln>
              <a:solidFill>
                <a:srgbClr val="162365"/>
              </a:solidFill>
              <a:effectLst/>
              <a:uLnTx/>
              <a:uFillTx/>
              <a:latin typeface="Calibri"/>
              <a:ea typeface="Roboto"/>
              <a:cs typeface="Calibri"/>
              <a:sym typeface="Roboto"/>
            </a:endParaRPr>
          </a:p>
        </p:txBody>
      </p:sp>
      <p:sp>
        <p:nvSpPr>
          <p:cNvPr id="94" name="Shape 94"/>
          <p:cNvSpPr txBox="1"/>
          <p:nvPr/>
        </p:nvSpPr>
        <p:spPr>
          <a:xfrm>
            <a:off x="6210999" y="1037606"/>
            <a:ext cx="2344200" cy="426900"/>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700" b="1" i="0" u="none" strike="noStrike" kern="0" cap="none" spc="0" normalizeH="0" baseline="0" noProof="0" dirty="0">
                <a:ln>
                  <a:noFill/>
                </a:ln>
                <a:solidFill>
                  <a:srgbClr val="162365"/>
                </a:solidFill>
                <a:effectLst/>
                <a:uLnTx/>
                <a:uFillTx/>
                <a:latin typeface="Calibri"/>
                <a:ea typeface="Roboto"/>
                <a:cs typeface="Calibri"/>
                <a:sym typeface="Roboto"/>
              </a:rPr>
              <a:t>REGIÓN CENTRAL</a:t>
            </a:r>
            <a:br>
              <a:rPr kumimoji="0" lang="es" sz="700" b="1" i="0" u="none" strike="noStrike" kern="0" cap="none" spc="0" normalizeH="0" baseline="0" noProof="0" dirty="0">
                <a:ln>
                  <a:noFill/>
                </a:ln>
                <a:solidFill>
                  <a:srgbClr val="162365"/>
                </a:solidFill>
                <a:effectLst/>
                <a:uLnTx/>
                <a:uFillTx/>
                <a:latin typeface="Calibri"/>
                <a:ea typeface="Roboto"/>
                <a:cs typeface="Calibri"/>
                <a:sym typeface="Roboto"/>
              </a:rPr>
            </a:br>
            <a:r>
              <a:rPr kumimoji="0" lang="es" sz="700" b="1" i="0" u="none" strike="noStrike" kern="0" cap="none" spc="0" normalizeH="0" baseline="0" noProof="0" dirty="0">
                <a:ln>
                  <a:noFill/>
                </a:ln>
                <a:solidFill>
                  <a:srgbClr val="434343"/>
                </a:solidFill>
                <a:effectLst/>
                <a:uLnTx/>
                <a:uFillTx/>
                <a:latin typeface="Calibri"/>
                <a:ea typeface="Roboto"/>
                <a:cs typeface="Calibri"/>
                <a:sym typeface="Roboto"/>
              </a:rPr>
              <a:t>Boyacá, Tolima, Cundinamarca, Meta, Bogotá D.C.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1" i="0" u="none" strike="noStrike" kern="0" cap="none" spc="0" normalizeH="0" baseline="0" noProof="0" dirty="0">
              <a:ln>
                <a:noFill/>
              </a:ln>
              <a:solidFill>
                <a:srgbClr val="162365"/>
              </a:solidFill>
              <a:effectLst/>
              <a:uLnTx/>
              <a:uFillTx/>
              <a:latin typeface="Calibri"/>
              <a:ea typeface="Roboto"/>
              <a:cs typeface="Calibri"/>
              <a:sym typeface="Roboto"/>
            </a:endParaRPr>
          </a:p>
        </p:txBody>
      </p:sp>
      <p:sp>
        <p:nvSpPr>
          <p:cNvPr id="95" name="Shape 95"/>
          <p:cNvSpPr txBox="1"/>
          <p:nvPr/>
        </p:nvSpPr>
        <p:spPr>
          <a:xfrm>
            <a:off x="6210999" y="1490210"/>
            <a:ext cx="2344200" cy="426900"/>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700" b="1" i="0" u="none" strike="noStrike" kern="0" cap="none" spc="0" normalizeH="0" baseline="0" noProof="0">
                <a:ln>
                  <a:noFill/>
                </a:ln>
                <a:solidFill>
                  <a:srgbClr val="162365"/>
                </a:solidFill>
                <a:effectLst/>
                <a:uLnTx/>
                <a:uFillTx/>
                <a:latin typeface="Calibri"/>
                <a:ea typeface="Roboto"/>
                <a:cs typeface="Calibri"/>
                <a:sym typeface="Roboto"/>
              </a:rPr>
              <a:t>RAP PACÍFICO</a:t>
            </a:r>
            <a:br>
              <a:rPr kumimoji="0" lang="es" sz="700" b="1" i="0" u="none" strike="noStrike" kern="0" cap="none" spc="0" normalizeH="0" baseline="0" noProof="0">
                <a:ln>
                  <a:noFill/>
                </a:ln>
                <a:solidFill>
                  <a:srgbClr val="162365"/>
                </a:solidFill>
                <a:effectLst/>
                <a:uLnTx/>
                <a:uFillTx/>
                <a:latin typeface="Calibri"/>
                <a:ea typeface="Roboto"/>
                <a:cs typeface="Calibri"/>
                <a:sym typeface="Roboto"/>
              </a:rPr>
            </a:br>
            <a:r>
              <a:rPr kumimoji="0" lang="es" sz="700" b="1" i="0" u="none" strike="noStrike" kern="0" cap="none" spc="0" normalizeH="0" baseline="0" noProof="0">
                <a:ln>
                  <a:noFill/>
                </a:ln>
                <a:solidFill>
                  <a:srgbClr val="434343"/>
                </a:solidFill>
                <a:effectLst/>
                <a:uLnTx/>
                <a:uFillTx/>
                <a:latin typeface="Calibri"/>
                <a:ea typeface="Roboto"/>
                <a:cs typeface="Calibri"/>
                <a:sym typeface="Roboto"/>
              </a:rPr>
              <a:t>Chocó, Valle del Cauca, Cauca, Nariño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1" i="0" u="none" strike="noStrike" kern="0" cap="none" spc="0" normalizeH="0" baseline="0" noProof="0">
              <a:ln>
                <a:noFill/>
              </a:ln>
              <a:solidFill>
                <a:srgbClr val="162365"/>
              </a:solidFill>
              <a:effectLst/>
              <a:uLnTx/>
              <a:uFillTx/>
              <a:latin typeface="Calibri"/>
              <a:ea typeface="Roboto"/>
              <a:cs typeface="Calibri"/>
              <a:sym typeface="Roboto"/>
            </a:endParaRPr>
          </a:p>
        </p:txBody>
      </p:sp>
      <p:sp>
        <p:nvSpPr>
          <p:cNvPr id="96" name="Shape 96"/>
          <p:cNvSpPr txBox="1"/>
          <p:nvPr/>
        </p:nvSpPr>
        <p:spPr>
          <a:xfrm>
            <a:off x="6219193" y="1892988"/>
            <a:ext cx="2344200" cy="426900"/>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700" b="1" i="0" u="none" strike="noStrike" kern="0" cap="none" spc="0" normalizeH="0" baseline="0" noProof="0" dirty="0">
                <a:ln>
                  <a:noFill/>
                </a:ln>
                <a:solidFill>
                  <a:srgbClr val="162365"/>
                </a:solidFill>
                <a:effectLst/>
                <a:uLnTx/>
                <a:uFillTx/>
                <a:latin typeface="Calibri"/>
                <a:ea typeface="Roboto"/>
                <a:cs typeface="Calibri"/>
                <a:sym typeface="Roboto"/>
              </a:rPr>
              <a:t>RAP CARIBE</a:t>
            </a:r>
            <a:br>
              <a:rPr kumimoji="0" lang="es" sz="700" b="1" i="0" u="none" strike="noStrike" kern="0" cap="none" spc="0" normalizeH="0" baseline="0" noProof="0" dirty="0">
                <a:ln>
                  <a:noFill/>
                </a:ln>
                <a:solidFill>
                  <a:srgbClr val="162365"/>
                </a:solidFill>
                <a:effectLst/>
                <a:uLnTx/>
                <a:uFillTx/>
                <a:latin typeface="Calibri"/>
                <a:ea typeface="Roboto"/>
                <a:cs typeface="Calibri"/>
                <a:sym typeface="Roboto"/>
              </a:rPr>
            </a:br>
            <a:r>
              <a:rPr kumimoji="0" lang="es" sz="700" b="1" i="0" u="none" strike="noStrike" kern="0" cap="none" spc="0" normalizeH="0" baseline="0" noProof="0" dirty="0">
                <a:ln>
                  <a:noFill/>
                </a:ln>
                <a:solidFill>
                  <a:srgbClr val="434343"/>
                </a:solidFill>
                <a:effectLst/>
                <a:uLnTx/>
                <a:uFillTx/>
                <a:latin typeface="Calibri"/>
                <a:ea typeface="Roboto"/>
                <a:cs typeface="Calibri"/>
                <a:sym typeface="Roboto"/>
              </a:rPr>
              <a:t>Guajira, Cesar, Bolívar, Sucre, Córdoba, Atlántico, Magdalena, San Andrés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1" i="0" u="none" strike="noStrike" kern="0" cap="none" spc="0" normalizeH="0" baseline="0" noProof="0" dirty="0">
              <a:ln>
                <a:noFill/>
              </a:ln>
              <a:solidFill>
                <a:srgbClr val="162365"/>
              </a:solidFill>
              <a:effectLst/>
              <a:uLnTx/>
              <a:uFillTx/>
              <a:latin typeface="Calibri"/>
              <a:ea typeface="Roboto"/>
              <a:cs typeface="Calibri"/>
              <a:sym typeface="Roboto"/>
            </a:endParaRPr>
          </a:p>
        </p:txBody>
      </p:sp>
      <p:sp>
        <p:nvSpPr>
          <p:cNvPr id="97" name="Shape 97"/>
          <p:cNvSpPr txBox="1"/>
          <p:nvPr/>
        </p:nvSpPr>
        <p:spPr>
          <a:xfrm>
            <a:off x="6210999" y="2785700"/>
            <a:ext cx="2344200" cy="426900"/>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700" b="1" i="0" u="none" strike="noStrike" kern="0" cap="none" spc="0" normalizeH="0" baseline="0" noProof="0" dirty="0">
                <a:ln>
                  <a:noFill/>
                </a:ln>
                <a:solidFill>
                  <a:srgbClr val="162365"/>
                </a:solidFill>
                <a:effectLst/>
                <a:uLnTx/>
                <a:uFillTx/>
                <a:latin typeface="Calibri"/>
                <a:ea typeface="Roboto"/>
                <a:cs typeface="Calibri"/>
                <a:sym typeface="Roboto"/>
              </a:rPr>
              <a:t>RAP AMAZONÍA</a:t>
            </a:r>
            <a:br>
              <a:rPr kumimoji="0" lang="es" sz="700" b="1" i="0" u="none" strike="noStrike" kern="0" cap="none" spc="0" normalizeH="0" baseline="0" noProof="0" dirty="0">
                <a:ln>
                  <a:noFill/>
                </a:ln>
                <a:solidFill>
                  <a:srgbClr val="162365"/>
                </a:solidFill>
                <a:effectLst/>
                <a:uLnTx/>
                <a:uFillTx/>
                <a:latin typeface="Calibri"/>
                <a:ea typeface="Roboto"/>
                <a:cs typeface="Calibri"/>
                <a:sym typeface="Roboto"/>
              </a:rPr>
            </a:br>
            <a:r>
              <a:rPr kumimoji="0" lang="es" sz="700" b="1" i="0" u="none" strike="noStrike" kern="0" cap="none" spc="0" normalizeH="0" baseline="0" noProof="0" dirty="0">
                <a:ln>
                  <a:noFill/>
                </a:ln>
                <a:solidFill>
                  <a:srgbClr val="434343"/>
                </a:solidFill>
                <a:effectLst/>
                <a:uLnTx/>
                <a:uFillTx/>
                <a:latin typeface="Calibri"/>
                <a:ea typeface="Roboto"/>
                <a:cs typeface="Calibri"/>
                <a:sym typeface="Roboto"/>
              </a:rPr>
              <a:t>Putumayo, Caquetá, Guaviare, Guainía, Vaupés, Amazonas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1" i="0" u="none" strike="noStrike" kern="0" cap="none" spc="0" normalizeH="0" baseline="0" noProof="0" dirty="0">
              <a:ln>
                <a:noFill/>
              </a:ln>
              <a:solidFill>
                <a:srgbClr val="162365"/>
              </a:solidFill>
              <a:effectLst/>
              <a:uLnTx/>
              <a:uFillTx/>
              <a:latin typeface="Calibri"/>
              <a:ea typeface="Roboto"/>
              <a:cs typeface="Calibri"/>
              <a:sym typeface="Roboto"/>
            </a:endParaRPr>
          </a:p>
        </p:txBody>
      </p:sp>
      <p:sp>
        <p:nvSpPr>
          <p:cNvPr id="98" name="Shape 98"/>
          <p:cNvSpPr txBox="1"/>
          <p:nvPr/>
        </p:nvSpPr>
        <p:spPr>
          <a:xfrm>
            <a:off x="6210999" y="3177133"/>
            <a:ext cx="2344200" cy="426900"/>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700" b="1" i="0" u="none" strike="noStrike" kern="0" cap="none" spc="0" normalizeH="0" baseline="0" noProof="0" dirty="0">
                <a:ln>
                  <a:noFill/>
                </a:ln>
                <a:solidFill>
                  <a:srgbClr val="162365"/>
                </a:solidFill>
                <a:effectLst/>
                <a:uLnTx/>
                <a:uFillTx/>
                <a:latin typeface="Calibri"/>
                <a:ea typeface="Roboto"/>
                <a:cs typeface="Calibri"/>
                <a:sym typeface="Roboto"/>
              </a:rPr>
              <a:t>RAP EJE CAFETERO</a:t>
            </a:r>
            <a:br>
              <a:rPr kumimoji="0" lang="es" sz="700" b="1" i="0" u="none" strike="noStrike" kern="0" cap="none" spc="0" normalizeH="0" baseline="0" noProof="0" dirty="0">
                <a:ln>
                  <a:noFill/>
                </a:ln>
                <a:solidFill>
                  <a:srgbClr val="162365"/>
                </a:solidFill>
                <a:effectLst/>
                <a:uLnTx/>
                <a:uFillTx/>
                <a:latin typeface="Calibri"/>
                <a:ea typeface="Roboto"/>
                <a:cs typeface="Calibri"/>
                <a:sym typeface="Roboto"/>
              </a:rPr>
            </a:br>
            <a:r>
              <a:rPr kumimoji="0" lang="es" sz="700" b="1" i="0" u="none" strike="noStrike" kern="0" cap="none" spc="0" normalizeH="0" baseline="0" noProof="0" dirty="0">
                <a:ln>
                  <a:noFill/>
                </a:ln>
                <a:solidFill>
                  <a:srgbClr val="434343"/>
                </a:solidFill>
                <a:effectLst/>
                <a:uLnTx/>
                <a:uFillTx/>
                <a:latin typeface="Calibri"/>
                <a:ea typeface="Roboto"/>
                <a:cs typeface="Calibri"/>
                <a:sym typeface="Roboto"/>
              </a:rPr>
              <a:t>Caldas, Risaralda, Quindío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1" i="0" u="none" strike="noStrike" kern="0" cap="none" spc="0" normalizeH="0" baseline="0" noProof="0" dirty="0">
              <a:ln>
                <a:noFill/>
              </a:ln>
              <a:solidFill>
                <a:srgbClr val="162365"/>
              </a:solidFill>
              <a:effectLst/>
              <a:uLnTx/>
              <a:uFillTx/>
              <a:latin typeface="Calibri"/>
              <a:ea typeface="Roboto"/>
              <a:cs typeface="Calibri"/>
              <a:sym typeface="Roboto"/>
            </a:endParaRPr>
          </a:p>
        </p:txBody>
      </p:sp>
      <p:sp>
        <p:nvSpPr>
          <p:cNvPr id="99" name="Shape 99"/>
          <p:cNvSpPr txBox="1"/>
          <p:nvPr/>
        </p:nvSpPr>
        <p:spPr>
          <a:xfrm>
            <a:off x="6210999" y="3991298"/>
            <a:ext cx="2344200" cy="426900"/>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700" b="1" i="0" u="none" strike="noStrike" kern="0" cap="none" spc="0" normalizeH="0" baseline="0" noProof="0">
                <a:ln>
                  <a:noFill/>
                </a:ln>
                <a:solidFill>
                  <a:srgbClr val="162365"/>
                </a:solidFill>
                <a:effectLst/>
                <a:uLnTx/>
                <a:uFillTx/>
                <a:latin typeface="Calibri"/>
                <a:ea typeface="Roboto"/>
                <a:cs typeface="Calibri"/>
                <a:sym typeface="Roboto"/>
              </a:rPr>
              <a:t>RAP ORINOQUÍA</a:t>
            </a:r>
            <a:br>
              <a:rPr kumimoji="0" lang="es" sz="700" b="1" i="0" u="none" strike="noStrike" kern="0" cap="none" spc="0" normalizeH="0" baseline="0" noProof="0">
                <a:ln>
                  <a:noFill/>
                </a:ln>
                <a:solidFill>
                  <a:srgbClr val="162365"/>
                </a:solidFill>
                <a:effectLst/>
                <a:uLnTx/>
                <a:uFillTx/>
                <a:latin typeface="Calibri"/>
                <a:ea typeface="Roboto"/>
                <a:cs typeface="Calibri"/>
                <a:sym typeface="Roboto"/>
              </a:rPr>
            </a:br>
            <a:r>
              <a:rPr kumimoji="0" lang="es" sz="700" b="1" i="0" u="none" strike="noStrike" kern="0" cap="none" spc="0" normalizeH="0" baseline="0" noProof="0">
                <a:ln>
                  <a:noFill/>
                </a:ln>
                <a:solidFill>
                  <a:srgbClr val="434343"/>
                </a:solidFill>
                <a:effectLst/>
                <a:uLnTx/>
                <a:uFillTx/>
                <a:latin typeface="Calibri"/>
                <a:ea typeface="Roboto"/>
                <a:cs typeface="Calibri"/>
                <a:sym typeface="Roboto"/>
              </a:rPr>
              <a:t>Arauca, Casanare, Meta, Vichada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1" i="0" u="none" strike="noStrike" kern="0" cap="none" spc="0" normalizeH="0" baseline="0" noProof="0">
              <a:ln>
                <a:noFill/>
              </a:ln>
              <a:solidFill>
                <a:srgbClr val="162365"/>
              </a:solidFill>
              <a:effectLst/>
              <a:uLnTx/>
              <a:uFillTx/>
              <a:latin typeface="Calibri"/>
              <a:ea typeface="Roboto"/>
              <a:cs typeface="Calibri"/>
              <a:sym typeface="Roboto"/>
            </a:endParaRPr>
          </a:p>
        </p:txBody>
      </p:sp>
      <p:sp>
        <p:nvSpPr>
          <p:cNvPr id="100" name="Shape 100"/>
          <p:cNvSpPr txBox="1"/>
          <p:nvPr/>
        </p:nvSpPr>
        <p:spPr>
          <a:xfrm>
            <a:off x="6210999" y="4427632"/>
            <a:ext cx="2344200" cy="426900"/>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700" b="1" i="0" u="none" strike="noStrike" kern="0" cap="none" spc="0" normalizeH="0" baseline="0" noProof="0">
                <a:ln>
                  <a:noFill/>
                </a:ln>
                <a:solidFill>
                  <a:srgbClr val="162365"/>
                </a:solidFill>
                <a:effectLst/>
                <a:uLnTx/>
                <a:uFillTx/>
                <a:latin typeface="Calibri"/>
                <a:ea typeface="Roboto"/>
                <a:cs typeface="Calibri"/>
                <a:sym typeface="Roboto"/>
              </a:rPr>
              <a:t>RAP REGIÓN SUR</a:t>
            </a:r>
            <a:br>
              <a:rPr kumimoji="0" lang="es" sz="700" b="1" i="0" u="none" strike="noStrike" kern="0" cap="none" spc="0" normalizeH="0" baseline="0" noProof="0">
                <a:ln>
                  <a:noFill/>
                </a:ln>
                <a:solidFill>
                  <a:srgbClr val="162365"/>
                </a:solidFill>
                <a:effectLst/>
                <a:uLnTx/>
                <a:uFillTx/>
                <a:latin typeface="Calibri"/>
                <a:ea typeface="Roboto"/>
                <a:cs typeface="Calibri"/>
                <a:sym typeface="Roboto"/>
              </a:rPr>
            </a:br>
            <a:r>
              <a:rPr kumimoji="0" lang="es" sz="700" b="1" i="0" u="none" strike="noStrike" kern="0" cap="none" spc="0" normalizeH="0" baseline="0" noProof="0">
                <a:ln>
                  <a:noFill/>
                </a:ln>
                <a:solidFill>
                  <a:srgbClr val="434343"/>
                </a:solidFill>
                <a:effectLst/>
                <a:uLnTx/>
                <a:uFillTx/>
                <a:latin typeface="Calibri"/>
                <a:ea typeface="Roboto"/>
                <a:cs typeface="Calibri"/>
                <a:sym typeface="Roboto"/>
              </a:rPr>
              <a:t>Tolima, Cauca, Nariño, Putumayo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1" i="0" u="none" strike="noStrike" kern="0" cap="none" spc="0" normalizeH="0" baseline="0" noProof="0">
              <a:ln>
                <a:noFill/>
              </a:ln>
              <a:solidFill>
                <a:srgbClr val="162365"/>
              </a:solidFill>
              <a:effectLst/>
              <a:uLnTx/>
              <a:uFillTx/>
              <a:latin typeface="Calibri"/>
              <a:ea typeface="Roboto"/>
              <a:cs typeface="Calibri"/>
              <a:sym typeface="Roboto"/>
            </a:endParaRPr>
          </a:p>
        </p:txBody>
      </p:sp>
      <p:pic>
        <p:nvPicPr>
          <p:cNvPr id="101" name="Shape 101" descr="punto_1.png"/>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5894360" y="1037606"/>
            <a:ext cx="259019" cy="259013"/>
          </a:xfrm>
          <a:prstGeom prst="rect">
            <a:avLst/>
          </a:prstGeom>
          <a:noFill/>
          <a:ln>
            <a:noFill/>
          </a:ln>
        </p:spPr>
      </p:pic>
      <p:pic>
        <p:nvPicPr>
          <p:cNvPr id="102" name="Shape 102" descr="punto_2.png"/>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5897768" y="1466406"/>
            <a:ext cx="255611" cy="255605"/>
          </a:xfrm>
          <a:prstGeom prst="rect">
            <a:avLst/>
          </a:prstGeom>
          <a:noFill/>
          <a:ln>
            <a:noFill/>
          </a:ln>
        </p:spPr>
      </p:pic>
      <p:pic>
        <p:nvPicPr>
          <p:cNvPr id="103" name="Shape 103" descr="punto_3.png"/>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5902715" y="1902732"/>
            <a:ext cx="251204" cy="251198"/>
          </a:xfrm>
          <a:prstGeom prst="rect">
            <a:avLst/>
          </a:prstGeom>
          <a:noFill/>
          <a:ln>
            <a:noFill/>
          </a:ln>
        </p:spPr>
      </p:pic>
      <p:pic>
        <p:nvPicPr>
          <p:cNvPr id="104" name="Shape 104" descr="punto_4.png"/>
          <p:cNvPicPr preferRelativeResize="0"/>
          <p:nvPr/>
        </p:nvPicPr>
        <p:blipFill>
          <a:blip r:embed="rId12" cstate="screen">
            <a:alphaModFix/>
            <a:extLst>
              <a:ext uri="{28A0092B-C50C-407E-A947-70E740481C1C}">
                <a14:useLocalDpi xmlns:a14="http://schemas.microsoft.com/office/drawing/2010/main"/>
              </a:ext>
            </a:extLst>
          </a:blip>
          <a:stretch>
            <a:fillRect/>
          </a:stretch>
        </p:blipFill>
        <p:spPr>
          <a:xfrm>
            <a:off x="5901017" y="2776852"/>
            <a:ext cx="243608" cy="243602"/>
          </a:xfrm>
          <a:prstGeom prst="rect">
            <a:avLst/>
          </a:prstGeom>
          <a:noFill/>
          <a:ln>
            <a:noFill/>
          </a:ln>
        </p:spPr>
      </p:pic>
      <p:pic>
        <p:nvPicPr>
          <p:cNvPr id="105" name="Shape 105" descr="punto_5.png"/>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5901017" y="3212640"/>
            <a:ext cx="243608" cy="243602"/>
          </a:xfrm>
          <a:prstGeom prst="rect">
            <a:avLst/>
          </a:prstGeom>
          <a:noFill/>
          <a:ln>
            <a:noFill/>
          </a:ln>
        </p:spPr>
      </p:pic>
      <p:pic>
        <p:nvPicPr>
          <p:cNvPr id="106" name="Shape 106" descr="punto_6.png"/>
          <p:cNvPicPr preferRelativeResize="0"/>
          <p:nvPr/>
        </p:nvPicPr>
        <p:blipFill>
          <a:blip r:embed="rId14" cstate="screen">
            <a:alphaModFix/>
            <a:extLst>
              <a:ext uri="{28A0092B-C50C-407E-A947-70E740481C1C}">
                <a14:useLocalDpi xmlns:a14="http://schemas.microsoft.com/office/drawing/2010/main"/>
              </a:ext>
            </a:extLst>
          </a:blip>
          <a:stretch>
            <a:fillRect/>
          </a:stretch>
        </p:blipFill>
        <p:spPr>
          <a:xfrm>
            <a:off x="5901017" y="4011028"/>
            <a:ext cx="236552" cy="236546"/>
          </a:xfrm>
          <a:prstGeom prst="rect">
            <a:avLst/>
          </a:prstGeom>
          <a:noFill/>
          <a:ln>
            <a:noFill/>
          </a:ln>
        </p:spPr>
      </p:pic>
      <p:pic>
        <p:nvPicPr>
          <p:cNvPr id="107" name="Shape 107" descr="punto_7.png"/>
          <p:cNvPicPr preferRelativeResize="0"/>
          <p:nvPr/>
        </p:nvPicPr>
        <p:blipFill>
          <a:blip r:embed="rId15" cstate="screen">
            <a:alphaModFix/>
            <a:extLst>
              <a:ext uri="{28A0092B-C50C-407E-A947-70E740481C1C}">
                <a14:useLocalDpi xmlns:a14="http://schemas.microsoft.com/office/drawing/2010/main"/>
              </a:ext>
            </a:extLst>
          </a:blip>
          <a:stretch>
            <a:fillRect/>
          </a:stretch>
        </p:blipFill>
        <p:spPr>
          <a:xfrm>
            <a:off x="5901017" y="4441458"/>
            <a:ext cx="236552" cy="236546"/>
          </a:xfrm>
          <a:prstGeom prst="rect">
            <a:avLst/>
          </a:prstGeom>
          <a:noFill/>
          <a:ln>
            <a:noFill/>
          </a:ln>
        </p:spPr>
      </p:pic>
      <p:pic>
        <p:nvPicPr>
          <p:cNvPr id="30" name="Imagen 29" descr="mapa-amazonas.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354431" y="547663"/>
            <a:ext cx="3111714" cy="4306870"/>
          </a:xfrm>
          <a:prstGeom prst="rect">
            <a:avLst/>
          </a:prstGeom>
        </p:spPr>
      </p:pic>
      <p:pic>
        <p:nvPicPr>
          <p:cNvPr id="31" name="Imagen 30" descr="mapa-cafetero.pn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354431" y="547663"/>
            <a:ext cx="3111714" cy="4306870"/>
          </a:xfrm>
          <a:prstGeom prst="rect">
            <a:avLst/>
          </a:prstGeom>
        </p:spPr>
      </p:pic>
      <p:pic>
        <p:nvPicPr>
          <p:cNvPr id="33" name="Imagen 32" descr="mapa-orinoquia.png"/>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2354431" y="547663"/>
            <a:ext cx="3111714" cy="4306870"/>
          </a:xfrm>
          <a:prstGeom prst="rect">
            <a:avLst/>
          </a:prstGeom>
        </p:spPr>
      </p:pic>
      <p:pic>
        <p:nvPicPr>
          <p:cNvPr id="34" name="Imagen 33" descr="mapa-sur.png"/>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2351740" y="547664"/>
            <a:ext cx="3117096" cy="4306868"/>
          </a:xfrm>
          <a:prstGeom prst="rect">
            <a:avLst/>
          </a:prstGeom>
        </p:spPr>
      </p:pic>
      <p:pic>
        <p:nvPicPr>
          <p:cNvPr id="36" name="Imagen 35" descr="RegionCentral-LogoFinalCMYK_Positivo.png"/>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37" name="CuadroTexto 36"/>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de cuentas 2017</a:t>
            </a:r>
          </a:p>
        </p:txBody>
      </p:sp>
      <p:cxnSp>
        <p:nvCxnSpPr>
          <p:cNvPr id="38" name="Conector recto 37"/>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ángulo 31"/>
          <p:cNvSpPr/>
          <p:nvPr/>
        </p:nvSpPr>
        <p:spPr>
          <a:xfrm>
            <a:off x="0" y="159078"/>
            <a:ext cx="45719" cy="1733910"/>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2496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102"/>
                                        </p:tgtEl>
                                        <p:attrNameLst>
                                          <p:attrName>style.visibility</p:attrName>
                                        </p:attrNameLst>
                                      </p:cBhvr>
                                      <p:to>
                                        <p:strVal val="visible"/>
                                      </p:to>
                                    </p:set>
                                    <p:animEffect transition="in" filter="fade">
                                      <p:cBhvr>
                                        <p:cTn id="21" dur="500"/>
                                        <p:tgtEl>
                                          <p:spTgt spid="10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5"/>
                                        </p:tgtEl>
                                        <p:attrNameLst>
                                          <p:attrName>style.visibility</p:attrName>
                                        </p:attrNameLst>
                                      </p:cBhvr>
                                      <p:to>
                                        <p:strVal val="visible"/>
                                      </p:to>
                                    </p:set>
                                    <p:animEffect transition="in" filter="fade">
                                      <p:cBhvr>
                                        <p:cTn id="24" dur="500"/>
                                        <p:tgtEl>
                                          <p:spTgt spid="9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nodeType="with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500"/>
                                        <p:tgtEl>
                                          <p:spTgt spid="10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7"/>
                                        </p:tgtEl>
                                        <p:attrNameLst>
                                          <p:attrName>style.visibility</p:attrName>
                                        </p:attrNameLst>
                                      </p:cBhvr>
                                      <p:to>
                                        <p:strVal val="visible"/>
                                      </p:to>
                                    </p:set>
                                    <p:animEffect transition="in" filter="fade">
                                      <p:cBhvr>
                                        <p:cTn id="40" dur="500"/>
                                        <p:tgtEl>
                                          <p:spTgt spid="97"/>
                                        </p:tgtEl>
                                      </p:cBhvr>
                                    </p:animEffect>
                                  </p:childTnLst>
                                </p:cTn>
                              </p:par>
                              <p:par>
                                <p:cTn id="41" presetID="10" presetClass="entr" presetSubtype="0"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fade">
                                      <p:cBhvr>
                                        <p:cTn id="43" dur="500"/>
                                        <p:tgtEl>
                                          <p:spTgt spid="104"/>
                                        </p:tgtEl>
                                      </p:cBhvr>
                                    </p:animEffec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8"/>
                                        </p:tgtEl>
                                        <p:attrNameLst>
                                          <p:attrName>style.visibility</p:attrName>
                                        </p:attrNameLst>
                                      </p:cBhvr>
                                      <p:to>
                                        <p:strVal val="visible"/>
                                      </p:to>
                                    </p:set>
                                    <p:animEffect transition="in" filter="fade">
                                      <p:cBhvr>
                                        <p:cTn id="51" dur="500"/>
                                        <p:tgtEl>
                                          <p:spTgt spid="98"/>
                                        </p:tgtEl>
                                      </p:cBhvr>
                                    </p:animEffect>
                                  </p:childTnLst>
                                </p:cTn>
                              </p:par>
                              <p:par>
                                <p:cTn id="52" presetID="10" presetClass="entr" presetSubtype="0" fill="hold" nodeType="with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500"/>
                                        <p:tgtEl>
                                          <p:spTgt spid="105"/>
                                        </p:tgtEl>
                                      </p:cBhvr>
                                    </p:animEffect>
                                  </p:childTnLst>
                                </p:cTn>
                              </p:par>
                              <p:par>
                                <p:cTn id="55" presetID="10"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par>
                                <p:cTn id="63" presetID="10" presetClass="entr" presetSubtype="0" fill="hold" nodeType="withEffect">
                                  <p:stCondLst>
                                    <p:cond delay="0"/>
                                  </p:stCondLst>
                                  <p:childTnLst>
                                    <p:set>
                                      <p:cBhvr>
                                        <p:cTn id="64" dur="1" fill="hold">
                                          <p:stCondLst>
                                            <p:cond delay="0"/>
                                          </p:stCondLst>
                                        </p:cTn>
                                        <p:tgtEl>
                                          <p:spTgt spid="106"/>
                                        </p:tgtEl>
                                        <p:attrNameLst>
                                          <p:attrName>style.visibility</p:attrName>
                                        </p:attrNameLst>
                                      </p:cBhvr>
                                      <p:to>
                                        <p:strVal val="visible"/>
                                      </p:to>
                                    </p:set>
                                    <p:animEffect transition="in" filter="fade">
                                      <p:cBhvr>
                                        <p:cTn id="65" dur="500"/>
                                        <p:tgtEl>
                                          <p:spTgt spid="10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9"/>
                                        </p:tgtEl>
                                        <p:attrNameLst>
                                          <p:attrName>style.visibility</p:attrName>
                                        </p:attrNameLst>
                                      </p:cBhvr>
                                      <p:to>
                                        <p:strVal val="visible"/>
                                      </p:to>
                                    </p:set>
                                    <p:animEffect transition="in" filter="fade">
                                      <p:cBhvr>
                                        <p:cTn id="68" dur="500"/>
                                        <p:tgtEl>
                                          <p:spTgt spid="9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par>
                                <p:cTn id="74" presetID="10" presetClass="entr" presetSubtype="0" fill="hold" nodeType="withEffect">
                                  <p:stCondLst>
                                    <p:cond delay="0"/>
                                  </p:stCondLst>
                                  <p:childTnLst>
                                    <p:set>
                                      <p:cBhvr>
                                        <p:cTn id="75" dur="1" fill="hold">
                                          <p:stCondLst>
                                            <p:cond delay="0"/>
                                          </p:stCondLst>
                                        </p:cTn>
                                        <p:tgtEl>
                                          <p:spTgt spid="107"/>
                                        </p:tgtEl>
                                        <p:attrNameLst>
                                          <p:attrName>style.visibility</p:attrName>
                                        </p:attrNameLst>
                                      </p:cBhvr>
                                      <p:to>
                                        <p:strVal val="visible"/>
                                      </p:to>
                                    </p:set>
                                    <p:animEffect transition="in" filter="fade">
                                      <p:cBhvr>
                                        <p:cTn id="76" dur="500"/>
                                        <p:tgtEl>
                                          <p:spTgt spid="10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0"/>
                                        </p:tgtEl>
                                        <p:attrNameLst>
                                          <p:attrName>style.visibility</p:attrName>
                                        </p:attrNameLst>
                                      </p:cBhvr>
                                      <p:to>
                                        <p:strVal val="visible"/>
                                      </p:to>
                                    </p:set>
                                    <p:animEffect transition="in" filter="fade">
                                      <p:cBhvr>
                                        <p:cTn id="7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Shape 158"/>
        <p:cNvGrpSpPr/>
        <p:nvPr/>
      </p:nvGrpSpPr>
      <p:grpSpPr>
        <a:xfrm>
          <a:off x="0" y="0"/>
          <a:ext cx="0" cy="0"/>
          <a:chOff x="0" y="0"/>
          <a:chExt cx="0" cy="0"/>
        </a:xfrm>
      </p:grpSpPr>
      <p:sp>
        <p:nvSpPr>
          <p:cNvPr id="10" name="Título 1">
            <a:extLst>
              <a:ext uri="{FF2B5EF4-FFF2-40B4-BE49-F238E27FC236}">
                <a16:creationId xmlns:a16="http://schemas.microsoft.com/office/drawing/2014/main" id="{35B3DCF3-EA4C-4CC7-BC2A-1C8DD87B30FD}"/>
              </a:ext>
            </a:extLst>
          </p:cNvPr>
          <p:cNvSpPr>
            <a:spLocks noGrp="1"/>
          </p:cNvSpPr>
          <p:nvPr>
            <p:ph type="title"/>
          </p:nvPr>
        </p:nvSpPr>
        <p:spPr>
          <a:xfrm>
            <a:off x="311700" y="125921"/>
            <a:ext cx="6893776" cy="1099218"/>
          </a:xfrm>
        </p:spPr>
        <p:txBody>
          <a:bodyPr/>
          <a:lstStyle/>
          <a:p>
            <a:pPr>
              <a:lnSpc>
                <a:spcPct val="70000"/>
              </a:lnSpc>
            </a:pPr>
            <a:r>
              <a:rPr lang="es-CO" sz="5000" b="1" kern="1200" dirty="0">
                <a:solidFill>
                  <a:srgbClr val="002060"/>
                </a:solidFill>
                <a:latin typeface="Calibri"/>
                <a:ea typeface="+mn-ea"/>
              </a:rPr>
              <a:t>LA RAPE</a:t>
            </a:r>
            <a:br>
              <a:rPr lang="es-CO" sz="5000" b="1" kern="1200" dirty="0">
                <a:solidFill>
                  <a:srgbClr val="002060"/>
                </a:solidFill>
                <a:latin typeface="Calibri"/>
                <a:ea typeface="+mn-ea"/>
              </a:rPr>
            </a:br>
            <a:r>
              <a:rPr lang="es-CO" sz="5000" kern="1200" dirty="0">
                <a:solidFill>
                  <a:srgbClr val="002060"/>
                </a:solidFill>
                <a:latin typeface="Calibri Light"/>
                <a:ea typeface="+mn-ea"/>
                <a:cs typeface="Calibri Light"/>
              </a:rPr>
              <a:t>REGIÓN CENTRAL</a:t>
            </a:r>
          </a:p>
        </p:txBody>
      </p:sp>
      <p:sp>
        <p:nvSpPr>
          <p:cNvPr id="11" name="Marcador de texto 2">
            <a:extLst>
              <a:ext uri="{FF2B5EF4-FFF2-40B4-BE49-F238E27FC236}">
                <a16:creationId xmlns:a16="http://schemas.microsoft.com/office/drawing/2014/main" id="{25874373-AFA5-4871-BA87-92C8DEA701C9}"/>
              </a:ext>
            </a:extLst>
          </p:cNvPr>
          <p:cNvSpPr>
            <a:spLocks noGrp="1"/>
          </p:cNvSpPr>
          <p:nvPr>
            <p:ph type="body" idx="1"/>
          </p:nvPr>
        </p:nvSpPr>
        <p:spPr>
          <a:xfrm>
            <a:off x="311700" y="2618996"/>
            <a:ext cx="2971371" cy="672500"/>
          </a:xfrm>
        </p:spPr>
        <p:txBody>
          <a:bodyPr/>
          <a:lstStyle/>
          <a:p>
            <a:pPr>
              <a:buNone/>
            </a:pPr>
            <a:r>
              <a:rPr lang="es-CO" sz="2800" b="1" dirty="0">
                <a:latin typeface="Calibri"/>
                <a:cs typeface="Calibri"/>
              </a:rPr>
              <a:t>INSTRUMENTOS</a:t>
            </a:r>
          </a:p>
        </p:txBody>
      </p:sp>
      <p:pic>
        <p:nvPicPr>
          <p:cNvPr id="7" name="Imagen 6" descr="RegionCentral-LogoFinalCMYK_Positiv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8" name="CuadroTexto 7"/>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algn="ctr" defTabSz="1068559" rtl="0" eaLnBrk="1" fontAlgn="auto" latinLnBrk="0" hangingPunct="1">
              <a:lnSpc>
                <a:spcPct val="90000"/>
              </a:lnSpc>
              <a:spcBef>
                <a:spcPts val="0"/>
              </a:spcBef>
              <a:spcAft>
                <a:spcPts val="0"/>
              </a:spcAft>
              <a:buClrTx/>
              <a:buSzTx/>
              <a:buFontTx/>
              <a:buNone/>
              <a:tabLst/>
              <a:defRPr/>
            </a:pPr>
            <a:r>
              <a:rPr kumimoji="0" lang="es-ES" sz="1100" i="0" u="none" strike="noStrike" kern="1200" cap="none" spc="0" normalizeH="0" baseline="0" noProof="0" dirty="0">
                <a:ln>
                  <a:noFill/>
                </a:ln>
                <a:solidFill>
                  <a:schemeClr val="tx2">
                    <a:lumMod val="50000"/>
                  </a:schemeClr>
                </a:solidFill>
                <a:effectLst/>
                <a:uLnTx/>
                <a:uFillTx/>
                <a:latin typeface="Calibri"/>
                <a:ea typeface="+mn-ea"/>
                <a:cs typeface="Calibri"/>
              </a:rPr>
              <a:t>Rendición de cuentas 2017</a:t>
            </a:r>
          </a:p>
        </p:txBody>
      </p:sp>
      <p:cxnSp>
        <p:nvCxnSpPr>
          <p:cNvPr id="9" name="Conector recto 8"/>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ángulo 11"/>
          <p:cNvSpPr/>
          <p:nvPr/>
        </p:nvSpPr>
        <p:spPr>
          <a:xfrm>
            <a:off x="0" y="159078"/>
            <a:ext cx="69117" cy="1091978"/>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Marcador de texto 2">
            <a:extLst>
              <a:ext uri="{FF2B5EF4-FFF2-40B4-BE49-F238E27FC236}">
                <a16:creationId xmlns:a16="http://schemas.microsoft.com/office/drawing/2014/main" id="{25874373-AFA5-4871-BA87-92C8DEA701C9}"/>
              </a:ext>
            </a:extLst>
          </p:cNvPr>
          <p:cNvSpPr txBox="1">
            <a:spLocks/>
          </p:cNvSpPr>
          <p:nvPr/>
        </p:nvSpPr>
        <p:spPr>
          <a:xfrm>
            <a:off x="3948325" y="2182652"/>
            <a:ext cx="4883974" cy="1722219"/>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Char char="●"/>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9pPr>
          </a:lstStyle>
          <a:p>
            <a:pPr marL="344488" indent="-342900"/>
            <a:r>
              <a:rPr lang="es-CO" sz="2000" dirty="0">
                <a:latin typeface="Calibri"/>
                <a:cs typeface="Calibri"/>
              </a:rPr>
              <a:t>Hechos Regionales</a:t>
            </a:r>
          </a:p>
          <a:p>
            <a:pPr marL="344488" indent="-342900"/>
            <a:r>
              <a:rPr lang="es-CO" sz="2000" dirty="0">
                <a:latin typeface="Calibri"/>
                <a:cs typeface="Calibri"/>
              </a:rPr>
              <a:t>Plan Estratégico Regional </a:t>
            </a:r>
          </a:p>
          <a:p>
            <a:pPr marL="344488" indent="-342900"/>
            <a:r>
              <a:rPr lang="es-CO" sz="2000" dirty="0">
                <a:latin typeface="Calibri"/>
                <a:cs typeface="Calibri"/>
              </a:rPr>
              <a:t>Plan Operativo Anual de Inversiones</a:t>
            </a:r>
          </a:p>
        </p:txBody>
      </p:sp>
      <p:cxnSp>
        <p:nvCxnSpPr>
          <p:cNvPr id="14" name="Conector recto 13"/>
          <p:cNvCxnSpPr>
            <a:cxnSpLocks/>
          </p:cNvCxnSpPr>
          <p:nvPr/>
        </p:nvCxnSpPr>
        <p:spPr>
          <a:xfrm>
            <a:off x="3463480" y="2012909"/>
            <a:ext cx="0" cy="1974995"/>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8812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cstate="screen">
            <a:extLst>
              <a:ext uri="{28A0092B-C50C-407E-A947-70E740481C1C}">
                <a14:useLocalDpi xmlns:a14="http://schemas.microsoft.com/office/drawing/2010/main"/>
              </a:ext>
            </a:extLst>
          </a:blip>
          <a:stretch>
            <a:fillRect/>
          </a:stretch>
        </a:blipFill>
        <a:effectLst/>
      </p:bgPr>
    </p:bg>
    <p:spTree>
      <p:nvGrpSpPr>
        <p:cNvPr id="1" name="Shape 158"/>
        <p:cNvGrpSpPr/>
        <p:nvPr/>
      </p:nvGrpSpPr>
      <p:grpSpPr>
        <a:xfrm>
          <a:off x="0" y="0"/>
          <a:ext cx="0" cy="0"/>
          <a:chOff x="0" y="0"/>
          <a:chExt cx="0" cy="0"/>
        </a:xfrm>
      </p:grpSpPr>
      <p:sp>
        <p:nvSpPr>
          <p:cNvPr id="162" name="Shape 162"/>
          <p:cNvSpPr txBox="1"/>
          <p:nvPr/>
        </p:nvSpPr>
        <p:spPr>
          <a:xfrm>
            <a:off x="2794726" y="85961"/>
            <a:ext cx="3440504" cy="680247"/>
          </a:xfrm>
          <a:prstGeom prst="rect">
            <a:avLst/>
          </a:prstGeom>
          <a:noFill/>
          <a:ln>
            <a:noFill/>
          </a:ln>
        </p:spPr>
        <p:txBody>
          <a:bodyPr wrap="square" lIns="91425" tIns="45700" rIns="91425" bIns="45700" anchor="t" anchorCtr="0">
            <a:noAutofit/>
          </a:bodyPr>
          <a:lstStyle/>
          <a:p>
            <a:pPr marL="0" marR="0" lvl="0" indent="-69850" algn="ctr" defTabSz="914400" rtl="0" eaLnBrk="1" fontAlgn="auto" latinLnBrk="0" hangingPunct="1">
              <a:lnSpc>
                <a:spcPct val="100000"/>
              </a:lnSpc>
              <a:spcBef>
                <a:spcPts val="0"/>
              </a:spcBef>
              <a:spcAft>
                <a:spcPts val="0"/>
              </a:spcAft>
              <a:buClr>
                <a:srgbClr val="000000"/>
              </a:buClr>
              <a:buSzPct val="122222"/>
              <a:buFont typeface="Arial"/>
              <a:buNone/>
              <a:tabLst/>
              <a:defRPr/>
            </a:pPr>
            <a:r>
              <a:rPr kumimoji="0" lang="es" sz="1400" b="0" i="0" u="none" strike="noStrike" kern="0" cap="none" spc="0" normalizeH="0" baseline="0" noProof="0" dirty="0">
                <a:ln>
                  <a:noFill/>
                </a:ln>
                <a:solidFill>
                  <a:srgbClr val="434343"/>
                </a:solidFill>
                <a:effectLst/>
                <a:uLnTx/>
                <a:uFillTx/>
                <a:latin typeface="Calibri"/>
                <a:ea typeface="Roboto"/>
                <a:cs typeface="Calibri"/>
                <a:sym typeface="Roboto"/>
              </a:rPr>
              <a:t>La Región Central con</a:t>
            </a:r>
          </a:p>
          <a:p>
            <a:pPr marL="0" marR="0" lvl="0" indent="-69850" algn="ctr" defTabSz="914400" rtl="0" eaLnBrk="1" fontAlgn="auto" latinLnBrk="0" hangingPunct="1">
              <a:lnSpc>
                <a:spcPct val="100000"/>
              </a:lnSpc>
              <a:spcBef>
                <a:spcPts val="0"/>
              </a:spcBef>
              <a:spcAft>
                <a:spcPts val="0"/>
              </a:spcAft>
              <a:buClr>
                <a:srgbClr val="000000"/>
              </a:buClr>
              <a:buSzPct val="122222"/>
              <a:buFont typeface="Arial"/>
              <a:buNone/>
              <a:tabLst/>
              <a:defRPr/>
            </a:pPr>
            <a:r>
              <a:rPr kumimoji="0" lang="es" sz="1400" b="1" i="0" u="none" strike="noStrike" kern="0" cap="none" spc="0" normalizeH="0" baseline="0" noProof="0" dirty="0">
                <a:ln>
                  <a:noFill/>
                </a:ln>
                <a:solidFill>
                  <a:srgbClr val="002060"/>
                </a:solidFill>
                <a:effectLst/>
                <a:uLnTx/>
                <a:uFillTx/>
                <a:latin typeface="Calibri"/>
                <a:ea typeface="Roboto"/>
                <a:cs typeface="Calibri"/>
                <a:sym typeface="Roboto"/>
              </a:rPr>
              <a:t>institucionalidad sólida</a:t>
            </a:r>
            <a:r>
              <a:rPr kumimoji="0" lang="es" sz="1400" b="0" i="0" u="none" strike="noStrike" kern="0" cap="none" spc="0" normalizeH="0" baseline="0" noProof="0" dirty="0">
                <a:ln>
                  <a:noFill/>
                </a:ln>
                <a:solidFill>
                  <a:srgbClr val="434343"/>
                </a:solidFill>
                <a:effectLst/>
                <a:uLnTx/>
                <a:uFillTx/>
                <a:latin typeface="Calibri"/>
                <a:ea typeface="Roboto"/>
                <a:cs typeface="Calibri"/>
                <a:sym typeface="Roboto"/>
              </a:rPr>
              <a:t>, enfocada a mejorar los indicadores del</a:t>
            </a:r>
            <a:r>
              <a:rPr kumimoji="0" lang="es-ES_tradnl" sz="1400" b="0" i="0" u="none" strike="noStrike" kern="0" cap="none" spc="0" normalizeH="0" baseline="0" noProof="0" dirty="0">
                <a:ln>
                  <a:noFill/>
                </a:ln>
                <a:solidFill>
                  <a:srgbClr val="434343"/>
                </a:solidFill>
                <a:effectLst/>
                <a:uLnTx/>
                <a:uFillTx/>
                <a:latin typeface="Calibri"/>
                <a:ea typeface="Roboto"/>
                <a:cs typeface="Calibri"/>
                <a:sym typeface="Roboto"/>
              </a:rPr>
              <a:t> </a:t>
            </a:r>
            <a:r>
              <a:rPr kumimoji="0" lang="es" sz="1400" b="0" i="0" u="none" strike="noStrike" kern="0" cap="none" spc="0" normalizeH="0" baseline="0" noProof="0" dirty="0">
                <a:ln>
                  <a:noFill/>
                </a:ln>
                <a:solidFill>
                  <a:srgbClr val="434343"/>
                </a:solidFill>
                <a:effectLst/>
                <a:uLnTx/>
                <a:uFillTx/>
                <a:latin typeface="Calibri"/>
                <a:ea typeface="Roboto"/>
                <a:cs typeface="Calibri"/>
                <a:sym typeface="Roboto"/>
              </a:rPr>
              <a:t>desarrollo económico, social y ambiental</a:t>
            </a:r>
            <a:r>
              <a:rPr kumimoji="0" lang="es-ES_tradnl" sz="1400" b="0" i="0" u="none" strike="noStrike" kern="0" cap="none" spc="0" normalizeH="0" baseline="0" noProof="0" dirty="0">
                <a:ln>
                  <a:noFill/>
                </a:ln>
                <a:solidFill>
                  <a:srgbClr val="434343"/>
                </a:solidFill>
                <a:effectLst/>
                <a:uLnTx/>
                <a:uFillTx/>
                <a:latin typeface="Calibri"/>
                <a:ea typeface="Roboto"/>
                <a:cs typeface="Calibri"/>
                <a:sym typeface="Roboto"/>
              </a:rPr>
              <a:t>.</a:t>
            </a:r>
            <a:endParaRPr kumimoji="0" lang="es" sz="1400" b="0" i="0" u="none" strike="noStrike" kern="0" cap="none" spc="0" normalizeH="0" baseline="0" noProof="0" dirty="0">
              <a:ln>
                <a:noFill/>
              </a:ln>
              <a:solidFill>
                <a:srgbClr val="434343"/>
              </a:solidFill>
              <a:effectLst/>
              <a:uLnTx/>
              <a:uFillTx/>
              <a:latin typeface="Calibri"/>
              <a:ea typeface="Roboto"/>
              <a:cs typeface="Calibri"/>
              <a:sym typeface="Roboto"/>
            </a:endParaRPr>
          </a:p>
          <a:p>
            <a:pPr marL="0" marR="0" lvl="0" indent="0" algn="ctr" defTabSz="914400" rtl="0" eaLnBrk="1" fontAlgn="auto" latinLnBrk="0" hangingPunct="1">
              <a:lnSpc>
                <a:spcPct val="100000"/>
              </a:lnSpc>
              <a:spcBef>
                <a:spcPts val="0"/>
              </a:spcBef>
              <a:spcAft>
                <a:spcPts val="0"/>
              </a:spcAft>
              <a:buClr>
                <a:srgbClr val="595959"/>
              </a:buClr>
              <a:buSzTx/>
              <a:buFont typeface="PT Sans"/>
              <a:buNone/>
              <a:tabLst/>
              <a:defRPr/>
            </a:pPr>
            <a:endParaRPr kumimoji="0" sz="1400" b="0" i="0" u="none" strike="noStrike" kern="0" cap="none" spc="0" normalizeH="0" baseline="0" noProof="0" dirty="0">
              <a:ln>
                <a:noFill/>
              </a:ln>
              <a:solidFill>
                <a:srgbClr val="434343"/>
              </a:solidFill>
              <a:effectLst/>
              <a:uLnTx/>
              <a:uFillTx/>
              <a:latin typeface="Calibri"/>
              <a:ea typeface="Roboto"/>
              <a:cs typeface="Calibri"/>
              <a:sym typeface="Roboto"/>
            </a:endParaRPr>
          </a:p>
        </p:txBody>
      </p:sp>
      <p:sp>
        <p:nvSpPr>
          <p:cNvPr id="163" name="Shape 163"/>
          <p:cNvSpPr txBox="1"/>
          <p:nvPr/>
        </p:nvSpPr>
        <p:spPr>
          <a:xfrm>
            <a:off x="91699" y="1916679"/>
            <a:ext cx="2642007" cy="713580"/>
          </a:xfrm>
          <a:prstGeom prst="rect">
            <a:avLst/>
          </a:prstGeom>
          <a:noFill/>
          <a:ln>
            <a:noFill/>
          </a:ln>
        </p:spPr>
        <p:txBody>
          <a:bodyPr wrap="square" lIns="91425" tIns="45700" rIns="91425" bIns="45700" anchor="t" anchorCtr="0">
            <a:noAutofit/>
          </a:bodyPr>
          <a:lstStyle/>
          <a:p>
            <a:pPr marL="0" marR="0" lvl="0" indent="-69850" algn="ctr" defTabSz="914400" rtl="0" eaLnBrk="1" fontAlgn="auto" latinLnBrk="0" hangingPunct="1">
              <a:lnSpc>
                <a:spcPct val="100000"/>
              </a:lnSpc>
              <a:spcBef>
                <a:spcPts val="0"/>
              </a:spcBef>
              <a:spcAft>
                <a:spcPts val="0"/>
              </a:spcAft>
              <a:buClr>
                <a:srgbClr val="000000"/>
              </a:buClr>
              <a:buSzPct val="122222"/>
              <a:buFont typeface="Arial"/>
              <a:buNone/>
              <a:tabLst/>
              <a:defRPr/>
            </a:pPr>
            <a:r>
              <a:rPr kumimoji="0" lang="es" sz="1400" b="0" i="0" u="none" strike="noStrike" kern="0" cap="none" spc="0" normalizeH="0" baseline="0" noProof="0" dirty="0">
                <a:ln>
                  <a:noFill/>
                </a:ln>
                <a:solidFill>
                  <a:srgbClr val="434343"/>
                </a:solidFill>
                <a:effectLst/>
                <a:uLnTx/>
                <a:uFillTx/>
                <a:latin typeface="Calibri"/>
                <a:ea typeface="Roboto"/>
                <a:cs typeface="Calibri"/>
                <a:sym typeface="Roboto"/>
              </a:rPr>
              <a:t>La Región Central con </a:t>
            </a:r>
            <a:r>
              <a:rPr kumimoji="0" lang="es" sz="1400" b="1" i="0" u="none" strike="noStrike" kern="0" cap="none" spc="0" normalizeH="0" baseline="0" noProof="0" dirty="0">
                <a:ln>
                  <a:noFill/>
                </a:ln>
                <a:solidFill>
                  <a:srgbClr val="002060"/>
                </a:solidFill>
                <a:effectLst/>
                <a:uLnTx/>
                <a:uFillTx/>
                <a:latin typeface="Calibri"/>
                <a:ea typeface="Roboto"/>
                <a:cs typeface="Calibri"/>
                <a:sym typeface="Roboto"/>
              </a:rPr>
              <a:t>seguridad hídrica</a:t>
            </a:r>
            <a:r>
              <a:rPr kumimoji="0" lang="es" sz="1400" b="0" i="0" u="none" strike="noStrike" kern="0" cap="none" spc="0" normalizeH="0" baseline="0" noProof="0" dirty="0">
                <a:ln>
                  <a:noFill/>
                </a:ln>
                <a:solidFill>
                  <a:srgbClr val="434343"/>
                </a:solidFill>
                <a:effectLst/>
                <a:uLnTx/>
                <a:uFillTx/>
                <a:latin typeface="Calibri"/>
                <a:ea typeface="Roboto"/>
                <a:cs typeface="Calibri"/>
                <a:sym typeface="Roboto"/>
              </a:rPr>
              <a:t> para la sustentabilidad</a:t>
            </a:r>
          </a:p>
          <a:p>
            <a:pPr marL="0" marR="0" lvl="0" indent="-69850" algn="ctr" defTabSz="914400" rtl="0" eaLnBrk="1" fontAlgn="auto" latinLnBrk="0" hangingPunct="1">
              <a:lnSpc>
                <a:spcPct val="100000"/>
              </a:lnSpc>
              <a:spcBef>
                <a:spcPts val="0"/>
              </a:spcBef>
              <a:spcAft>
                <a:spcPts val="0"/>
              </a:spcAft>
              <a:buClr>
                <a:srgbClr val="000000"/>
              </a:buClr>
              <a:buSzPct val="122222"/>
              <a:buFont typeface="Arial"/>
              <a:buNone/>
              <a:tabLst/>
              <a:defRPr/>
            </a:pPr>
            <a:r>
              <a:rPr kumimoji="0" lang="es" sz="1400" b="0" i="0" u="none" strike="noStrike" kern="0" cap="none" spc="0" normalizeH="0" baseline="0" noProof="0" dirty="0">
                <a:ln>
                  <a:noFill/>
                </a:ln>
                <a:solidFill>
                  <a:srgbClr val="434343"/>
                </a:solidFill>
                <a:effectLst/>
                <a:uLnTx/>
                <a:uFillTx/>
                <a:latin typeface="Calibri"/>
                <a:ea typeface="Roboto"/>
                <a:cs typeface="Calibri"/>
                <a:sym typeface="Roboto"/>
              </a:rPr>
              <a:t>del territorio</a:t>
            </a:r>
            <a:r>
              <a:rPr kumimoji="0" lang="es-ES_tradnl" sz="1400" b="0" i="0" u="none" strike="noStrike" kern="0" cap="none" spc="0" normalizeH="0" baseline="0" noProof="0" dirty="0">
                <a:ln>
                  <a:noFill/>
                </a:ln>
                <a:solidFill>
                  <a:srgbClr val="434343"/>
                </a:solidFill>
                <a:effectLst/>
                <a:uLnTx/>
                <a:uFillTx/>
                <a:latin typeface="Calibri"/>
                <a:ea typeface="Roboto"/>
                <a:cs typeface="Calibri"/>
                <a:sym typeface="Roboto"/>
              </a:rPr>
              <a:t>.</a:t>
            </a:r>
            <a:endParaRPr kumimoji="0" sz="1400" b="0" i="0" u="none" strike="noStrike" kern="0" cap="none" spc="0" normalizeH="0" baseline="0" noProof="0" dirty="0">
              <a:ln>
                <a:noFill/>
              </a:ln>
              <a:solidFill>
                <a:srgbClr val="434343"/>
              </a:solidFill>
              <a:effectLst/>
              <a:uLnTx/>
              <a:uFillTx/>
              <a:latin typeface="Calibri"/>
              <a:ea typeface="Roboto"/>
              <a:cs typeface="Calibri"/>
              <a:sym typeface="Roboto"/>
            </a:endParaRPr>
          </a:p>
        </p:txBody>
      </p:sp>
      <p:sp>
        <p:nvSpPr>
          <p:cNvPr id="164" name="Shape 164"/>
          <p:cNvSpPr txBox="1"/>
          <p:nvPr/>
        </p:nvSpPr>
        <p:spPr>
          <a:xfrm>
            <a:off x="150091" y="3409486"/>
            <a:ext cx="3151911" cy="1070400"/>
          </a:xfrm>
          <a:prstGeom prst="rect">
            <a:avLst/>
          </a:prstGeom>
          <a:noFill/>
          <a:ln>
            <a:noFill/>
          </a:ln>
        </p:spPr>
        <p:txBody>
          <a:bodyPr wrap="square" lIns="91425" tIns="45700" rIns="91425" bIns="45700" anchor="t" anchorCtr="0">
            <a:noAutofit/>
          </a:bodyPr>
          <a:lstStyle/>
          <a:p>
            <a:pPr marL="0" marR="0" lvl="0" indent="-69850" algn="ctr" defTabSz="914400" rtl="0" eaLnBrk="1" fontAlgn="auto" latinLnBrk="0" hangingPunct="1">
              <a:lnSpc>
                <a:spcPct val="100000"/>
              </a:lnSpc>
              <a:spcBef>
                <a:spcPts val="0"/>
              </a:spcBef>
              <a:spcAft>
                <a:spcPts val="0"/>
              </a:spcAft>
              <a:buClr>
                <a:srgbClr val="000000"/>
              </a:buClr>
              <a:buSzPct val="122222"/>
              <a:buFont typeface="Arial"/>
              <a:buNone/>
              <a:tabLst/>
              <a:defRPr/>
            </a:pPr>
            <a:r>
              <a:rPr kumimoji="0" lang="es" sz="1400" b="0" i="0" u="none" strike="noStrike" kern="0" cap="none" spc="0" normalizeH="0" baseline="0" noProof="0" dirty="0">
                <a:ln>
                  <a:noFill/>
                </a:ln>
                <a:solidFill>
                  <a:srgbClr val="434343"/>
                </a:solidFill>
                <a:effectLst/>
                <a:uLnTx/>
                <a:uFillTx/>
                <a:latin typeface="Calibri"/>
                <a:ea typeface="Roboto"/>
                <a:cs typeface="Calibri"/>
                <a:sym typeface="Roboto"/>
              </a:rPr>
              <a:t>La Región Central ha logrado</a:t>
            </a:r>
          </a:p>
          <a:p>
            <a:pPr marL="0" marR="0" lvl="0" indent="-69850" algn="ctr" defTabSz="914400" rtl="0" eaLnBrk="1" fontAlgn="auto" latinLnBrk="0" hangingPunct="1">
              <a:lnSpc>
                <a:spcPct val="100000"/>
              </a:lnSpc>
              <a:spcBef>
                <a:spcPts val="0"/>
              </a:spcBef>
              <a:spcAft>
                <a:spcPts val="0"/>
              </a:spcAft>
              <a:buClr>
                <a:srgbClr val="000000"/>
              </a:buClr>
              <a:buSzPct val="122222"/>
              <a:buFont typeface="Arial"/>
              <a:buNone/>
              <a:tabLst/>
              <a:defRPr/>
            </a:pPr>
            <a:r>
              <a:rPr kumimoji="0" lang="es" sz="1400" b="0" i="0" u="none" strike="noStrike" kern="0" cap="none" spc="0" normalizeH="0" baseline="0" noProof="0" dirty="0">
                <a:ln>
                  <a:noFill/>
                </a:ln>
                <a:solidFill>
                  <a:srgbClr val="434343"/>
                </a:solidFill>
                <a:effectLst/>
                <a:uLnTx/>
                <a:uFillTx/>
                <a:latin typeface="Calibri"/>
                <a:ea typeface="Roboto"/>
                <a:cs typeface="Calibri"/>
                <a:sym typeface="Roboto"/>
              </a:rPr>
              <a:t>activar una </a:t>
            </a:r>
            <a:r>
              <a:rPr kumimoji="0" lang="es" sz="1400" b="1" i="0" u="none" strike="noStrike" kern="0" cap="none" spc="0" normalizeH="0" baseline="0" noProof="0" dirty="0">
                <a:ln>
                  <a:noFill/>
                </a:ln>
                <a:solidFill>
                  <a:srgbClr val="002060"/>
                </a:solidFill>
                <a:effectLst/>
                <a:uLnTx/>
                <a:uFillTx/>
                <a:latin typeface="Calibri"/>
                <a:ea typeface="Roboto"/>
                <a:cs typeface="Calibri"/>
                <a:sym typeface="Roboto"/>
              </a:rPr>
              <a:t>comunidad regional del conocimiento </a:t>
            </a:r>
            <a:r>
              <a:rPr kumimoji="0" lang="es" sz="1400" b="0" i="0" u="none" strike="noStrike" kern="0" cap="none" spc="0" normalizeH="0" baseline="0" noProof="0" dirty="0">
                <a:ln>
                  <a:noFill/>
                </a:ln>
                <a:solidFill>
                  <a:srgbClr val="434343"/>
                </a:solidFill>
                <a:effectLst/>
                <a:uLnTx/>
                <a:uFillTx/>
                <a:latin typeface="Calibri"/>
                <a:ea typeface="Roboto"/>
                <a:cs typeface="Calibri"/>
                <a:sym typeface="Roboto"/>
              </a:rPr>
              <a:t>basada en la innovación para dinamizar la economía regional</a:t>
            </a:r>
            <a:r>
              <a:rPr kumimoji="0" lang="es-ES_tradnl" sz="1400" b="0" i="0" u="none" strike="noStrike" kern="0" cap="none" spc="0" normalizeH="0" baseline="0" noProof="0" dirty="0">
                <a:ln>
                  <a:noFill/>
                </a:ln>
                <a:solidFill>
                  <a:srgbClr val="434343"/>
                </a:solidFill>
                <a:effectLst/>
                <a:uLnTx/>
                <a:uFillTx/>
                <a:latin typeface="Calibri"/>
                <a:ea typeface="Roboto"/>
                <a:cs typeface="Calibri"/>
                <a:sym typeface="Roboto"/>
              </a:rPr>
              <a:t>.</a:t>
            </a:r>
            <a:endParaRPr kumimoji="0" sz="1400" b="0" i="0" u="none" strike="noStrike" kern="0" cap="none" spc="0" normalizeH="0" baseline="0" noProof="0" dirty="0">
              <a:ln>
                <a:noFill/>
              </a:ln>
              <a:solidFill>
                <a:srgbClr val="434343"/>
              </a:solidFill>
              <a:effectLst/>
              <a:uLnTx/>
              <a:uFillTx/>
              <a:latin typeface="Calibri"/>
              <a:ea typeface="Roboto"/>
              <a:cs typeface="Calibri"/>
              <a:sym typeface="Roboto"/>
            </a:endParaRPr>
          </a:p>
          <a:p>
            <a:pPr marL="0" marR="0" lvl="0" indent="0" algn="ctr" defTabSz="914400" rtl="0" eaLnBrk="1" fontAlgn="auto" latinLnBrk="0" hangingPunct="1">
              <a:lnSpc>
                <a:spcPct val="100000"/>
              </a:lnSpc>
              <a:spcBef>
                <a:spcPts val="0"/>
              </a:spcBef>
              <a:spcAft>
                <a:spcPts val="0"/>
              </a:spcAft>
              <a:buClr>
                <a:srgbClr val="595959"/>
              </a:buClr>
              <a:buSzTx/>
              <a:buFont typeface="PT Sans"/>
              <a:buNone/>
              <a:tabLst/>
              <a:defRPr/>
            </a:pPr>
            <a:endParaRPr kumimoji="0" sz="1400" b="0" i="0" u="none" strike="noStrike" kern="0" cap="none" spc="0" normalizeH="0" baseline="0" noProof="0" dirty="0">
              <a:ln>
                <a:noFill/>
              </a:ln>
              <a:solidFill>
                <a:srgbClr val="434343"/>
              </a:solidFill>
              <a:effectLst/>
              <a:uLnTx/>
              <a:uFillTx/>
              <a:latin typeface="Calibri"/>
              <a:ea typeface="Roboto"/>
              <a:cs typeface="Calibri"/>
              <a:sym typeface="Roboto"/>
            </a:endParaRPr>
          </a:p>
        </p:txBody>
      </p:sp>
      <p:sp>
        <p:nvSpPr>
          <p:cNvPr id="165" name="Shape 165"/>
          <p:cNvSpPr txBox="1"/>
          <p:nvPr/>
        </p:nvSpPr>
        <p:spPr>
          <a:xfrm>
            <a:off x="6184655" y="1734014"/>
            <a:ext cx="2776184" cy="658508"/>
          </a:xfrm>
          <a:prstGeom prst="rect">
            <a:avLst/>
          </a:prstGeom>
          <a:noFill/>
          <a:ln>
            <a:noFill/>
          </a:ln>
        </p:spPr>
        <p:txBody>
          <a:bodyPr wrap="square" lIns="91425" tIns="45700" rIns="91425" bIns="45700" anchor="t" anchorCtr="0">
            <a:noAutofit/>
          </a:bodyPr>
          <a:lstStyle/>
          <a:p>
            <a:pPr marL="0" marR="0" lvl="0" indent="-69850" algn="ctr" defTabSz="914400" rtl="0" eaLnBrk="1" fontAlgn="auto" latinLnBrk="0" hangingPunct="1">
              <a:lnSpc>
                <a:spcPct val="100000"/>
              </a:lnSpc>
              <a:spcBef>
                <a:spcPts val="0"/>
              </a:spcBef>
              <a:spcAft>
                <a:spcPts val="0"/>
              </a:spcAft>
              <a:buClr>
                <a:srgbClr val="000000"/>
              </a:buClr>
              <a:buSzPct val="122222"/>
              <a:buFont typeface="Arial"/>
              <a:buNone/>
              <a:tabLst/>
              <a:defRPr/>
            </a:pPr>
            <a:r>
              <a:rPr kumimoji="0" lang="es" sz="1400" b="0" i="0" u="none" strike="noStrike" kern="0" cap="none" spc="0" normalizeH="0" baseline="0" noProof="0" dirty="0">
                <a:ln>
                  <a:noFill/>
                </a:ln>
                <a:solidFill>
                  <a:srgbClr val="434343"/>
                </a:solidFill>
                <a:effectLst/>
                <a:uLnTx/>
                <a:uFillTx/>
                <a:latin typeface="Calibri"/>
                <a:ea typeface="Roboto"/>
                <a:cs typeface="Calibri"/>
                <a:sym typeface="Roboto"/>
              </a:rPr>
              <a:t>La Región Central se consolida como la </a:t>
            </a:r>
            <a:r>
              <a:rPr kumimoji="0" lang="es" sz="1400" b="1" i="0" u="none" strike="noStrike" kern="0" cap="none" spc="0" normalizeH="0" baseline="0" noProof="0" dirty="0">
                <a:ln>
                  <a:noFill/>
                </a:ln>
                <a:solidFill>
                  <a:srgbClr val="002060"/>
                </a:solidFill>
                <a:effectLst/>
                <a:uLnTx/>
                <a:uFillTx/>
                <a:latin typeface="Calibri"/>
                <a:ea typeface="Roboto"/>
                <a:cs typeface="Calibri"/>
                <a:sym typeface="Roboto"/>
              </a:rPr>
              <a:t>despensa agroalimentaria</a:t>
            </a:r>
            <a:r>
              <a:rPr kumimoji="0" lang="es" sz="1400" b="0" i="0" u="none" strike="noStrike" kern="0" cap="none" spc="0" normalizeH="0" baseline="0" noProof="0" dirty="0">
                <a:ln>
                  <a:noFill/>
                </a:ln>
                <a:solidFill>
                  <a:srgbClr val="434343"/>
                </a:solidFill>
                <a:effectLst/>
                <a:uLnTx/>
                <a:uFillTx/>
                <a:latin typeface="Calibri"/>
                <a:ea typeface="Roboto"/>
                <a:cs typeface="Calibri"/>
                <a:sym typeface="Roboto"/>
              </a:rPr>
              <a:t> </a:t>
            </a:r>
            <a:r>
              <a:rPr kumimoji="0" lang="es" sz="1400" b="1" i="0" u="none" strike="noStrike" kern="0" cap="none" spc="0" normalizeH="0" baseline="0" noProof="0" dirty="0">
                <a:ln>
                  <a:noFill/>
                </a:ln>
                <a:solidFill>
                  <a:srgbClr val="002060"/>
                </a:solidFill>
                <a:effectLst/>
                <a:uLnTx/>
                <a:uFillTx/>
                <a:latin typeface="Calibri"/>
                <a:cs typeface="Calibri"/>
                <a:sym typeface="Roboto"/>
              </a:rPr>
              <a:t>saludable</a:t>
            </a:r>
            <a:r>
              <a:rPr kumimoji="0" lang="es" sz="1400" b="0" i="0" u="none" strike="noStrike" kern="0" cap="none" spc="0" normalizeH="0" baseline="0" noProof="0" dirty="0">
                <a:ln>
                  <a:noFill/>
                </a:ln>
                <a:solidFill>
                  <a:srgbClr val="434343"/>
                </a:solidFill>
                <a:effectLst/>
                <a:uLnTx/>
                <a:uFillTx/>
                <a:latin typeface="Calibri"/>
                <a:ea typeface="Roboto"/>
                <a:cs typeface="Calibri"/>
                <a:sym typeface="Roboto"/>
              </a:rPr>
              <a:t> del país</a:t>
            </a:r>
            <a:r>
              <a:rPr kumimoji="0" lang="es-ES_tradnl" sz="1400" b="0" i="0" u="none" strike="noStrike" kern="0" cap="none" spc="0" normalizeH="0" baseline="0" noProof="0" dirty="0">
                <a:ln>
                  <a:noFill/>
                </a:ln>
                <a:solidFill>
                  <a:srgbClr val="434343"/>
                </a:solidFill>
                <a:effectLst/>
                <a:uLnTx/>
                <a:uFillTx/>
                <a:latin typeface="Calibri"/>
                <a:ea typeface="Roboto"/>
                <a:cs typeface="Calibri"/>
                <a:sym typeface="Roboto"/>
              </a:rPr>
              <a:t>.</a:t>
            </a:r>
            <a:endParaRPr kumimoji="0" lang="es" sz="1400" b="0" i="0" u="none" strike="noStrike" kern="0" cap="none" spc="0" normalizeH="0" baseline="0" noProof="0" dirty="0">
              <a:ln>
                <a:noFill/>
              </a:ln>
              <a:solidFill>
                <a:srgbClr val="434343"/>
              </a:solidFill>
              <a:effectLst/>
              <a:uLnTx/>
              <a:uFillTx/>
              <a:latin typeface="Calibri"/>
              <a:ea typeface="Roboto"/>
              <a:cs typeface="Calibri"/>
              <a:sym typeface="Roboto"/>
            </a:endParaRPr>
          </a:p>
          <a:p>
            <a:pPr marL="0" marR="0" lvl="0" indent="0" algn="ctr" defTabSz="914400" rtl="0" eaLnBrk="1" fontAlgn="auto" latinLnBrk="0" hangingPunct="1">
              <a:lnSpc>
                <a:spcPct val="100000"/>
              </a:lnSpc>
              <a:spcBef>
                <a:spcPts val="0"/>
              </a:spcBef>
              <a:spcAft>
                <a:spcPts val="0"/>
              </a:spcAft>
              <a:buClr>
                <a:srgbClr val="595959"/>
              </a:buClr>
              <a:buSzTx/>
              <a:buFont typeface="PT Sans"/>
              <a:buNone/>
              <a:tabLst/>
              <a:defRPr/>
            </a:pPr>
            <a:endParaRPr kumimoji="0" sz="1400" b="0" i="0" u="none" strike="noStrike" kern="0" cap="none" spc="0" normalizeH="0" baseline="0" noProof="0" dirty="0">
              <a:ln>
                <a:noFill/>
              </a:ln>
              <a:solidFill>
                <a:srgbClr val="434343"/>
              </a:solidFill>
              <a:effectLst/>
              <a:uLnTx/>
              <a:uFillTx/>
              <a:latin typeface="Calibri"/>
              <a:ea typeface="Roboto"/>
              <a:cs typeface="Calibri"/>
              <a:sym typeface="Roboto"/>
            </a:endParaRPr>
          </a:p>
        </p:txBody>
      </p:sp>
      <p:sp>
        <p:nvSpPr>
          <p:cNvPr id="166" name="Shape 166"/>
          <p:cNvSpPr txBox="1"/>
          <p:nvPr/>
        </p:nvSpPr>
        <p:spPr>
          <a:xfrm>
            <a:off x="5842000" y="3478832"/>
            <a:ext cx="2727835" cy="893614"/>
          </a:xfrm>
          <a:prstGeom prst="rect">
            <a:avLst/>
          </a:prstGeom>
          <a:noFill/>
          <a:ln>
            <a:noFill/>
          </a:ln>
        </p:spPr>
        <p:txBody>
          <a:bodyPr wrap="square" lIns="91425" tIns="45700" rIns="91425" bIns="45700" anchor="t" anchorCtr="0">
            <a:noAutofit/>
          </a:bodyPr>
          <a:lstStyle/>
          <a:p>
            <a:pPr marL="0" marR="0" lvl="0" indent="-69850" algn="ctr" defTabSz="914400" rtl="0" eaLnBrk="1" fontAlgn="auto" latinLnBrk="0" hangingPunct="1">
              <a:lnSpc>
                <a:spcPct val="100000"/>
              </a:lnSpc>
              <a:spcBef>
                <a:spcPts val="0"/>
              </a:spcBef>
              <a:spcAft>
                <a:spcPts val="0"/>
              </a:spcAft>
              <a:buClr>
                <a:srgbClr val="000000"/>
              </a:buClr>
              <a:buSzPct val="122222"/>
              <a:buFont typeface="Arial"/>
              <a:buNone/>
              <a:tabLst/>
              <a:defRPr/>
            </a:pPr>
            <a:r>
              <a:rPr kumimoji="0" lang="es" sz="1400" b="0" i="0" u="none" strike="noStrike" kern="0" cap="none" spc="0" normalizeH="0" baseline="0" noProof="0" dirty="0">
                <a:ln>
                  <a:noFill/>
                </a:ln>
                <a:solidFill>
                  <a:srgbClr val="434343"/>
                </a:solidFill>
                <a:effectLst/>
                <a:uLnTx/>
                <a:uFillTx/>
                <a:latin typeface="Calibri"/>
                <a:ea typeface="Roboto"/>
                <a:cs typeface="Calibri"/>
                <a:sym typeface="Roboto"/>
              </a:rPr>
              <a:t>La Región Central es la promotora del </a:t>
            </a:r>
            <a:r>
              <a:rPr kumimoji="0" lang="es" sz="1400" b="1" i="0" u="none" strike="noStrike" kern="0" cap="none" spc="0" normalizeH="0" baseline="0" noProof="0" dirty="0">
                <a:ln>
                  <a:noFill/>
                </a:ln>
                <a:solidFill>
                  <a:srgbClr val="002060"/>
                </a:solidFill>
                <a:effectLst/>
                <a:uLnTx/>
                <a:uFillTx/>
                <a:latin typeface="Calibri"/>
                <a:ea typeface="Roboto"/>
                <a:cs typeface="Calibri"/>
                <a:sym typeface="Roboto"/>
              </a:rPr>
              <a:t>sistema logístico regional </a:t>
            </a:r>
            <a:r>
              <a:rPr kumimoji="0" lang="es" sz="1400" b="0" i="0" u="none" strike="noStrike" kern="0" cap="none" spc="0" normalizeH="0" baseline="0" noProof="0" dirty="0">
                <a:ln>
                  <a:noFill/>
                </a:ln>
                <a:solidFill>
                  <a:srgbClr val="434343"/>
                </a:solidFill>
                <a:effectLst/>
                <a:uLnTx/>
                <a:uFillTx/>
                <a:latin typeface="Calibri"/>
                <a:ea typeface="Roboto"/>
                <a:cs typeface="Calibri"/>
                <a:sym typeface="Roboto"/>
              </a:rPr>
              <a:t>para mejorar la competitividad y el</a:t>
            </a:r>
          </a:p>
          <a:p>
            <a:pPr marL="0" marR="0" lvl="0" indent="-69850" algn="ctr" defTabSz="914400" rtl="0" eaLnBrk="1" fontAlgn="auto" latinLnBrk="0" hangingPunct="1">
              <a:lnSpc>
                <a:spcPct val="100000"/>
              </a:lnSpc>
              <a:spcBef>
                <a:spcPts val="0"/>
              </a:spcBef>
              <a:spcAft>
                <a:spcPts val="0"/>
              </a:spcAft>
              <a:buClr>
                <a:srgbClr val="000000"/>
              </a:buClr>
              <a:buSzPct val="122222"/>
              <a:buFont typeface="Arial"/>
              <a:buNone/>
              <a:tabLst/>
              <a:defRPr/>
            </a:pPr>
            <a:r>
              <a:rPr kumimoji="0" lang="es" sz="1400" b="0" i="0" u="none" strike="noStrike" kern="0" cap="none" spc="0" normalizeH="0" baseline="0" noProof="0" dirty="0">
                <a:ln>
                  <a:noFill/>
                </a:ln>
                <a:solidFill>
                  <a:srgbClr val="434343"/>
                </a:solidFill>
                <a:effectLst/>
                <a:uLnTx/>
                <a:uFillTx/>
                <a:latin typeface="Calibri"/>
                <a:ea typeface="Roboto"/>
                <a:cs typeface="Calibri"/>
                <a:sym typeface="Roboto"/>
              </a:rPr>
              <a:t>desarrollo sostenible</a:t>
            </a:r>
            <a:r>
              <a:rPr kumimoji="0" lang="es-ES_tradnl" sz="1400" b="0" i="0" u="none" strike="noStrike" kern="0" cap="none" spc="0" normalizeH="0" baseline="0" noProof="0" dirty="0">
                <a:ln>
                  <a:noFill/>
                </a:ln>
                <a:solidFill>
                  <a:srgbClr val="434343"/>
                </a:solidFill>
                <a:effectLst/>
                <a:uLnTx/>
                <a:uFillTx/>
                <a:latin typeface="Calibri"/>
                <a:ea typeface="Roboto"/>
                <a:cs typeface="Calibri"/>
                <a:sym typeface="Roboto"/>
              </a:rPr>
              <a:t>.</a:t>
            </a:r>
            <a:endParaRPr kumimoji="0" lang="es" sz="1400" b="0" i="0" u="none" strike="noStrike" kern="0" cap="none" spc="0" normalizeH="0" baseline="0" noProof="0" dirty="0">
              <a:ln>
                <a:noFill/>
              </a:ln>
              <a:solidFill>
                <a:srgbClr val="434343"/>
              </a:solidFill>
              <a:effectLst/>
              <a:uLnTx/>
              <a:uFillTx/>
              <a:latin typeface="Calibri"/>
              <a:ea typeface="Roboto"/>
              <a:cs typeface="Calibri"/>
              <a:sym typeface="Roboto"/>
            </a:endParaRPr>
          </a:p>
          <a:p>
            <a:pPr marL="0" marR="0" lvl="0" indent="-6985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434343"/>
              </a:solidFill>
              <a:effectLst/>
              <a:uLnTx/>
              <a:uFillTx/>
              <a:latin typeface="Calibri"/>
              <a:ea typeface="Roboto"/>
              <a:cs typeface="Calibri"/>
              <a:sym typeface="Roboto"/>
            </a:endParaRPr>
          </a:p>
          <a:p>
            <a:pPr marL="0" marR="0" lvl="0" indent="0" algn="ctr" defTabSz="914400" rtl="0" eaLnBrk="1" fontAlgn="auto" latinLnBrk="0" hangingPunct="1">
              <a:lnSpc>
                <a:spcPct val="100000"/>
              </a:lnSpc>
              <a:spcBef>
                <a:spcPts val="0"/>
              </a:spcBef>
              <a:spcAft>
                <a:spcPts val="0"/>
              </a:spcAft>
              <a:buClr>
                <a:srgbClr val="595959"/>
              </a:buClr>
              <a:buSzTx/>
              <a:buFont typeface="PT Sans"/>
              <a:buNone/>
              <a:tabLst/>
              <a:defRPr/>
            </a:pPr>
            <a:endParaRPr kumimoji="0" sz="1400" b="0" i="0" u="none" strike="noStrike" kern="0" cap="none" spc="0" normalizeH="0" baseline="0" noProof="0" dirty="0">
              <a:ln>
                <a:noFill/>
              </a:ln>
              <a:solidFill>
                <a:srgbClr val="434343"/>
              </a:solidFill>
              <a:effectLst/>
              <a:uLnTx/>
              <a:uFillTx/>
              <a:latin typeface="Calibri"/>
              <a:ea typeface="Roboto"/>
              <a:cs typeface="Calibri"/>
              <a:sym typeface="Roboto"/>
            </a:endParaRPr>
          </a:p>
        </p:txBody>
      </p:sp>
      <p:pic>
        <p:nvPicPr>
          <p:cNvPr id="3" name="Imagen 2" descr="RegionCentral-BrandAssets.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45301" y="978959"/>
            <a:ext cx="3339354" cy="3180736"/>
          </a:xfrm>
          <a:prstGeom prst="rect">
            <a:avLst/>
          </a:prstGeom>
        </p:spPr>
      </p:pic>
      <p:pic>
        <p:nvPicPr>
          <p:cNvPr id="13" name="Imagen 12" descr="RegionCentral-LogoFinalCMYK_Positivo.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0091" y="4636693"/>
            <a:ext cx="658091" cy="347508"/>
          </a:xfrm>
          <a:prstGeom prst="rect">
            <a:avLst/>
          </a:prstGeom>
        </p:spPr>
      </p:pic>
      <p:sp>
        <p:nvSpPr>
          <p:cNvPr id="14" name="CuadroTexto 13"/>
          <p:cNvSpPr txBox="1"/>
          <p:nvPr/>
        </p:nvSpPr>
        <p:spPr>
          <a:xfrm>
            <a:off x="1028721" y="4724344"/>
            <a:ext cx="1738150" cy="245751"/>
          </a:xfrm>
          <a:prstGeom prst="rect">
            <a:avLst/>
          </a:prstGeom>
          <a:noFill/>
        </p:spPr>
        <p:txBody>
          <a:bodyPr wrap="square" lIns="89792" tIns="44852" rIns="89792" bIns="44852" rtlCol="0">
            <a:spAutoFit/>
          </a:bodyPr>
          <a:lstStyle/>
          <a:p>
            <a:pPr marL="0" marR="0" lvl="0" indent="0" algn="l" defTabSz="1068559" rtl="0" eaLnBrk="1" fontAlgn="auto" latinLnBrk="0" hangingPunct="1">
              <a:lnSpc>
                <a:spcPct val="9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EEEEEE">
                    <a:lumMod val="50000"/>
                  </a:srgbClr>
                </a:solidFill>
                <a:effectLst/>
                <a:uLnTx/>
                <a:uFillTx/>
                <a:latin typeface="Calibri"/>
                <a:ea typeface="+mn-ea"/>
                <a:cs typeface="Calibri"/>
                <a:sym typeface="Arial"/>
              </a:rPr>
              <a:t>Rendición de cuentas 2017</a:t>
            </a:r>
          </a:p>
        </p:txBody>
      </p:sp>
      <p:cxnSp>
        <p:nvCxnSpPr>
          <p:cNvPr id="15" name="Conector recto 14"/>
          <p:cNvCxnSpPr/>
          <p:nvPr/>
        </p:nvCxnSpPr>
        <p:spPr>
          <a:xfrm>
            <a:off x="958943" y="4636693"/>
            <a:ext cx="0" cy="412313"/>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6" name="Rectángulo 15"/>
          <p:cNvSpPr/>
          <p:nvPr/>
        </p:nvSpPr>
        <p:spPr>
          <a:xfrm>
            <a:off x="0" y="159078"/>
            <a:ext cx="69117" cy="1091978"/>
          </a:xfrm>
          <a:prstGeom prst="rect">
            <a:avLst/>
          </a:prstGeom>
          <a:solidFill>
            <a:srgbClr val="D40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ángulo 11">
            <a:extLst>
              <a:ext uri="{FF2B5EF4-FFF2-40B4-BE49-F238E27FC236}">
                <a16:creationId xmlns:a16="http://schemas.microsoft.com/office/drawing/2014/main" id="{FD431BD2-20F2-4032-802E-1BAE818A1603}"/>
              </a:ext>
            </a:extLst>
          </p:cNvPr>
          <p:cNvSpPr/>
          <p:nvPr/>
        </p:nvSpPr>
        <p:spPr>
          <a:xfrm>
            <a:off x="91699" y="115056"/>
            <a:ext cx="2642007" cy="936303"/>
          </a:xfrm>
          <a:prstGeom prst="rect">
            <a:avLst/>
          </a:prstGeom>
        </p:spPr>
        <p:txBody>
          <a:bodyPr wrap="square" lIns="73808" tIns="36904" rIns="73808" bIns="36904">
            <a:spAutoFit/>
          </a:bodyPr>
          <a:lstStyle/>
          <a:p>
            <a:pPr marL="0" marR="0" lvl="0" indent="0" algn="l" defTabSz="400710" rtl="0" eaLnBrk="1" fontAlgn="auto" latinLnBrk="0" hangingPunct="1">
              <a:lnSpc>
                <a:spcPct val="100000"/>
              </a:lnSpc>
              <a:spcBef>
                <a:spcPts val="0"/>
              </a:spcBef>
              <a:spcAft>
                <a:spcPts val="0"/>
              </a:spcAft>
              <a:buClrTx/>
              <a:buSzTx/>
              <a:buFontTx/>
              <a:buNone/>
              <a:tabLst/>
              <a:defRPr/>
            </a:pPr>
            <a:r>
              <a:rPr kumimoji="0" lang="es-CO" sz="2800" b="1" i="0" u="none" strike="noStrike" kern="0" cap="none" spc="0" normalizeH="0" baseline="0" noProof="0" dirty="0">
                <a:ln>
                  <a:noFill/>
                </a:ln>
                <a:solidFill>
                  <a:srgbClr val="000066"/>
                </a:solidFill>
                <a:effectLst/>
                <a:uLnTx/>
                <a:uFillTx/>
                <a:latin typeface="Calibri Light"/>
                <a:cs typeface="Calibri Light"/>
                <a:sym typeface="Arial"/>
              </a:rPr>
              <a:t>HECHOS</a:t>
            </a:r>
            <a:r>
              <a:rPr kumimoji="0" lang="es-CO" sz="2800" b="0" i="0" u="none" strike="noStrike" kern="0" cap="none" spc="0" normalizeH="0" baseline="0" noProof="0" dirty="0">
                <a:ln>
                  <a:noFill/>
                </a:ln>
                <a:solidFill>
                  <a:srgbClr val="000066"/>
                </a:solidFill>
                <a:effectLst/>
                <a:uLnTx/>
                <a:uFillTx/>
                <a:latin typeface="Calibri Light"/>
                <a:cs typeface="Calibri Light"/>
                <a:sym typeface="Arial"/>
              </a:rPr>
              <a:t> REGIONALES</a:t>
            </a:r>
          </a:p>
        </p:txBody>
      </p:sp>
    </p:spTree>
    <p:extLst>
      <p:ext uri="{BB962C8B-B14F-4D97-AF65-F5344CB8AC3E}">
        <p14:creationId xmlns:p14="http://schemas.microsoft.com/office/powerpoint/2010/main" val="1421614950"/>
      </p:ext>
    </p:extLst>
  </p:cSld>
  <p:clrMapOvr>
    <a:overrideClrMapping bg1="lt1" tx1="dk1" bg2="dk2" tx2="lt2" accent1="accent1" accent2="accent2" accent3="accent3" accent4="accent4" accent5="accent5" accent6="accent6" hlink="hlink" folHlink="folHlink"/>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E5DDEBB709B9AF428803AD5818FDAA95" ma:contentTypeVersion="" ma:contentTypeDescription="Crear nuevo documento." ma:contentTypeScope="" ma:versionID="ebd94903d9d815e178e24bdaefd9cd00">
  <xsd:schema xmlns:xsd="http://www.w3.org/2001/XMLSchema" xmlns:xs="http://www.w3.org/2001/XMLSchema" xmlns:p="http://schemas.microsoft.com/office/2006/metadata/properties" xmlns:ns2="41701a72-639b-43e4-bd3f-d5e8d1f6893e" targetNamespace="http://schemas.microsoft.com/office/2006/metadata/properties" ma:root="true" ma:fieldsID="59a98a92e452c59801281b0b468baec8" ns2:_="">
    <xsd:import namespace="41701a72-639b-43e4-bd3f-d5e8d1f6893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01a72-639b-43e4-bd3f-d5e8d1f6893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4127CE-6F59-4E5F-B1D7-33184D5533E3}">
  <ds:schemaRefs>
    <ds:schemaRef ds:uri="http://schemas.microsoft.com/office/2006/documentManagement/types"/>
    <ds:schemaRef ds:uri="http://schemas.microsoft.com/office/2006/metadata/properties"/>
    <ds:schemaRef ds:uri="41701a72-639b-43e4-bd3f-d5e8d1f6893e"/>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E8D3B7B9-8B06-4215-9F5E-667D521E3B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701a72-639b-43e4-bd3f-d5e8d1f689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8911C0-A276-4704-BDD5-376AA41203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2800</TotalTime>
  <Words>3645</Words>
  <Application>Microsoft Office PowerPoint</Application>
  <PresentationFormat>Presentación en pantalla (16:9)</PresentationFormat>
  <Paragraphs>661</Paragraphs>
  <Slides>61</Slides>
  <Notes>52</Notes>
  <HiddenSlides>0</HiddenSlides>
  <MMClips>0</MMClips>
  <ScaleCrop>false</ScaleCrop>
  <HeadingPairs>
    <vt:vector size="6" baseType="variant">
      <vt:variant>
        <vt:lpstr>Fuentes usadas</vt:lpstr>
      </vt:variant>
      <vt:variant>
        <vt:i4>10</vt:i4>
      </vt:variant>
      <vt:variant>
        <vt:lpstr>Tema</vt:lpstr>
      </vt:variant>
      <vt:variant>
        <vt:i4>3</vt:i4>
      </vt:variant>
      <vt:variant>
        <vt:lpstr>Títulos de diapositiva</vt:lpstr>
      </vt:variant>
      <vt:variant>
        <vt:i4>61</vt:i4>
      </vt:variant>
    </vt:vector>
  </HeadingPairs>
  <TitlesOfParts>
    <vt:vector size="74" baseType="lpstr">
      <vt:lpstr>Arial</vt:lpstr>
      <vt:lpstr>Calibri</vt:lpstr>
      <vt:lpstr>Calibri Light</vt:lpstr>
      <vt:lpstr>Century Gothic</vt:lpstr>
      <vt:lpstr>Myriad Pro</vt:lpstr>
      <vt:lpstr>PT Sans</vt:lpstr>
      <vt:lpstr>Roboto</vt:lpstr>
      <vt:lpstr>Times</vt:lpstr>
      <vt:lpstr>Times New Roman</vt:lpstr>
      <vt:lpstr>Wingdings</vt:lpstr>
      <vt:lpstr>Simple Light</vt:lpstr>
      <vt:lpstr>1_Simple Light</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RAPE REGIÓN CENTRAL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Jeimy Vargas Cubides</dc:creator>
  <cp:lastModifiedBy>Carol Vanessa Garzón Cubillos</cp:lastModifiedBy>
  <cp:revision>245</cp:revision>
  <dcterms:modified xsi:type="dcterms:W3CDTF">2017-12-22T16:49:57Z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0x010100E5DDEBB709B9AF428803AD5818FDAA95</vt:lpwstr>
  </property>
</Properties>
</file>